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sldIdLst>
    <p:sldId id="257" r:id="rId5"/>
    <p:sldId id="264" r:id="rId6"/>
    <p:sldId id="265" r:id="rId7"/>
    <p:sldId id="266" r:id="rId8"/>
    <p:sldId id="267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E6F744-6975-46A9-9603-B1DD6EB09953}" v="1" dt="2023-06-02T13:07:39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Bridgman" userId="86e9c7dd-7b77-4652-8027-5efef0dd1d90" providerId="ADAL" clId="{ADE6F744-6975-46A9-9603-B1DD6EB09953}"/>
    <pc:docChg chg="custSel delSld modSld">
      <pc:chgData name="Stephen Bridgman" userId="86e9c7dd-7b77-4652-8027-5efef0dd1d90" providerId="ADAL" clId="{ADE6F744-6975-46A9-9603-B1DD6EB09953}" dt="2023-06-05T09:26:44.803" v="141" actId="6549"/>
      <pc:docMkLst>
        <pc:docMk/>
      </pc:docMkLst>
      <pc:sldChg chg="modSp mod">
        <pc:chgData name="Stephen Bridgman" userId="86e9c7dd-7b77-4652-8027-5efef0dd1d90" providerId="ADAL" clId="{ADE6F744-6975-46A9-9603-B1DD6EB09953}" dt="2023-06-02T12:20:10.915" v="116" actId="20577"/>
        <pc:sldMkLst>
          <pc:docMk/>
          <pc:sldMk cId="1058048612" sldId="257"/>
        </pc:sldMkLst>
        <pc:spChg chg="mod">
          <ac:chgData name="Stephen Bridgman" userId="86e9c7dd-7b77-4652-8027-5efef0dd1d90" providerId="ADAL" clId="{ADE6F744-6975-46A9-9603-B1DD6EB09953}" dt="2023-06-02T12:20:10.915" v="116" actId="20577"/>
          <ac:spMkLst>
            <pc:docMk/>
            <pc:sldMk cId="1058048612" sldId="257"/>
            <ac:spMk id="3" creationId="{00000000-0000-0000-0000-000000000000}"/>
          </ac:spMkLst>
        </pc:spChg>
      </pc:sldChg>
      <pc:sldChg chg="del">
        <pc:chgData name="Stephen Bridgman" userId="86e9c7dd-7b77-4652-8027-5efef0dd1d90" providerId="ADAL" clId="{ADE6F744-6975-46A9-9603-B1DD6EB09953}" dt="2023-06-02T13:07:43.691" v="117" actId="47"/>
        <pc:sldMkLst>
          <pc:docMk/>
          <pc:sldMk cId="759300550" sldId="260"/>
        </pc:sldMkLst>
      </pc:sldChg>
      <pc:sldChg chg="del">
        <pc:chgData name="Stephen Bridgman" userId="86e9c7dd-7b77-4652-8027-5efef0dd1d90" providerId="ADAL" clId="{ADE6F744-6975-46A9-9603-B1DD6EB09953}" dt="2023-06-02T13:07:44.986" v="118" actId="47"/>
        <pc:sldMkLst>
          <pc:docMk/>
          <pc:sldMk cId="2573505971" sldId="261"/>
        </pc:sldMkLst>
      </pc:sldChg>
      <pc:sldChg chg="del">
        <pc:chgData name="Stephen Bridgman" userId="86e9c7dd-7b77-4652-8027-5efef0dd1d90" providerId="ADAL" clId="{ADE6F744-6975-46A9-9603-B1DD6EB09953}" dt="2023-06-02T13:07:48.657" v="119" actId="47"/>
        <pc:sldMkLst>
          <pc:docMk/>
          <pc:sldMk cId="1574208493" sldId="262"/>
        </pc:sldMkLst>
      </pc:sldChg>
      <pc:sldChg chg="modSp mod">
        <pc:chgData name="Stephen Bridgman" userId="86e9c7dd-7b77-4652-8027-5efef0dd1d90" providerId="ADAL" clId="{ADE6F744-6975-46A9-9603-B1DD6EB09953}" dt="2023-06-05T09:26:44.803" v="141" actId="6549"/>
        <pc:sldMkLst>
          <pc:docMk/>
          <pc:sldMk cId="3715976548" sldId="265"/>
        </pc:sldMkLst>
        <pc:spChg chg="mod">
          <ac:chgData name="Stephen Bridgman" userId="86e9c7dd-7b77-4652-8027-5efef0dd1d90" providerId="ADAL" clId="{ADE6F744-6975-46A9-9603-B1DD6EB09953}" dt="2023-06-05T09:26:44.803" v="141" actId="6549"/>
          <ac:spMkLst>
            <pc:docMk/>
            <pc:sldMk cId="3715976548" sldId="265"/>
            <ac:spMk id="6" creationId="{34365300-FEDE-8C4D-43B3-4C0DCBB814B9}"/>
          </ac:spMkLst>
        </pc:spChg>
      </pc:sldChg>
    </pc:docChg>
  </pc:docChgLst>
  <pc:docChgLst>
    <pc:chgData name="Stephen Bridgman" userId="86e9c7dd-7b77-4652-8027-5efef0dd1d90" providerId="ADAL" clId="{C90665FD-D872-45BF-8363-8CE5CB628A7A}"/>
    <pc:docChg chg="undo custSel addSld delSld modSld">
      <pc:chgData name="Stephen Bridgman" userId="86e9c7dd-7b77-4652-8027-5efef0dd1d90" providerId="ADAL" clId="{C90665FD-D872-45BF-8363-8CE5CB628A7A}" dt="2023-06-02T10:20:35.543" v="28" actId="47"/>
      <pc:docMkLst>
        <pc:docMk/>
      </pc:docMkLst>
      <pc:sldChg chg="del">
        <pc:chgData name="Stephen Bridgman" userId="86e9c7dd-7b77-4652-8027-5efef0dd1d90" providerId="ADAL" clId="{C90665FD-D872-45BF-8363-8CE5CB628A7A}" dt="2023-06-02T10:20:35.543" v="28" actId="47"/>
        <pc:sldMkLst>
          <pc:docMk/>
          <pc:sldMk cId="2693190642" sldId="259"/>
        </pc:sldMkLst>
      </pc:sldChg>
      <pc:sldChg chg="modSp mod">
        <pc:chgData name="Stephen Bridgman" userId="86e9c7dd-7b77-4652-8027-5efef0dd1d90" providerId="ADAL" clId="{C90665FD-D872-45BF-8363-8CE5CB628A7A}" dt="2023-06-01T15:36:02.582" v="1" actId="255"/>
        <pc:sldMkLst>
          <pc:docMk/>
          <pc:sldMk cId="2573505971" sldId="261"/>
        </pc:sldMkLst>
        <pc:spChg chg="mod">
          <ac:chgData name="Stephen Bridgman" userId="86e9c7dd-7b77-4652-8027-5efef0dd1d90" providerId="ADAL" clId="{C90665FD-D872-45BF-8363-8CE5CB628A7A}" dt="2023-06-01T15:36:02.582" v="1" actId="255"/>
          <ac:spMkLst>
            <pc:docMk/>
            <pc:sldMk cId="2573505971" sldId="261"/>
            <ac:spMk id="2" creationId="{84640F4C-D96E-799C-E792-23A550EA8945}"/>
          </ac:spMkLst>
        </pc:spChg>
      </pc:sldChg>
      <pc:sldChg chg="modSp mod">
        <pc:chgData name="Stephen Bridgman" userId="86e9c7dd-7b77-4652-8027-5efef0dd1d90" providerId="ADAL" clId="{C90665FD-D872-45BF-8363-8CE5CB628A7A}" dt="2023-06-01T15:36:21.917" v="4" actId="14100"/>
        <pc:sldMkLst>
          <pc:docMk/>
          <pc:sldMk cId="1574208493" sldId="262"/>
        </pc:sldMkLst>
        <pc:spChg chg="mod">
          <ac:chgData name="Stephen Bridgman" userId="86e9c7dd-7b77-4652-8027-5efef0dd1d90" providerId="ADAL" clId="{C90665FD-D872-45BF-8363-8CE5CB628A7A}" dt="2023-06-01T15:36:21.917" v="4" actId="14100"/>
          <ac:spMkLst>
            <pc:docMk/>
            <pc:sldMk cId="1574208493" sldId="262"/>
            <ac:spMk id="10" creationId="{C9CA76A8-9C54-DF70-6909-45CF2C3EFE85}"/>
          </ac:spMkLst>
        </pc:spChg>
      </pc:sldChg>
      <pc:sldChg chg="modSp mod">
        <pc:chgData name="Stephen Bridgman" userId="86e9c7dd-7b77-4652-8027-5efef0dd1d90" providerId="ADAL" clId="{C90665FD-D872-45BF-8363-8CE5CB628A7A}" dt="2023-06-01T15:36:49.563" v="25" actId="20577"/>
        <pc:sldMkLst>
          <pc:docMk/>
          <pc:sldMk cId="687121450" sldId="263"/>
        </pc:sldMkLst>
        <pc:spChg chg="mod">
          <ac:chgData name="Stephen Bridgman" userId="86e9c7dd-7b77-4652-8027-5efef0dd1d90" providerId="ADAL" clId="{C90665FD-D872-45BF-8363-8CE5CB628A7A}" dt="2023-06-01T15:36:35.829" v="10" actId="20577"/>
          <ac:spMkLst>
            <pc:docMk/>
            <pc:sldMk cId="687121450" sldId="263"/>
            <ac:spMk id="2" creationId="{6730D68C-D698-7104-E3D4-3899B4836D19}"/>
          </ac:spMkLst>
        </pc:spChg>
        <pc:spChg chg="mod">
          <ac:chgData name="Stephen Bridgman" userId="86e9c7dd-7b77-4652-8027-5efef0dd1d90" providerId="ADAL" clId="{C90665FD-D872-45BF-8363-8CE5CB628A7A}" dt="2023-06-01T15:36:49.563" v="25" actId="20577"/>
          <ac:spMkLst>
            <pc:docMk/>
            <pc:sldMk cId="687121450" sldId="263"/>
            <ac:spMk id="3" creationId="{1E9B909D-ABFB-453A-F68D-342A5F850DAB}"/>
          </ac:spMkLst>
        </pc:spChg>
      </pc:sldChg>
      <pc:sldChg chg="add del">
        <pc:chgData name="Stephen Bridgman" userId="86e9c7dd-7b77-4652-8027-5efef0dd1d90" providerId="ADAL" clId="{C90665FD-D872-45BF-8363-8CE5CB628A7A}" dt="2023-06-02T10:20:33.116" v="27" actId="47"/>
        <pc:sldMkLst>
          <pc:docMk/>
          <pc:sldMk cId="350152332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39743" y="8176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Title of presentation goes here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38717" y="2319338"/>
            <a:ext cx="10515600" cy="12255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/ date</a:t>
            </a:r>
          </a:p>
        </p:txBody>
      </p:sp>
    </p:spTree>
    <p:extLst>
      <p:ext uri="{BB962C8B-B14F-4D97-AF65-F5344CB8AC3E}">
        <p14:creationId xmlns:p14="http://schemas.microsoft.com/office/powerpoint/2010/main" val="2168228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urp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216" y="4927703"/>
            <a:ext cx="10515600" cy="721993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0285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blu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216" y="4927703"/>
            <a:ext cx="10515600" cy="721993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9389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/ sub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Sub bullet</a:t>
            </a:r>
          </a:p>
        </p:txBody>
      </p:sp>
    </p:spTree>
    <p:extLst>
      <p:ext uri="{BB962C8B-B14F-4D97-AF65-F5344CB8AC3E}">
        <p14:creationId xmlns:p14="http://schemas.microsoft.com/office/powerpoint/2010/main" val="102936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-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8"/>
            <a:ext cx="5156200" cy="40095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825628"/>
            <a:ext cx="5156200" cy="40095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53365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9733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466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0317" y="457201"/>
            <a:ext cx="10515600" cy="900260"/>
          </a:xfrm>
        </p:spPr>
        <p:txBody>
          <a:bodyPr anchor="b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1696828"/>
            <a:ext cx="6172200" cy="416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0319" y="1696826"/>
            <a:ext cx="3932767" cy="4172163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Text /caption</a:t>
            </a:r>
          </a:p>
        </p:txBody>
      </p:sp>
    </p:spTree>
    <p:extLst>
      <p:ext uri="{BB962C8B-B14F-4D97-AF65-F5344CB8AC3E}">
        <p14:creationId xmlns:p14="http://schemas.microsoft.com/office/powerpoint/2010/main" val="10698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out cap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0317" y="457201"/>
            <a:ext cx="10515600" cy="900260"/>
          </a:xfrm>
        </p:spPr>
        <p:txBody>
          <a:bodyPr anchor="b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40317" y="1696828"/>
            <a:ext cx="10515600" cy="416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074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blue slide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216" y="4927703"/>
            <a:ext cx="10515600" cy="721993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791580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reen slide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216" y="4927703"/>
            <a:ext cx="10515600" cy="721993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303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5197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3" r:id="rId3"/>
    <p:sldLayoutId id="2147483685" r:id="rId4"/>
    <p:sldLayoutId id="2147483686" r:id="rId5"/>
    <p:sldLayoutId id="2147483688" r:id="rId6"/>
    <p:sldLayoutId id="2147483689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Stephen.bridgman@phs.scot.uk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Unintentional Injuries Publication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Stephen Bridgman and John Connor, Public Health Scotland</a:t>
            </a:r>
          </a:p>
          <a:p>
            <a:endParaRPr lang="en-GB" dirty="0"/>
          </a:p>
          <a:p>
            <a:r>
              <a:rPr lang="en-GB" dirty="0"/>
              <a:t>Cross Party Group on Accident Prevention and Safety Awareness</a:t>
            </a:r>
          </a:p>
          <a:p>
            <a:r>
              <a:rPr lang="en-GB" dirty="0"/>
              <a:t>6</a:t>
            </a:r>
            <a:r>
              <a:rPr lang="en-GB" baseline="30000" dirty="0"/>
              <a:t>th</a:t>
            </a:r>
            <a:r>
              <a:rPr lang="en-GB" dirty="0"/>
              <a:t> June 2023</a:t>
            </a:r>
          </a:p>
        </p:txBody>
      </p:sp>
    </p:spTree>
    <p:extLst>
      <p:ext uri="{BB962C8B-B14F-4D97-AF65-F5344CB8AC3E}">
        <p14:creationId xmlns:p14="http://schemas.microsoft.com/office/powerpoint/2010/main" val="1058048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F44D7-1FAB-3847-0CE5-E186C083E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73" y="466531"/>
            <a:ext cx="10515600" cy="9002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Summary</a:t>
            </a:r>
          </a:p>
        </p:txBody>
      </p:sp>
      <p:pic>
        <p:nvPicPr>
          <p:cNvPr id="4" name="Picture 3" descr="Chart, 2 pie charts&#10;Emergency hospital admissions (year ending 31 March 2022)        &#10;and deaths (year ending 31 December 2021) as a result of an unintentional injury by type of injury.&#10;">
            <a:extLst>
              <a:ext uri="{FF2B5EF4-FFF2-40B4-BE49-F238E27FC236}">
                <a16:creationId xmlns:a16="http://schemas.microsoft.com/office/drawing/2014/main" id="{077C7766-8A07-03B8-2025-1B07CD7F7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991" y="466531"/>
            <a:ext cx="8158009" cy="4894806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286EA6-EF46-65C3-1F0C-E6AC766F9D35}"/>
              </a:ext>
            </a:extLst>
          </p:cNvPr>
          <p:cNvSpPr txBox="1"/>
          <p:nvPr/>
        </p:nvSpPr>
        <p:spPr>
          <a:xfrm>
            <a:off x="382555" y="1603520"/>
            <a:ext cx="3564294" cy="41721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US" sz="2400" kern="1200" baseline="0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2021/22, there were just over 57,100 emergency admissions for unintentional injuries. 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US" sz="2400" kern="1200" baseline="0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represents 1 in 10 of all emergency admissions in Scotland. 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US" sz="2400" kern="1200" baseline="0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2021, unintentional injuries led to 2,751 deaths.</a:t>
            </a:r>
          </a:p>
        </p:txBody>
      </p:sp>
    </p:spTree>
    <p:extLst>
      <p:ext uri="{BB962C8B-B14F-4D97-AF65-F5344CB8AC3E}">
        <p14:creationId xmlns:p14="http://schemas.microsoft.com/office/powerpoint/2010/main" val="350152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descr="A line graph showing the Emergency hospital for unintentional injuries for children between 2012/13 and 2021/22, by sex.">
            <a:extLst>
              <a:ext uri="{FF2B5EF4-FFF2-40B4-BE49-F238E27FC236}">
                <a16:creationId xmlns:a16="http://schemas.microsoft.com/office/drawing/2014/main" id="{93DE27AD-25A1-8C58-48F1-E21D1D75AD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838200" y="2241453"/>
            <a:ext cx="5291138" cy="3071813"/>
          </a:xfrm>
          <a:prstGeom prst="rect">
            <a:avLst/>
          </a:prstGeom>
        </p:spPr>
      </p:pic>
      <p:pic>
        <p:nvPicPr>
          <p:cNvPr id="7" name="Picture" descr="A line chart showing the age standardised rate of emergency hospital admissions as a result of an unintentional injury in adults aged 15 years and over, by sex, between 2012/13 to 2021/22.">
            <a:extLst>
              <a:ext uri="{FF2B5EF4-FFF2-40B4-BE49-F238E27FC236}">
                <a16:creationId xmlns:a16="http://schemas.microsoft.com/office/drawing/2014/main" id="{7F66D685-C223-3772-ADB4-FF5DA9D5E0B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6200775" y="2241452"/>
            <a:ext cx="5153025" cy="307181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4365300-FEDE-8C4D-43B3-4C0DCBB81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179606"/>
          </a:xfrm>
        </p:spPr>
        <p:txBody>
          <a:bodyPr anchor="ctr">
            <a:normAutofit fontScale="90000"/>
          </a:bodyPr>
          <a:lstStyle/>
          <a:p>
            <a:r>
              <a:rPr lang="en-GB" sz="2800" b="1" dirty="0">
                <a:effectLst/>
              </a:rPr>
              <a:t>Emergency hospital admissions rates as a result of an unintentional injury by sex; year ending 31 March 2013 to 2022</a:t>
            </a:r>
            <a:br>
              <a:rPr lang="en-GB" sz="2800" b="1" dirty="0">
                <a:effectLst/>
              </a:rPr>
            </a:b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9E8C3D-F9FE-B9FB-6599-199157B1D0C4}"/>
              </a:ext>
            </a:extLst>
          </p:cNvPr>
          <p:cNvSpPr txBox="1"/>
          <p:nvPr/>
        </p:nvSpPr>
        <p:spPr>
          <a:xfrm>
            <a:off x="1278293" y="1872120"/>
            <a:ext cx="2920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Children, under 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D6D21E-D67B-259E-15FA-382D5506F32D}"/>
              </a:ext>
            </a:extLst>
          </p:cNvPr>
          <p:cNvSpPr txBox="1"/>
          <p:nvPr/>
        </p:nvSpPr>
        <p:spPr>
          <a:xfrm>
            <a:off x="6431901" y="1872120"/>
            <a:ext cx="2920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Adults, 15 and over</a:t>
            </a:r>
          </a:p>
        </p:txBody>
      </p:sp>
    </p:spTree>
    <p:extLst>
      <p:ext uri="{BB962C8B-B14F-4D97-AF65-F5344CB8AC3E}">
        <p14:creationId xmlns:p14="http://schemas.microsoft.com/office/powerpoint/2010/main" val="3715976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40F4C-D96E-799C-E792-23A550EA8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863397"/>
          </a:xfrm>
        </p:spPr>
        <p:txBody>
          <a:bodyPr>
            <a:noAutofit/>
          </a:bodyPr>
          <a:lstStyle/>
          <a:p>
            <a:r>
              <a:rPr lang="en-GB" sz="2400" b="1" dirty="0">
                <a:effectLst/>
              </a:rPr>
              <a:t>Emergency hospital admissions as a result of an unintentional injury by deprivation; year ending 31 March 2013 to 2022</a:t>
            </a:r>
            <a:endParaRPr lang="en-GB" sz="2000" dirty="0"/>
          </a:p>
        </p:txBody>
      </p:sp>
      <p:pic>
        <p:nvPicPr>
          <p:cNvPr id="3" name="Picture" descr="A bar chart showing standardised discharge ratio for admissions a result of an unintentional injury in children aged under 15, by deprivation quintile, for the year ending 31 March 2022.">
            <a:extLst>
              <a:ext uri="{FF2B5EF4-FFF2-40B4-BE49-F238E27FC236}">
                <a16:creationId xmlns:a16="http://schemas.microsoft.com/office/drawing/2014/main" id="{B098C902-9676-4A27-66D0-2F897A148C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838200" y="1913185"/>
            <a:ext cx="5220399" cy="3031629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4" name="Picture" descr="A bar chart showing standardised discharge ratio for admissions a result of an unintentional injury in adults aged 15 and over, by deprivation quintile, for the year ending 31st March 2022">
            <a:extLst>
              <a:ext uri="{FF2B5EF4-FFF2-40B4-BE49-F238E27FC236}">
                <a16:creationId xmlns:a16="http://schemas.microsoft.com/office/drawing/2014/main" id="{50D73087-E1EC-8C82-39D9-2728624ED5E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6549355" y="1913185"/>
            <a:ext cx="5220399" cy="3258132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E6E865-8D5F-8A45-DD01-30EB2DFC6B60}"/>
              </a:ext>
            </a:extLst>
          </p:cNvPr>
          <p:cNvSpPr txBox="1"/>
          <p:nvPr/>
        </p:nvSpPr>
        <p:spPr>
          <a:xfrm>
            <a:off x="1278293" y="1872120"/>
            <a:ext cx="2920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Children, under 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97693D-9C35-BB78-E396-BB72C3666D91}"/>
              </a:ext>
            </a:extLst>
          </p:cNvPr>
          <p:cNvSpPr txBox="1"/>
          <p:nvPr/>
        </p:nvSpPr>
        <p:spPr>
          <a:xfrm>
            <a:off x="7057052" y="1872120"/>
            <a:ext cx="2920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Adults, 15 and over</a:t>
            </a:r>
          </a:p>
        </p:txBody>
      </p:sp>
    </p:spTree>
    <p:extLst>
      <p:ext uri="{BB962C8B-B14F-4D97-AF65-F5344CB8AC3E}">
        <p14:creationId xmlns:p14="http://schemas.microsoft.com/office/powerpoint/2010/main" val="2313663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9CA76A8-9C54-DF70-6909-45CF2C3EF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153279"/>
          </a:xfrm>
        </p:spPr>
        <p:txBody>
          <a:bodyPr/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Emergency hospital admissions resulting from a fall, by age group, year ending 31 March 2022.</a:t>
            </a:r>
            <a:endParaRPr lang="en-US" dirty="0"/>
          </a:p>
        </p:txBody>
      </p:sp>
      <p:pic>
        <p:nvPicPr>
          <p:cNvPr id="3" name="Picture" descr="A bar chart showing emergency hospital admssions as a reuslt of a fall, by age group, year ending 31 March 2022p `.">
            <a:extLst>
              <a:ext uri="{FF2B5EF4-FFF2-40B4-BE49-F238E27FC236}">
                <a16:creationId xmlns:a16="http://schemas.microsoft.com/office/drawing/2014/main" id="{F883F931-F319-2337-91F5-4E23D71C83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4470800" y="1518407"/>
            <a:ext cx="6883000" cy="389404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51F9B3-66E8-DC5D-4831-C627AE623FB5}"/>
              </a:ext>
            </a:extLst>
          </p:cNvPr>
          <p:cNvSpPr txBox="1"/>
          <p:nvPr/>
        </p:nvSpPr>
        <p:spPr>
          <a:xfrm>
            <a:off x="520700" y="1666234"/>
            <a:ext cx="3472460" cy="2215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tabLst>
                <a:tab pos="228600" algn="l"/>
                <a:tab pos="457200" algn="l"/>
              </a:tabLst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rate of falls in those aged 65 and over has increased from 20.7 per 1,000 in 2012/13 to 22.5 per 1,000 in 2021/22. 87% of unintentional injuries in this age group were due to falls.</a:t>
            </a:r>
          </a:p>
        </p:txBody>
      </p:sp>
    </p:spTree>
    <p:extLst>
      <p:ext uri="{BB962C8B-B14F-4D97-AF65-F5344CB8AC3E}">
        <p14:creationId xmlns:p14="http://schemas.microsoft.com/office/powerpoint/2010/main" val="3500992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0D68C-D698-7104-E3D4-3899B4836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improvements would make this publication more useful for your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B909D-ABFB-453A-F68D-342A5F850D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Thank for your feedback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Please email 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Stephen.bridgman@phs.scot.uk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With comments</a:t>
            </a:r>
          </a:p>
          <a:p>
            <a:pPr marL="0" indent="0">
              <a:buNone/>
            </a:pPr>
            <a:r>
              <a:rPr lang="en-GB" dirty="0"/>
              <a:t>Or to arrange a conversation with </a:t>
            </a:r>
            <a:r>
              <a:rPr lang="en-GB"/>
              <a:t>the team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F89B3B-80A8-1798-FBAA-94D6C9E041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7600" y="1825628"/>
            <a:ext cx="5156200" cy="3159283"/>
          </a:xfrm>
        </p:spPr>
      </p:pic>
    </p:spTree>
    <p:extLst>
      <p:ext uri="{BB962C8B-B14F-4D97-AF65-F5344CB8AC3E}">
        <p14:creationId xmlns:p14="http://schemas.microsoft.com/office/powerpoint/2010/main" val="68712145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EC69B5B-B277-49AA-A537-545CFD527E91}" vid="{F9FA7CD5-6F73-463D-9483-B95542C119A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9E360D75DDE845BD31B7204E9B8E6D" ma:contentTypeVersion="0" ma:contentTypeDescription="Create a new document." ma:contentTypeScope="" ma:versionID="659fdf77c7da3dae286546a3338ab11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be2570776fbcaa7c7a71900390d214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1E5AA6-C6AF-4367-93A3-EFA43BF197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D6B120D-A0FB-4DD8-992E-3D48283A8A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73297F-598B-4DCB-BCE9-E508A25225E1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PHS ppt MASTER template</Template>
  <TotalTime>153</TotalTime>
  <Words>215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Calibri</vt:lpstr>
      <vt:lpstr>Custom Design</vt:lpstr>
      <vt:lpstr>Unintentional Injuries Publication</vt:lpstr>
      <vt:lpstr>Summary</vt:lpstr>
      <vt:lpstr>Emergency hospital admissions rates as a result of an unintentional injury by sex; year ending 31 March 2013 to 2022 </vt:lpstr>
      <vt:lpstr>Emergency hospital admissions as a result of an unintentional injury by deprivation; year ending 31 March 2013 to 2022</vt:lpstr>
      <vt:lpstr>Emergency hospital admissions resulting from a fall, by age group, year ending 31 March 2022.</vt:lpstr>
      <vt:lpstr>What improvements would make this publication more useful for your work?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Unintentional Injuries Publication</dc:title>
  <dc:creator>John Connor</dc:creator>
  <cp:lastModifiedBy>Stephen Bridgman</cp:lastModifiedBy>
  <cp:revision>2</cp:revision>
  <dcterms:created xsi:type="dcterms:W3CDTF">2023-06-01T09:17:52Z</dcterms:created>
  <dcterms:modified xsi:type="dcterms:W3CDTF">2023-06-05T09:26:55Z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0x010100349E360D75DDE845BD31B7204E9B8E6D</vt:lpwstr>
  </property>
</Properties>
</file>