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9" r:id="rId5"/>
    <p:sldId id="380" r:id="rId6"/>
    <p:sldId id="381" r:id="rId7"/>
    <p:sldId id="304" r:id="rId8"/>
    <p:sldId id="361" r:id="rId9"/>
    <p:sldId id="360" r:id="rId10"/>
    <p:sldId id="350" r:id="rId11"/>
    <p:sldId id="354" r:id="rId12"/>
    <p:sldId id="355" r:id="rId13"/>
    <p:sldId id="370" r:id="rId14"/>
    <p:sldId id="371" r:id="rId15"/>
    <p:sldId id="383" r:id="rId16"/>
    <p:sldId id="374" r:id="rId17"/>
    <p:sldId id="373" r:id="rId18"/>
    <p:sldId id="372" r:id="rId19"/>
    <p:sldId id="382" r:id="rId20"/>
    <p:sldId id="384" r:id="rId21"/>
    <p:sldId id="3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89"/>
            <p14:sldId id="380"/>
            <p14:sldId id="381"/>
            <p14:sldId id="304"/>
            <p14:sldId id="361"/>
            <p14:sldId id="360"/>
            <p14:sldId id="350"/>
            <p14:sldId id="354"/>
            <p14:sldId id="355"/>
            <p14:sldId id="370"/>
            <p14:sldId id="371"/>
            <p14:sldId id="383"/>
            <p14:sldId id="374"/>
            <p14:sldId id="373"/>
            <p14:sldId id="372"/>
            <p14:sldId id="382"/>
            <p14:sldId id="384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Orton" initials="EO" lastIdx="8" clrIdx="0">
    <p:extLst>
      <p:ext uri="{19B8F6BF-5375-455C-9EA6-DF929625EA0E}">
        <p15:presenceInfo xmlns:p15="http://schemas.microsoft.com/office/powerpoint/2012/main" userId="S-1-5-21-1664130791-3153540899-3044996548-217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A2B"/>
    <a:srgbClr val="38A159"/>
    <a:srgbClr val="112C0B"/>
    <a:srgbClr val="B92121"/>
    <a:srgbClr val="004648"/>
    <a:srgbClr val="005E60"/>
    <a:srgbClr val="00766E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82500" autoAdjust="0"/>
  </p:normalViewPr>
  <p:slideViewPr>
    <p:cSldViewPr snapToGrid="0">
      <p:cViewPr varScale="1">
        <p:scale>
          <a:sx n="70" d="100"/>
          <a:sy n="70" d="100"/>
        </p:scale>
        <p:origin x="15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nottingham.ac.uk\data\Research\Safe-at-Home-Evaluation\Trevor%20Hill\docs\Final%20report\Safety%20equipment%20installed%20each%20month%20of%20the%20study%20v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 analyses'!$B$9:$B$32</c:f>
              <c:strCache>
                <c:ptCount val="24"/>
                <c:pt idx="0">
                  <c:v>April-09</c:v>
                </c:pt>
                <c:pt idx="1">
                  <c:v>May-09</c:v>
                </c:pt>
                <c:pt idx="2">
                  <c:v>June-09</c:v>
                </c:pt>
                <c:pt idx="3">
                  <c:v>July-09</c:v>
                </c:pt>
                <c:pt idx="4">
                  <c:v>Aug-09</c:v>
                </c:pt>
                <c:pt idx="5">
                  <c:v>Sept-09</c:v>
                </c:pt>
                <c:pt idx="6">
                  <c:v>Oct-09</c:v>
                </c:pt>
                <c:pt idx="7">
                  <c:v>Nov-09</c:v>
                </c:pt>
                <c:pt idx="8">
                  <c:v>Dec-09</c:v>
                </c:pt>
                <c:pt idx="9">
                  <c:v>Jan-10</c:v>
                </c:pt>
                <c:pt idx="10">
                  <c:v>Feb-10</c:v>
                </c:pt>
                <c:pt idx="11">
                  <c:v>Mar-10</c:v>
                </c:pt>
                <c:pt idx="12">
                  <c:v>April-10</c:v>
                </c:pt>
                <c:pt idx="13">
                  <c:v>May-10</c:v>
                </c:pt>
                <c:pt idx="14">
                  <c:v>June-10</c:v>
                </c:pt>
                <c:pt idx="15">
                  <c:v>July-10</c:v>
                </c:pt>
                <c:pt idx="16">
                  <c:v>Aug-10</c:v>
                </c:pt>
                <c:pt idx="17">
                  <c:v>Sept-10</c:v>
                </c:pt>
                <c:pt idx="18">
                  <c:v>Oct-10</c:v>
                </c:pt>
                <c:pt idx="19">
                  <c:v>Nov-10</c:v>
                </c:pt>
                <c:pt idx="20">
                  <c:v>Dec-10</c:v>
                </c:pt>
                <c:pt idx="21">
                  <c:v>Jan-11</c:v>
                </c:pt>
                <c:pt idx="22">
                  <c:v>Feb-11</c:v>
                </c:pt>
                <c:pt idx="23">
                  <c:v>Mar-11</c:v>
                </c:pt>
              </c:strCache>
            </c:strRef>
          </c:cat>
          <c:val>
            <c:numRef>
              <c:f>'In analyses'!$E$9:$E$32</c:f>
              <c:numCache>
                <c:formatCode>0.00</c:formatCode>
                <c:ptCount val="24"/>
                <c:pt idx="0">
                  <c:v>0.01</c:v>
                </c:pt>
                <c:pt idx="1">
                  <c:v>0.05</c:v>
                </c:pt>
                <c:pt idx="2">
                  <c:v>0.25</c:v>
                </c:pt>
                <c:pt idx="3">
                  <c:v>0.52</c:v>
                </c:pt>
                <c:pt idx="4">
                  <c:v>0.8</c:v>
                </c:pt>
                <c:pt idx="5">
                  <c:v>1.29</c:v>
                </c:pt>
                <c:pt idx="6">
                  <c:v>2.16</c:v>
                </c:pt>
                <c:pt idx="7">
                  <c:v>3.9</c:v>
                </c:pt>
                <c:pt idx="8">
                  <c:v>5.67</c:v>
                </c:pt>
                <c:pt idx="9">
                  <c:v>8.27</c:v>
                </c:pt>
                <c:pt idx="10">
                  <c:v>12.53</c:v>
                </c:pt>
                <c:pt idx="11">
                  <c:v>17.690000000000001</c:v>
                </c:pt>
                <c:pt idx="12">
                  <c:v>22.68</c:v>
                </c:pt>
                <c:pt idx="13">
                  <c:v>28</c:v>
                </c:pt>
                <c:pt idx="14">
                  <c:v>34.53</c:v>
                </c:pt>
                <c:pt idx="15">
                  <c:v>41.55</c:v>
                </c:pt>
                <c:pt idx="16">
                  <c:v>48.62</c:v>
                </c:pt>
                <c:pt idx="17">
                  <c:v>55.75</c:v>
                </c:pt>
                <c:pt idx="18">
                  <c:v>63.1</c:v>
                </c:pt>
                <c:pt idx="19">
                  <c:v>70.81</c:v>
                </c:pt>
                <c:pt idx="20">
                  <c:v>76</c:v>
                </c:pt>
                <c:pt idx="21">
                  <c:v>83.12</c:v>
                </c:pt>
                <c:pt idx="22">
                  <c:v>91.63</c:v>
                </c:pt>
                <c:pt idx="2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6-41BF-B7F4-3D309BD59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056960"/>
        <c:axId val="3330600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'In analyses'!$B$9:$B$32</c15:sqref>
                        </c15:formulaRef>
                      </c:ext>
                    </c:extLst>
                    <c:strCache>
                      <c:ptCount val="24"/>
                      <c:pt idx="0">
                        <c:v>April-09</c:v>
                      </c:pt>
                      <c:pt idx="1">
                        <c:v>May-09</c:v>
                      </c:pt>
                      <c:pt idx="2">
                        <c:v>June-09</c:v>
                      </c:pt>
                      <c:pt idx="3">
                        <c:v>July-09</c:v>
                      </c:pt>
                      <c:pt idx="4">
                        <c:v>Aug-09</c:v>
                      </c:pt>
                      <c:pt idx="5">
                        <c:v>Sept-09</c:v>
                      </c:pt>
                      <c:pt idx="6">
                        <c:v>Oct-09</c:v>
                      </c:pt>
                      <c:pt idx="7">
                        <c:v>Nov-09</c:v>
                      </c:pt>
                      <c:pt idx="8">
                        <c:v>Dec-09</c:v>
                      </c:pt>
                      <c:pt idx="9">
                        <c:v>Jan-10</c:v>
                      </c:pt>
                      <c:pt idx="10">
                        <c:v>Feb-10</c:v>
                      </c:pt>
                      <c:pt idx="11">
                        <c:v>Mar-10</c:v>
                      </c:pt>
                      <c:pt idx="12">
                        <c:v>April-10</c:v>
                      </c:pt>
                      <c:pt idx="13">
                        <c:v>May-10</c:v>
                      </c:pt>
                      <c:pt idx="14">
                        <c:v>June-10</c:v>
                      </c:pt>
                      <c:pt idx="15">
                        <c:v>July-10</c:v>
                      </c:pt>
                      <c:pt idx="16">
                        <c:v>Aug-10</c:v>
                      </c:pt>
                      <c:pt idx="17">
                        <c:v>Sept-10</c:v>
                      </c:pt>
                      <c:pt idx="18">
                        <c:v>Oct-10</c:v>
                      </c:pt>
                      <c:pt idx="19">
                        <c:v>Nov-10</c:v>
                      </c:pt>
                      <c:pt idx="20">
                        <c:v>Dec-10</c:v>
                      </c:pt>
                      <c:pt idx="21">
                        <c:v>Jan-11</c:v>
                      </c:pt>
                      <c:pt idx="22">
                        <c:v>Feb-11</c:v>
                      </c:pt>
                      <c:pt idx="23">
                        <c:v>Mar-11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 analyses'!$C$9:$C$32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7</c:v>
                      </c:pt>
                      <c:pt idx="1">
                        <c:v>22</c:v>
                      </c:pt>
                      <c:pt idx="2">
                        <c:v>113</c:v>
                      </c:pt>
                      <c:pt idx="3">
                        <c:v>159</c:v>
                      </c:pt>
                      <c:pt idx="4">
                        <c:v>162</c:v>
                      </c:pt>
                      <c:pt idx="5">
                        <c:v>279</c:v>
                      </c:pt>
                      <c:pt idx="6">
                        <c:v>506</c:v>
                      </c:pt>
                      <c:pt idx="7" formatCode="#,##0">
                        <c:v>1002</c:v>
                      </c:pt>
                      <c:pt idx="8" formatCode="#,##0">
                        <c:v>1017</c:v>
                      </c:pt>
                      <c:pt idx="9" formatCode="#,##0">
                        <c:v>1503</c:v>
                      </c:pt>
                      <c:pt idx="10" formatCode="#,##0">
                        <c:v>2452</c:v>
                      </c:pt>
                      <c:pt idx="11" formatCode="#,##0">
                        <c:v>2979</c:v>
                      </c:pt>
                      <c:pt idx="12" formatCode="#,##0">
                        <c:v>2877</c:v>
                      </c:pt>
                      <c:pt idx="13" formatCode="#,##0">
                        <c:v>3064</c:v>
                      </c:pt>
                      <c:pt idx="14" formatCode="#,##0">
                        <c:v>3769</c:v>
                      </c:pt>
                      <c:pt idx="15" formatCode="#,##0">
                        <c:v>4043</c:v>
                      </c:pt>
                      <c:pt idx="16" formatCode="#,##0">
                        <c:v>4080</c:v>
                      </c:pt>
                      <c:pt idx="17" formatCode="#,##0">
                        <c:v>4111</c:v>
                      </c:pt>
                      <c:pt idx="18" formatCode="#,##0">
                        <c:v>4236</c:v>
                      </c:pt>
                      <c:pt idx="19" formatCode="#,##0">
                        <c:v>4443</c:v>
                      </c:pt>
                      <c:pt idx="20" formatCode="#,##0">
                        <c:v>2994</c:v>
                      </c:pt>
                      <c:pt idx="21" formatCode="#,##0">
                        <c:v>4103</c:v>
                      </c:pt>
                      <c:pt idx="22" formatCode="#,##0">
                        <c:v>4907</c:v>
                      </c:pt>
                      <c:pt idx="23" formatCode="#,##0">
                        <c:v>4828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4B6-41BF-B7F4-3D309BD597A3}"/>
                  </c:ext>
                </c:extLst>
              </c15:ser>
            </c15:filteredLineSeries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 analyses'!$B$9:$B$32</c15:sqref>
                        </c15:formulaRef>
                      </c:ext>
                    </c:extLst>
                    <c:strCache>
                      <c:ptCount val="24"/>
                      <c:pt idx="0">
                        <c:v>April-09</c:v>
                      </c:pt>
                      <c:pt idx="1">
                        <c:v>May-09</c:v>
                      </c:pt>
                      <c:pt idx="2">
                        <c:v>June-09</c:v>
                      </c:pt>
                      <c:pt idx="3">
                        <c:v>July-09</c:v>
                      </c:pt>
                      <c:pt idx="4">
                        <c:v>Aug-09</c:v>
                      </c:pt>
                      <c:pt idx="5">
                        <c:v>Sept-09</c:v>
                      </c:pt>
                      <c:pt idx="6">
                        <c:v>Oct-09</c:v>
                      </c:pt>
                      <c:pt idx="7">
                        <c:v>Nov-09</c:v>
                      </c:pt>
                      <c:pt idx="8">
                        <c:v>Dec-09</c:v>
                      </c:pt>
                      <c:pt idx="9">
                        <c:v>Jan-10</c:v>
                      </c:pt>
                      <c:pt idx="10">
                        <c:v>Feb-10</c:v>
                      </c:pt>
                      <c:pt idx="11">
                        <c:v>Mar-10</c:v>
                      </c:pt>
                      <c:pt idx="12">
                        <c:v>April-10</c:v>
                      </c:pt>
                      <c:pt idx="13">
                        <c:v>May-10</c:v>
                      </c:pt>
                      <c:pt idx="14">
                        <c:v>June-10</c:v>
                      </c:pt>
                      <c:pt idx="15">
                        <c:v>July-10</c:v>
                      </c:pt>
                      <c:pt idx="16">
                        <c:v>Aug-10</c:v>
                      </c:pt>
                      <c:pt idx="17">
                        <c:v>Sept-10</c:v>
                      </c:pt>
                      <c:pt idx="18">
                        <c:v>Oct-10</c:v>
                      </c:pt>
                      <c:pt idx="19">
                        <c:v>Nov-10</c:v>
                      </c:pt>
                      <c:pt idx="20">
                        <c:v>Dec-10</c:v>
                      </c:pt>
                      <c:pt idx="21">
                        <c:v>Jan-11</c:v>
                      </c:pt>
                      <c:pt idx="22">
                        <c:v>Feb-11</c:v>
                      </c:pt>
                      <c:pt idx="23">
                        <c:v>Mar-11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 analyses'!$D$9:$D$32</c15:sqref>
                        </c15:formulaRef>
                      </c:ext>
                    </c:extLst>
                    <c:numCache>
                      <c:formatCode>0.00%</c:formatCode>
                      <c:ptCount val="24"/>
                      <c:pt idx="0">
                        <c:v>1.2140974053004025E-4</c:v>
                      </c:pt>
                      <c:pt idx="1">
                        <c:v>3.8157347023726933E-4</c:v>
                      </c:pt>
                      <c:pt idx="2">
                        <c:v>1.9599000971277925E-3</c:v>
                      </c:pt>
                      <c:pt idx="3">
                        <c:v>2.7577355348966282E-3</c:v>
                      </c:pt>
                      <c:pt idx="4">
                        <c:v>2.809768280838074E-3</c:v>
                      </c:pt>
                      <c:pt idx="5">
                        <c:v>4.8390453725544605E-3</c:v>
                      </c:pt>
                      <c:pt idx="6">
                        <c:v>8.776189815457195E-3</c:v>
                      </c:pt>
                      <c:pt idx="7">
                        <c:v>1.7378937144442903E-2</c:v>
                      </c:pt>
                      <c:pt idx="8">
                        <c:v>1.7639100874150132E-2</c:v>
                      </c:pt>
                      <c:pt idx="9">
                        <c:v>2.6068405716664356E-2</c:v>
                      </c:pt>
                      <c:pt idx="10">
                        <c:v>4.252809768280838E-2</c:v>
                      </c:pt>
                      <c:pt idx="11">
                        <c:v>5.1668516719855694E-2</c:v>
                      </c:pt>
                      <c:pt idx="12">
                        <c:v>4.9899403357846539E-2</c:v>
                      </c:pt>
                      <c:pt idx="13">
                        <c:v>5.3142777854863328E-2</c:v>
                      </c:pt>
                      <c:pt idx="14">
                        <c:v>6.5370473151103101E-2</c:v>
                      </c:pt>
                      <c:pt idx="15">
                        <c:v>7.0122797280421811E-2</c:v>
                      </c:pt>
                      <c:pt idx="16">
                        <c:v>7.0764534480366306E-2</c:v>
                      </c:pt>
                      <c:pt idx="17">
                        <c:v>7.1302206188427919E-2</c:v>
                      </c:pt>
                      <c:pt idx="18">
                        <c:v>7.3470237269321489E-2</c:v>
                      </c:pt>
                      <c:pt idx="19">
                        <c:v>7.7060496739281253E-2</c:v>
                      </c:pt>
                      <c:pt idx="20">
                        <c:v>5.1928680449562926E-2</c:v>
                      </c:pt>
                      <c:pt idx="21">
                        <c:v>7.1163452199250729E-2</c:v>
                      </c:pt>
                      <c:pt idx="22">
                        <c:v>8.5108228111558201E-2</c:v>
                      </c:pt>
                      <c:pt idx="23">
                        <c:v>8.3738032468433463E-2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4B6-41BF-B7F4-3D309BD597A3}"/>
                  </c:ext>
                </c:extLst>
              </c15:ser>
            </c15:filteredLineSeries>
          </c:ext>
        </c:extLst>
      </c:lineChart>
      <c:catAx>
        <c:axId val="333056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/>
                  <a:t>Month</a:t>
                </a:r>
                <a:r>
                  <a:rPr lang="en-GB" sz="1800" baseline="0" dirty="0"/>
                  <a:t> of implementation</a:t>
                </a:r>
                <a:endParaRPr lang="en-GB" sz="1800" dirty="0"/>
              </a:p>
            </c:rich>
          </c:tx>
          <c:layout>
            <c:manualLayout>
              <c:xMode val="edge"/>
              <c:yMode val="edge"/>
              <c:x val="0.16852147473407797"/>
              <c:y val="0.91911445508203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60096"/>
        <c:crosses val="autoZero"/>
        <c:auto val="1"/>
        <c:lblAlgn val="ctr"/>
        <c:lblOffset val="100"/>
        <c:noMultiLvlLbl val="1"/>
      </c:catAx>
      <c:valAx>
        <c:axId val="3330600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Cumulative</a:t>
                </a:r>
                <a:r>
                  <a:rPr lang="en-GB" sz="2000" baseline="0"/>
                  <a:t> percentage</a:t>
                </a:r>
                <a:endParaRPr lang="en-GB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5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Monthly hospital</a:t>
            </a:r>
            <a:r>
              <a:rPr lang="en-GB" baseline="0" dirty="0" smtClean="0"/>
              <a:t> admission rates in intervention and control local authorities (per 10,000 children)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Intervention 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Implementation</c:v>
                </c:pt>
                <c:pt idx="1">
                  <c:v>Years 1-2</c:v>
                </c:pt>
                <c:pt idx="2">
                  <c:v>Years 3-4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13.92</c:v>
                </c:pt>
                <c:pt idx="1">
                  <c:v>13.798999999999999</c:v>
                </c:pt>
                <c:pt idx="2">
                  <c:v>13.521000000000001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5-4BDA-B9F0-7FE877B008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LA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Implementation</c:v>
                </c:pt>
                <c:pt idx="1">
                  <c:v>Years 1-2</c:v>
                </c:pt>
                <c:pt idx="2">
                  <c:v>Years 3-4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12.009</c:v>
                </c:pt>
                <c:pt idx="1">
                  <c:v>12.286</c:v>
                </c:pt>
                <c:pt idx="2">
                  <c:v>12.156000000000001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5-4BDA-B9F0-7FE877B00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941296"/>
        <c:axId val="381940968"/>
      </c:barChart>
      <c:catAx>
        <c:axId val="38194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81940968"/>
        <c:crosses val="autoZero"/>
        <c:auto val="1"/>
        <c:lblAlgn val="ctr"/>
        <c:lblOffset val="100"/>
        <c:noMultiLvlLbl val="0"/>
      </c:catAx>
      <c:valAx>
        <c:axId val="381940968"/>
        <c:scaling>
          <c:orientation val="minMax"/>
          <c:max val="1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94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>
                <a:latin typeface="+mj-lt"/>
              </a:rPr>
              <a:t>Monthly average hospital admission costs in intervention and control local authorities (£)</a:t>
            </a:r>
            <a:endParaRPr lang="en-GB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206994053279556E-2"/>
          <c:y val="0.18419552790429058"/>
          <c:w val="0.90030025232353206"/>
          <c:h val="0.66146458859320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Intervention 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13370</c:v>
                </c:pt>
                <c:pt idx="1">
                  <c:v>13053</c:v>
                </c:pt>
                <c:pt idx="2">
                  <c:v>12200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3-4C80-AEF0-0C66C928F3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LA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6254</c:v>
                </c:pt>
                <c:pt idx="1">
                  <c:v>6427</c:v>
                </c:pt>
                <c:pt idx="2">
                  <c:v>6008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3-4C80-AEF0-0C66C928F3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Monthly intervention LA savings compared to controls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0.00</c:formatCode>
                <c:ptCount val="3"/>
                <c:pt idx="1">
                  <c:v>-490</c:v>
                </c:pt>
                <c:pt idx="2">
                  <c:v>-924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73-4C80-AEF0-0C66C928F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936376"/>
        <c:axId val="381937032"/>
      </c:barChart>
      <c:catAx>
        <c:axId val="38193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937032"/>
        <c:crosses val="autoZero"/>
        <c:auto val="1"/>
        <c:lblAlgn val="ctr"/>
        <c:lblOffset val="100"/>
        <c:noMultiLvlLbl val="0"/>
      </c:catAx>
      <c:valAx>
        <c:axId val="38193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93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268730901390953E-2"/>
          <c:y val="0.93470843675887882"/>
          <c:w val="0.88346253819721821"/>
          <c:h val="5.4052020938293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3A557-51F1-4070-8B06-CB62F942C07D}" type="doc">
      <dgm:prSet loTypeId="urn:microsoft.com/office/officeart/2005/8/layout/process3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2680900-BB03-49B4-A56C-BC353189A776}">
      <dgm:prSet phldrT="[Text]"/>
      <dgm:spPr/>
      <dgm:t>
        <a:bodyPr/>
        <a:lstStyle/>
        <a:p>
          <a:r>
            <a:rPr lang="en-US" b="1" dirty="0">
              <a:latin typeface="+mj-lt"/>
            </a:rPr>
            <a:t>Avoidable injuries are a significant health </a:t>
          </a:r>
          <a:r>
            <a:rPr lang="en-US" b="1" dirty="0" smtClean="0">
              <a:latin typeface="+mj-lt"/>
            </a:rPr>
            <a:t>problem</a:t>
          </a:r>
          <a:endParaRPr lang="en-US" b="1" dirty="0">
            <a:latin typeface="+mj-lt"/>
          </a:endParaRPr>
        </a:p>
      </dgm:t>
    </dgm:pt>
    <dgm:pt modelId="{9D608AB3-CC85-4FAC-B28C-66F7876D6F92}" type="parTrans" cxnId="{2E6ECD38-FAB6-4A61-B8B6-3A940EAE1B0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3175781-75F8-4B0B-BCE0-9B9E507BFF96}" type="sibTrans" cxnId="{2E6ECD38-FAB6-4A61-B8B6-3A940EAE1B0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AFF572D-51C0-4343-A644-6E2592AA205D}">
      <dgm:prSet phldrT="[Text]" custT="1"/>
      <dgm:spPr/>
      <dgm:t>
        <a:bodyPr/>
        <a:lstStyle/>
        <a:p>
          <a:r>
            <a:rPr lang="en-GB" sz="1200" dirty="0">
              <a:latin typeface="+mj-lt"/>
            </a:rPr>
            <a:t>Disproportionate effect on:</a:t>
          </a:r>
          <a:endParaRPr lang="en-US" sz="1200" dirty="0">
            <a:latin typeface="+mj-lt"/>
          </a:endParaRPr>
        </a:p>
      </dgm:t>
    </dgm:pt>
    <dgm:pt modelId="{392B4DFA-B522-4BAC-8781-C79D98B5D35B}" type="parTrans" cxnId="{74D93EA5-89B8-4D7E-9DBF-F45918C85EA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8D5313A-6859-445C-9C3A-543344F6398C}" type="sibTrans" cxnId="{74D93EA5-89B8-4D7E-9DBF-F45918C85EA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3B98986-054C-4481-836D-C14D9F1E8816}">
      <dgm:prSet phldrT="[Text]"/>
      <dgm:spPr/>
      <dgm:t>
        <a:bodyPr/>
        <a:lstStyle/>
        <a:p>
          <a:r>
            <a:rPr lang="en-US" b="1" dirty="0">
              <a:latin typeface="+mj-lt"/>
            </a:rPr>
            <a:t>Safe at Home safety equipment scheme</a:t>
          </a:r>
        </a:p>
      </dgm:t>
    </dgm:pt>
    <dgm:pt modelId="{86D3AAC6-DCB9-4362-ACA7-63BE5D907730}" type="parTrans" cxnId="{211B0F55-8AA0-4BE2-A12D-46972F905E1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C1A6C44-9EDF-4CA1-B1B2-DF328AE67FD9}" type="sibTrans" cxnId="{211B0F55-8AA0-4BE2-A12D-46972F905E1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032E856-B8FC-467C-87C2-9196B03DAFE5}">
      <dgm:prSet phldrT="[Text]" custT="1"/>
      <dgm:spPr/>
      <dgm:t>
        <a:bodyPr/>
        <a:lstStyle/>
        <a:p>
          <a:r>
            <a:rPr lang="en-GB" sz="1200" dirty="0">
              <a:latin typeface="+mj-lt"/>
            </a:rPr>
            <a:t>Government funded </a:t>
          </a:r>
          <a:r>
            <a:rPr lang="en-GB" sz="1200" u="sng" dirty="0">
              <a:latin typeface="+mj-lt"/>
            </a:rPr>
            <a:t>national</a:t>
          </a:r>
          <a:r>
            <a:rPr lang="en-GB" sz="1200" dirty="0">
              <a:latin typeface="+mj-lt"/>
            </a:rPr>
            <a:t> scheme in England (£11m</a:t>
          </a:r>
          <a:r>
            <a:rPr lang="en-GB" sz="1200" dirty="0" smtClean="0">
              <a:latin typeface="+mj-lt"/>
            </a:rPr>
            <a:t>), 2009-2011</a:t>
          </a:r>
          <a:endParaRPr lang="en-US" sz="1200" dirty="0">
            <a:latin typeface="+mj-lt"/>
          </a:endParaRPr>
        </a:p>
      </dgm:t>
    </dgm:pt>
    <dgm:pt modelId="{89856B5E-DB39-45F5-A03B-EB4F523020D4}" type="parTrans" cxnId="{B4816A11-F524-4711-92F2-9F1D72F82FA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16C364-D08A-4757-9BC6-A32FCEAC0474}" type="sibTrans" cxnId="{B4816A11-F524-4711-92F2-9F1D72F82FA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01C1DCA-BAA3-4E03-8D58-87747A36E6DC}">
      <dgm:prSet phldrT="[Text]"/>
      <dgm:spPr/>
      <dgm:t>
        <a:bodyPr/>
        <a:lstStyle/>
        <a:p>
          <a:r>
            <a:rPr lang="en-US" b="1" dirty="0">
              <a:latin typeface="+mj-lt"/>
            </a:rPr>
            <a:t>Independent Evaluation</a:t>
          </a:r>
        </a:p>
      </dgm:t>
    </dgm:pt>
    <dgm:pt modelId="{9734FF58-D289-4595-B44A-7537AA918CA0}" type="parTrans" cxnId="{4808EF29-9441-4F86-8397-2D3C5A77A04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15C737-7D7C-417E-BE5A-0D90109425F3}" type="sibTrans" cxnId="{4808EF29-9441-4F86-8397-2D3C5A77A04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FFC8BB3-167A-4447-B75C-E36A528D25B2}">
      <dgm:prSet phldrT="[Text]" custT="1"/>
      <dgm:spPr/>
      <dgm:t>
        <a:bodyPr/>
        <a:lstStyle/>
        <a:p>
          <a:r>
            <a:rPr lang="en-GB" sz="1200" dirty="0">
              <a:latin typeface="+mj-lt"/>
            </a:rPr>
            <a:t>Good reach</a:t>
          </a:r>
          <a:endParaRPr lang="en-US" sz="1200" dirty="0">
            <a:latin typeface="+mj-lt"/>
          </a:endParaRPr>
        </a:p>
      </dgm:t>
    </dgm:pt>
    <dgm:pt modelId="{EBD72CB4-6974-4C12-8D7A-E980740A5F5D}" type="parTrans" cxnId="{5542385F-FABB-471E-831C-C42E443A982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6A371C1-AD62-467B-9F7D-B27A21270C68}" type="sibTrans" cxnId="{5542385F-FABB-471E-831C-C42E443A982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60993AF-F82E-4015-91F1-111881F8C829}">
      <dgm:prSet phldrT="[Text]" custT="1"/>
      <dgm:spPr/>
      <dgm:t>
        <a:bodyPr/>
        <a:lstStyle/>
        <a:p>
          <a:r>
            <a:rPr lang="en-GB" sz="1200" dirty="0">
              <a:latin typeface="+mj-lt"/>
            </a:rPr>
            <a:t>Children under 5 in the home</a:t>
          </a:r>
          <a:endParaRPr lang="en-US" sz="1200" dirty="0">
            <a:latin typeface="+mj-lt"/>
          </a:endParaRPr>
        </a:p>
      </dgm:t>
    </dgm:pt>
    <dgm:pt modelId="{A2D9B542-494E-44EA-9994-C80F7BE4E753}" type="parTrans" cxnId="{C9FC8C81-A879-474C-87D5-5414FF01B18F}">
      <dgm:prSet/>
      <dgm:spPr/>
      <dgm:t>
        <a:bodyPr/>
        <a:lstStyle/>
        <a:p>
          <a:endParaRPr lang="en-US"/>
        </a:p>
      </dgm:t>
    </dgm:pt>
    <dgm:pt modelId="{3236157C-14F5-41C6-B08E-ED6578E6112D}" type="sibTrans" cxnId="{C9FC8C81-A879-474C-87D5-5414FF01B18F}">
      <dgm:prSet/>
      <dgm:spPr/>
      <dgm:t>
        <a:bodyPr/>
        <a:lstStyle/>
        <a:p>
          <a:endParaRPr lang="en-US"/>
        </a:p>
      </dgm:t>
    </dgm:pt>
    <dgm:pt modelId="{4D915B90-6913-4D5D-A4D2-AA80515FAECA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Steep social gradients with higher injury risk with greater disadvantage</a:t>
          </a:r>
        </a:p>
      </dgm:t>
    </dgm:pt>
    <dgm:pt modelId="{B7C63D45-681B-48CB-8E1E-50EF3AFFE6BE}" type="parTrans" cxnId="{92AE2E01-2E7B-4638-BECF-770CC7249C18}">
      <dgm:prSet/>
      <dgm:spPr/>
      <dgm:t>
        <a:bodyPr/>
        <a:lstStyle/>
        <a:p>
          <a:endParaRPr lang="en-US"/>
        </a:p>
      </dgm:t>
    </dgm:pt>
    <dgm:pt modelId="{40FFF3B1-8DBC-4C53-BBF1-59596215E967}" type="sibTrans" cxnId="{92AE2E01-2E7B-4638-BECF-770CC7249C18}">
      <dgm:prSet/>
      <dgm:spPr/>
      <dgm:t>
        <a:bodyPr/>
        <a:lstStyle/>
        <a:p>
          <a:endParaRPr lang="en-US"/>
        </a:p>
      </dgm:t>
    </dgm:pt>
    <dgm:pt modelId="{6DB7F45E-6AF6-4DA0-9E2A-BE250C4CC2F8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Children &lt;</a:t>
          </a:r>
          <a:r>
            <a:rPr lang="en-US" sz="1200" dirty="0" smtClean="0">
              <a:latin typeface="+mj-lt"/>
            </a:rPr>
            <a:t>5yrs</a:t>
          </a:r>
          <a:endParaRPr lang="en-US" sz="1200" dirty="0">
            <a:latin typeface="+mj-lt"/>
          </a:endParaRPr>
        </a:p>
      </dgm:t>
    </dgm:pt>
    <dgm:pt modelId="{C6AB27AE-B91B-426B-9E47-70897F480158}" type="parTrans" cxnId="{5B9FCE4E-6690-4CD7-B2AE-8D91CC43E73C}">
      <dgm:prSet/>
      <dgm:spPr/>
      <dgm:t>
        <a:bodyPr/>
        <a:lstStyle/>
        <a:p>
          <a:endParaRPr lang="en-US"/>
        </a:p>
      </dgm:t>
    </dgm:pt>
    <dgm:pt modelId="{174A17DF-C1EE-4DC0-A6EA-F9DDE94E6795}" type="sibTrans" cxnId="{5B9FCE4E-6690-4CD7-B2AE-8D91CC43E73C}">
      <dgm:prSet/>
      <dgm:spPr/>
      <dgm:t>
        <a:bodyPr/>
        <a:lstStyle/>
        <a:p>
          <a:endParaRPr lang="en-US"/>
        </a:p>
      </dgm:t>
    </dgm:pt>
    <dgm:pt modelId="{C5A3DD11-6523-4CE9-B5C3-89F3C4927AD6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Acceptable to families and professionals</a:t>
          </a:r>
        </a:p>
      </dgm:t>
    </dgm:pt>
    <dgm:pt modelId="{1EDCA0CD-DE93-4E00-B052-ABA59E4EE7A4}" type="parTrans" cxnId="{782056C5-1EA2-4686-A0B0-67060EC9B8DB}">
      <dgm:prSet/>
      <dgm:spPr/>
      <dgm:t>
        <a:bodyPr/>
        <a:lstStyle/>
        <a:p>
          <a:endParaRPr lang="en-US"/>
        </a:p>
      </dgm:t>
    </dgm:pt>
    <dgm:pt modelId="{0249A817-D472-4549-994C-2B502BEE1879}" type="sibTrans" cxnId="{782056C5-1EA2-4686-A0B0-67060EC9B8DB}">
      <dgm:prSet/>
      <dgm:spPr/>
      <dgm:t>
        <a:bodyPr/>
        <a:lstStyle/>
        <a:p>
          <a:endParaRPr lang="en-US"/>
        </a:p>
      </dgm:t>
    </dgm:pt>
    <dgm:pt modelId="{6EDE92B7-9D05-489A-8841-C64BBAF2839D}">
      <dgm:prSet phldrT="[Text]" custT="1"/>
      <dgm:spPr/>
      <dgm:t>
        <a:bodyPr/>
        <a:lstStyle/>
        <a:p>
          <a:r>
            <a:rPr lang="en-US" sz="1200" b="1" i="1" u="sng" dirty="0">
              <a:solidFill>
                <a:srgbClr val="FF0000"/>
              </a:solidFill>
              <a:latin typeface="+mj-lt"/>
            </a:rPr>
            <a:t>But unknown impact on injury rates</a:t>
          </a:r>
        </a:p>
      </dgm:t>
    </dgm:pt>
    <dgm:pt modelId="{28F57FCA-8C6C-445D-9CA5-64DC1ECBD8B7}" type="parTrans" cxnId="{D247D8FB-68A5-4EDB-AF87-13765ED93ED3}">
      <dgm:prSet/>
      <dgm:spPr/>
      <dgm:t>
        <a:bodyPr/>
        <a:lstStyle/>
        <a:p>
          <a:endParaRPr lang="en-US"/>
        </a:p>
      </dgm:t>
    </dgm:pt>
    <dgm:pt modelId="{A3DB79B6-598B-42D6-AFEE-E4F83829B738}" type="sibTrans" cxnId="{D247D8FB-68A5-4EDB-AF87-13765ED93ED3}">
      <dgm:prSet/>
      <dgm:spPr/>
      <dgm:t>
        <a:bodyPr/>
        <a:lstStyle/>
        <a:p>
          <a:endParaRPr lang="en-US"/>
        </a:p>
      </dgm:t>
    </dgm:pt>
    <dgm:pt modelId="{08B20021-B295-45BE-986A-28E4F270EB03}">
      <dgm:prSet phldrT="[Text]" custT="1"/>
      <dgm:spPr/>
      <dgm:t>
        <a:bodyPr/>
        <a:lstStyle/>
        <a:p>
          <a:endParaRPr lang="en-US" sz="1200" dirty="0">
            <a:latin typeface="+mj-lt"/>
          </a:endParaRPr>
        </a:p>
      </dgm:t>
    </dgm:pt>
    <dgm:pt modelId="{9E486CD1-8836-48A7-A7E6-A2FB1FB3AC69}" type="parTrans" cxnId="{F0D5187F-81CB-477D-B809-851A77C3746E}">
      <dgm:prSet/>
      <dgm:spPr/>
      <dgm:t>
        <a:bodyPr/>
        <a:lstStyle/>
        <a:p>
          <a:endParaRPr lang="en-US"/>
        </a:p>
      </dgm:t>
    </dgm:pt>
    <dgm:pt modelId="{D71C14A8-D8F5-437B-95AC-2789CE2A28BA}" type="sibTrans" cxnId="{F0D5187F-81CB-477D-B809-851A77C3746E}">
      <dgm:prSet/>
      <dgm:spPr/>
      <dgm:t>
        <a:bodyPr/>
        <a:lstStyle/>
        <a:p>
          <a:endParaRPr lang="en-US"/>
        </a:p>
      </dgm:t>
    </dgm:pt>
    <dgm:pt modelId="{3832675B-13FD-4529-9939-A1BEDC8CA6E1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Managed by </a:t>
          </a:r>
          <a:r>
            <a:rPr lang="en-US" sz="1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RoSPA</a:t>
          </a:r>
          <a:r>
            <a:rPr lang="en-US" sz="1200" dirty="0">
              <a:latin typeface="+mj-lt"/>
            </a:rPr>
            <a:t>*</a:t>
          </a:r>
        </a:p>
      </dgm:t>
    </dgm:pt>
    <dgm:pt modelId="{0993BB4D-3346-4A88-A8F3-C2E656A56833}" type="parTrans" cxnId="{7FB5810F-F674-43B4-AF72-F51495614AA1}">
      <dgm:prSet/>
      <dgm:spPr/>
      <dgm:t>
        <a:bodyPr/>
        <a:lstStyle/>
        <a:p>
          <a:endParaRPr lang="en-US"/>
        </a:p>
      </dgm:t>
    </dgm:pt>
    <dgm:pt modelId="{E77E2B6E-DD34-41DE-A3E5-F6A46C495988}" type="sibTrans" cxnId="{7FB5810F-F674-43B4-AF72-F51495614AA1}">
      <dgm:prSet/>
      <dgm:spPr/>
      <dgm:t>
        <a:bodyPr/>
        <a:lstStyle/>
        <a:p>
          <a:endParaRPr lang="en-US"/>
        </a:p>
      </dgm:t>
    </dgm:pt>
    <dgm:pt modelId="{7CCF184C-849B-4CCD-8180-BF3F25073888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Mixed methods</a:t>
          </a:r>
        </a:p>
      </dgm:t>
    </dgm:pt>
    <dgm:pt modelId="{9D734F3A-DCF1-4FF0-87AE-A759716A27E8}" type="parTrans" cxnId="{2B01C181-F953-46DE-9D56-23D34D0464AE}">
      <dgm:prSet/>
      <dgm:spPr/>
      <dgm:t>
        <a:bodyPr/>
        <a:lstStyle/>
        <a:p>
          <a:endParaRPr lang="en-US"/>
        </a:p>
      </dgm:t>
    </dgm:pt>
    <dgm:pt modelId="{B210D899-BBE2-4358-860A-CFABE44F7920}" type="sibTrans" cxnId="{2B01C181-F953-46DE-9D56-23D34D0464AE}">
      <dgm:prSet/>
      <dgm:spPr/>
      <dgm:t>
        <a:bodyPr/>
        <a:lstStyle/>
        <a:p>
          <a:endParaRPr lang="en-US"/>
        </a:p>
      </dgm:t>
    </dgm:pt>
    <dgm:pt modelId="{05EC33B5-1E71-43D1-91F8-A8707DB573BF}">
      <dgm:prSet phldrT="[Text]" custT="1"/>
      <dgm:spPr/>
      <dgm:t>
        <a:bodyPr/>
        <a:lstStyle/>
        <a:p>
          <a:endParaRPr lang="en-US" sz="1200" dirty="0">
            <a:latin typeface="+mj-lt"/>
          </a:endParaRPr>
        </a:p>
      </dgm:t>
    </dgm:pt>
    <dgm:pt modelId="{C1F50989-0A9E-4367-A7CE-C8A95362BF71}" type="parTrans" cxnId="{2747C3CD-5101-4257-825A-BB88BF888BAF}">
      <dgm:prSet/>
      <dgm:spPr/>
      <dgm:t>
        <a:bodyPr/>
        <a:lstStyle/>
        <a:p>
          <a:endParaRPr lang="en-US"/>
        </a:p>
      </dgm:t>
    </dgm:pt>
    <dgm:pt modelId="{5F2957A4-3733-4FB9-B624-E784330610CB}" type="sibTrans" cxnId="{2747C3CD-5101-4257-825A-BB88BF888BAF}">
      <dgm:prSet/>
      <dgm:spPr/>
      <dgm:t>
        <a:bodyPr/>
        <a:lstStyle/>
        <a:p>
          <a:endParaRPr lang="en-US"/>
        </a:p>
      </dgm:t>
    </dgm:pt>
    <dgm:pt modelId="{7DBCE923-4461-4CB1-BB22-26E1F195732B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Effectiveness, efficiency, </a:t>
          </a:r>
          <a:r>
            <a:rPr lang="en-US" sz="1200" dirty="0" smtClean="0">
              <a:latin typeface="+mj-lt"/>
            </a:rPr>
            <a:t>acceptability</a:t>
          </a:r>
          <a:endParaRPr lang="en-US" sz="1200" dirty="0">
            <a:latin typeface="+mj-lt"/>
          </a:endParaRPr>
        </a:p>
      </dgm:t>
    </dgm:pt>
    <dgm:pt modelId="{EE5A850C-3DAC-4CD9-9D15-73BC34B38717}" type="parTrans" cxnId="{0CBA0CAE-6C81-4C8B-A6C3-2A6CB2548F45}">
      <dgm:prSet/>
      <dgm:spPr/>
      <dgm:t>
        <a:bodyPr/>
        <a:lstStyle/>
        <a:p>
          <a:endParaRPr lang="en-US"/>
        </a:p>
      </dgm:t>
    </dgm:pt>
    <dgm:pt modelId="{206438F2-2DA3-4F55-AD78-46134DFF2CDE}" type="sibTrans" cxnId="{0CBA0CAE-6C81-4C8B-A6C3-2A6CB2548F45}">
      <dgm:prSet/>
      <dgm:spPr/>
      <dgm:t>
        <a:bodyPr/>
        <a:lstStyle/>
        <a:p>
          <a:endParaRPr lang="en-US"/>
        </a:p>
      </dgm:t>
    </dgm:pt>
    <dgm:pt modelId="{05EB25D5-EF19-459C-BEC4-9BCE8AB8481C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Aimed at households</a:t>
          </a:r>
        </a:p>
      </dgm:t>
    </dgm:pt>
    <dgm:pt modelId="{08019E62-3C70-4929-B8B2-7F8708E69CE9}" type="parTrans" cxnId="{28E05D16-6347-4457-8DAF-AC70F21578A2}">
      <dgm:prSet/>
      <dgm:spPr/>
      <dgm:t>
        <a:bodyPr/>
        <a:lstStyle/>
        <a:p>
          <a:endParaRPr lang="en-US"/>
        </a:p>
      </dgm:t>
    </dgm:pt>
    <dgm:pt modelId="{F5ED7274-9D2D-462F-AEFC-8775404EC4F0}" type="sibTrans" cxnId="{28E05D16-6347-4457-8DAF-AC70F21578A2}">
      <dgm:prSet/>
      <dgm:spPr/>
      <dgm:t>
        <a:bodyPr/>
        <a:lstStyle/>
        <a:p>
          <a:endParaRPr lang="en-US"/>
        </a:p>
      </dgm:t>
    </dgm:pt>
    <dgm:pt modelId="{A5F02CCF-EFCD-4CBA-80B9-9515A043A151}">
      <dgm:prSet phldrT="[Text]" custT="1"/>
      <dgm:spPr/>
      <dgm:t>
        <a:bodyPr/>
        <a:lstStyle/>
        <a:p>
          <a:r>
            <a:rPr lang="en-GB" sz="1200" dirty="0">
              <a:latin typeface="+mj-lt"/>
            </a:rPr>
            <a:t>130 local authority areas with &gt;national hospital admission rates for injury &lt;5 years</a:t>
          </a:r>
          <a:endParaRPr lang="en-US" sz="1200" dirty="0">
            <a:latin typeface="+mj-lt"/>
          </a:endParaRPr>
        </a:p>
      </dgm:t>
    </dgm:pt>
    <dgm:pt modelId="{153065CE-3F3D-4381-93BD-3AB276BAC84E}" type="parTrans" cxnId="{270D67BD-7CE1-45E7-8468-49F119D4E1F4}">
      <dgm:prSet/>
      <dgm:spPr/>
      <dgm:t>
        <a:bodyPr/>
        <a:lstStyle/>
        <a:p>
          <a:endParaRPr lang="en-US"/>
        </a:p>
      </dgm:t>
    </dgm:pt>
    <dgm:pt modelId="{7130F16D-9A20-4305-9B10-1E8459BC6314}" type="sibTrans" cxnId="{270D67BD-7CE1-45E7-8468-49F119D4E1F4}">
      <dgm:prSet/>
      <dgm:spPr/>
      <dgm:t>
        <a:bodyPr/>
        <a:lstStyle/>
        <a:p>
          <a:endParaRPr lang="en-US"/>
        </a:p>
      </dgm:t>
    </dgm:pt>
    <dgm:pt modelId="{71526AC2-B196-43A6-8320-3C07078D29FB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Surveys, interviews, case studies, observations</a:t>
          </a:r>
          <a:endParaRPr lang="en-US" sz="1200" dirty="0">
            <a:latin typeface="+mj-lt"/>
          </a:endParaRPr>
        </a:p>
      </dgm:t>
    </dgm:pt>
    <dgm:pt modelId="{BB2DB3E8-E3A9-4868-98DD-F85CA5ECF9C1}" type="parTrans" cxnId="{4BAA9568-5B38-4546-BFCF-DE85FA1F2C4E}">
      <dgm:prSet/>
      <dgm:spPr/>
      <dgm:t>
        <a:bodyPr/>
        <a:lstStyle/>
        <a:p>
          <a:endParaRPr lang="en-US"/>
        </a:p>
      </dgm:t>
    </dgm:pt>
    <dgm:pt modelId="{EE1840F7-C666-4F35-8DDE-E95C0E276B48}" type="sibTrans" cxnId="{4BAA9568-5B38-4546-BFCF-DE85FA1F2C4E}">
      <dgm:prSet/>
      <dgm:spPr/>
      <dgm:t>
        <a:bodyPr/>
        <a:lstStyle/>
        <a:p>
          <a:endParaRPr lang="en-US"/>
        </a:p>
      </dgm:t>
    </dgm:pt>
    <dgm:pt modelId="{11523B53-E8C9-400A-A690-CE4757DA7F91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Equipment costs quantified</a:t>
          </a:r>
          <a:endParaRPr lang="en-US" sz="1200" dirty="0">
            <a:latin typeface="+mj-lt"/>
          </a:endParaRPr>
        </a:p>
      </dgm:t>
    </dgm:pt>
    <dgm:pt modelId="{2EB96D67-2968-4088-9287-657E8F1EA4A4}" type="parTrans" cxnId="{3503320A-3AE5-4E95-9250-032B79FCD24D}">
      <dgm:prSet/>
      <dgm:spPr/>
      <dgm:t>
        <a:bodyPr/>
        <a:lstStyle/>
        <a:p>
          <a:endParaRPr lang="en-US"/>
        </a:p>
      </dgm:t>
    </dgm:pt>
    <dgm:pt modelId="{BC9D235B-18F8-45FF-B231-7790DBB2A6AE}" type="sibTrans" cxnId="{3503320A-3AE5-4E95-9250-032B79FCD24D}">
      <dgm:prSet/>
      <dgm:spPr/>
      <dgm:t>
        <a:bodyPr/>
        <a:lstStyle/>
        <a:p>
          <a:endParaRPr lang="en-US"/>
        </a:p>
      </dgm:t>
    </dgm:pt>
    <dgm:pt modelId="{78348A0E-266A-4A86-9DEC-8695096BDCA7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Staff training, free safety equipment fitting + education</a:t>
          </a:r>
          <a:endParaRPr lang="en-US" sz="1200" dirty="0">
            <a:latin typeface="+mj-lt"/>
          </a:endParaRPr>
        </a:p>
      </dgm:t>
    </dgm:pt>
    <dgm:pt modelId="{2BF174C7-7962-493C-B907-D292EEF877DB}" type="parTrans" cxnId="{DFB2BBA8-F2A2-45A2-AF1E-0699D86D4957}">
      <dgm:prSet/>
      <dgm:spPr/>
      <dgm:t>
        <a:bodyPr/>
        <a:lstStyle/>
        <a:p>
          <a:endParaRPr lang="en-US"/>
        </a:p>
      </dgm:t>
    </dgm:pt>
    <dgm:pt modelId="{17E104AB-7091-4B36-B393-6BD08586B58A}" type="sibTrans" cxnId="{DFB2BBA8-F2A2-45A2-AF1E-0699D86D4957}">
      <dgm:prSet/>
      <dgm:spPr/>
      <dgm:t>
        <a:bodyPr/>
        <a:lstStyle/>
        <a:p>
          <a:endParaRPr lang="en-US"/>
        </a:p>
      </dgm:t>
    </dgm:pt>
    <dgm:pt modelId="{BE5F75E8-F12B-4CC5-BB51-9535745992DE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High quality training</a:t>
          </a:r>
          <a:endParaRPr lang="en-US" sz="1200" dirty="0">
            <a:latin typeface="+mj-lt"/>
          </a:endParaRPr>
        </a:p>
      </dgm:t>
    </dgm:pt>
    <dgm:pt modelId="{F758F763-BA0B-4E08-8688-039038D48C4A}" type="parTrans" cxnId="{A797A6D2-97A3-40C6-9CA6-BFF8FCAB98B5}">
      <dgm:prSet/>
      <dgm:spPr/>
      <dgm:t>
        <a:bodyPr/>
        <a:lstStyle/>
        <a:p>
          <a:endParaRPr lang="en-US"/>
        </a:p>
      </dgm:t>
    </dgm:pt>
    <dgm:pt modelId="{2DE65592-5EFF-4A01-A82D-D56A5A27ADDF}" type="sibTrans" cxnId="{A797A6D2-97A3-40C6-9CA6-BFF8FCAB98B5}">
      <dgm:prSet/>
      <dgm:spPr/>
      <dgm:t>
        <a:bodyPr/>
        <a:lstStyle/>
        <a:p>
          <a:endParaRPr lang="en-US"/>
        </a:p>
      </dgm:t>
    </dgm:pt>
    <dgm:pt modelId="{BA40C3A5-A249-4B3E-9DDF-3AA7A2A79235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Effectively managed</a:t>
          </a:r>
          <a:endParaRPr lang="en-US" sz="1200" dirty="0">
            <a:latin typeface="+mj-lt"/>
          </a:endParaRPr>
        </a:p>
      </dgm:t>
    </dgm:pt>
    <dgm:pt modelId="{48FF5989-D535-4350-B4AC-AED10504B4CF}" type="parTrans" cxnId="{D99A4522-EC68-497A-8027-96A0246A11C8}">
      <dgm:prSet/>
      <dgm:spPr/>
      <dgm:t>
        <a:bodyPr/>
        <a:lstStyle/>
        <a:p>
          <a:endParaRPr lang="en-US"/>
        </a:p>
      </dgm:t>
    </dgm:pt>
    <dgm:pt modelId="{C5EF0B7A-A467-4E55-A297-2DCF42B26AE2}" type="sibTrans" cxnId="{D99A4522-EC68-497A-8027-96A0246A11C8}">
      <dgm:prSet/>
      <dgm:spPr/>
      <dgm:t>
        <a:bodyPr/>
        <a:lstStyle/>
        <a:p>
          <a:endParaRPr lang="en-US"/>
        </a:p>
      </dgm:t>
    </dgm:pt>
    <dgm:pt modelId="{B3DC49EC-023D-4735-8342-D7D5299C7FCD}">
      <dgm:prSet phldrT="[Text]" custT="1"/>
      <dgm:spPr/>
      <dgm:t>
        <a:bodyPr/>
        <a:lstStyle/>
        <a:p>
          <a:endParaRPr lang="en-US" sz="1200" dirty="0">
            <a:latin typeface="+mj-lt"/>
          </a:endParaRPr>
        </a:p>
      </dgm:t>
    </dgm:pt>
    <dgm:pt modelId="{61583543-8A5D-4559-8F4B-78BCE55D0C7B}" type="parTrans" cxnId="{E89A9EDA-91BD-46F3-9445-0039D3BCE5AA}">
      <dgm:prSet/>
      <dgm:spPr/>
      <dgm:t>
        <a:bodyPr/>
        <a:lstStyle/>
        <a:p>
          <a:endParaRPr lang="en-US"/>
        </a:p>
      </dgm:t>
    </dgm:pt>
    <dgm:pt modelId="{A47FDF2D-F041-4728-B1B4-DD7233BB2C24}" type="sibTrans" cxnId="{E89A9EDA-91BD-46F3-9445-0039D3BCE5AA}">
      <dgm:prSet/>
      <dgm:spPr/>
      <dgm:t>
        <a:bodyPr/>
        <a:lstStyle/>
        <a:p>
          <a:endParaRPr lang="en-US"/>
        </a:p>
      </dgm:t>
    </dgm:pt>
    <dgm:pt modelId="{CCC1DD91-83A8-4477-9320-DA121A35E39B}">
      <dgm:prSet phldrT="[Text]" custT="1"/>
      <dgm:spPr/>
      <dgm:t>
        <a:bodyPr/>
        <a:lstStyle/>
        <a:p>
          <a:endParaRPr lang="en-US" sz="1200" dirty="0">
            <a:latin typeface="+mj-lt"/>
          </a:endParaRPr>
        </a:p>
      </dgm:t>
    </dgm:pt>
    <dgm:pt modelId="{5BCB930C-4E26-4BBC-9BEB-A7A25D373C19}" type="parTrans" cxnId="{FDC203A5-6A80-484F-B41A-EB242CB4EE26}">
      <dgm:prSet/>
      <dgm:spPr/>
      <dgm:t>
        <a:bodyPr/>
        <a:lstStyle/>
        <a:p>
          <a:endParaRPr lang="en-US"/>
        </a:p>
      </dgm:t>
    </dgm:pt>
    <dgm:pt modelId="{DA3E9FD6-89CF-4B2F-ABCB-011DD04AFB0D}" type="sibTrans" cxnId="{FDC203A5-6A80-484F-B41A-EB242CB4EE26}">
      <dgm:prSet/>
      <dgm:spPr/>
      <dgm:t>
        <a:bodyPr/>
        <a:lstStyle/>
        <a:p>
          <a:endParaRPr lang="en-US"/>
        </a:p>
      </dgm:t>
    </dgm:pt>
    <dgm:pt modelId="{266C2CC2-24E4-4211-8F79-E51B2314B8BE}">
      <dgm:prSet phldrT="[Text]" custT="1"/>
      <dgm:spPr/>
      <dgm:t>
        <a:bodyPr/>
        <a:lstStyle/>
        <a:p>
          <a:endParaRPr lang="en-US" sz="1200" dirty="0">
            <a:latin typeface="+mj-lt"/>
          </a:endParaRPr>
        </a:p>
      </dgm:t>
    </dgm:pt>
    <dgm:pt modelId="{D0B075D0-7A86-4170-B7EF-6107932680D7}" type="parTrans" cxnId="{CC42D0F6-8FDC-48EC-AA79-6E2F3CB397D0}">
      <dgm:prSet/>
      <dgm:spPr/>
      <dgm:t>
        <a:bodyPr/>
        <a:lstStyle/>
        <a:p>
          <a:endParaRPr lang="en-US"/>
        </a:p>
      </dgm:t>
    </dgm:pt>
    <dgm:pt modelId="{06F936CD-9EDE-4246-93CE-EA623B6E7B61}" type="sibTrans" cxnId="{CC42D0F6-8FDC-48EC-AA79-6E2F3CB397D0}">
      <dgm:prSet/>
      <dgm:spPr/>
      <dgm:t>
        <a:bodyPr/>
        <a:lstStyle/>
        <a:p>
          <a:endParaRPr lang="en-US"/>
        </a:p>
      </dgm:t>
    </dgm:pt>
    <dgm:pt modelId="{A3FEE9D9-2A9D-4FA3-B5A9-F70B7472B64E}">
      <dgm:prSet phldrT="[Text]" custT="1"/>
      <dgm:spPr/>
      <dgm:t>
        <a:bodyPr/>
        <a:lstStyle/>
        <a:p>
          <a:endParaRPr lang="en-US" sz="1200" dirty="0">
            <a:latin typeface="+mj-lt"/>
          </a:endParaRPr>
        </a:p>
      </dgm:t>
    </dgm:pt>
    <dgm:pt modelId="{3F57021F-6CB4-4CE9-9FC8-E25184F5658B}" type="parTrans" cxnId="{6D82A07E-D809-4209-86A3-17D20B8F0884}">
      <dgm:prSet/>
      <dgm:spPr/>
      <dgm:t>
        <a:bodyPr/>
        <a:lstStyle/>
        <a:p>
          <a:endParaRPr lang="en-US"/>
        </a:p>
      </dgm:t>
    </dgm:pt>
    <dgm:pt modelId="{CF4E1F8E-1A6E-4268-AA25-73020DCA98AB}" type="sibTrans" cxnId="{6D82A07E-D809-4209-86A3-17D20B8F0884}">
      <dgm:prSet/>
      <dgm:spPr/>
      <dgm:t>
        <a:bodyPr/>
        <a:lstStyle/>
        <a:p>
          <a:endParaRPr lang="en-US"/>
        </a:p>
      </dgm:t>
    </dgm:pt>
    <dgm:pt modelId="{CF213DDB-D514-413C-884A-D9CBA2987208}">
      <dgm:prSet phldrT="[Text]" custT="1"/>
      <dgm:spPr/>
      <dgm:t>
        <a:bodyPr/>
        <a:lstStyle/>
        <a:p>
          <a:endParaRPr lang="en-US" sz="1200" dirty="0">
            <a:latin typeface="+mj-lt"/>
          </a:endParaRPr>
        </a:p>
      </dgm:t>
    </dgm:pt>
    <dgm:pt modelId="{67004B66-3329-4D7C-908F-C5DFE4034A42}" type="parTrans" cxnId="{01FC40A3-3548-4CCC-B067-B0A137ECA43E}">
      <dgm:prSet/>
      <dgm:spPr/>
      <dgm:t>
        <a:bodyPr/>
        <a:lstStyle/>
        <a:p>
          <a:endParaRPr lang="en-US"/>
        </a:p>
      </dgm:t>
    </dgm:pt>
    <dgm:pt modelId="{F40B3956-C4CF-4916-A894-16A827EFE432}" type="sibTrans" cxnId="{01FC40A3-3548-4CCC-B067-B0A137ECA43E}">
      <dgm:prSet/>
      <dgm:spPr/>
      <dgm:t>
        <a:bodyPr/>
        <a:lstStyle/>
        <a:p>
          <a:endParaRPr lang="en-US"/>
        </a:p>
      </dgm:t>
    </dgm:pt>
    <dgm:pt modelId="{33C739DE-3672-47D5-9DD4-8F65E5983EFB}">
      <dgm:prSet phldrT="[Text]" custT="1"/>
      <dgm:spPr/>
      <dgm:t>
        <a:bodyPr/>
        <a:lstStyle/>
        <a:p>
          <a:endParaRPr lang="en-US" sz="1200" dirty="0">
            <a:latin typeface="+mj-lt"/>
          </a:endParaRPr>
        </a:p>
      </dgm:t>
    </dgm:pt>
    <dgm:pt modelId="{497CDA80-6351-4B10-9596-9ABF41352D62}" type="parTrans" cxnId="{328FE736-85DD-4A2A-B942-844267412FD8}">
      <dgm:prSet/>
      <dgm:spPr/>
      <dgm:t>
        <a:bodyPr/>
        <a:lstStyle/>
        <a:p>
          <a:endParaRPr lang="en-US"/>
        </a:p>
      </dgm:t>
    </dgm:pt>
    <dgm:pt modelId="{BF9930EE-7819-498D-B66B-A6FEA54075C1}" type="sibTrans" cxnId="{328FE736-85DD-4A2A-B942-844267412FD8}">
      <dgm:prSet/>
      <dgm:spPr/>
      <dgm:t>
        <a:bodyPr/>
        <a:lstStyle/>
        <a:p>
          <a:endParaRPr lang="en-US"/>
        </a:p>
      </dgm:t>
    </dgm:pt>
    <dgm:pt modelId="{020FA77C-3D14-45E9-B52B-DAF5B32BB35F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Low income </a:t>
          </a:r>
          <a:r>
            <a:rPr lang="en-US" sz="1200" dirty="0" smtClean="0">
              <a:latin typeface="+mj-lt"/>
            </a:rPr>
            <a:t>families</a:t>
          </a:r>
          <a:endParaRPr lang="en-US" sz="1200" dirty="0">
            <a:latin typeface="+mj-lt"/>
          </a:endParaRPr>
        </a:p>
      </dgm:t>
    </dgm:pt>
    <dgm:pt modelId="{20683804-8049-40DC-91FD-870738FD69C6}" type="sibTrans" cxnId="{5FBAF624-5858-4B8A-90E9-DE31806E50A5}">
      <dgm:prSet/>
      <dgm:spPr/>
      <dgm:t>
        <a:bodyPr/>
        <a:lstStyle/>
        <a:p>
          <a:endParaRPr lang="en-US"/>
        </a:p>
      </dgm:t>
    </dgm:pt>
    <dgm:pt modelId="{4AEBCE0F-CE74-4258-94C6-D0258D851B6E}" type="parTrans" cxnId="{5FBAF624-5858-4B8A-90E9-DE31806E50A5}">
      <dgm:prSet/>
      <dgm:spPr/>
      <dgm:t>
        <a:bodyPr/>
        <a:lstStyle/>
        <a:p>
          <a:endParaRPr lang="en-US"/>
        </a:p>
      </dgm:t>
    </dgm:pt>
    <dgm:pt modelId="{C23AFC7E-E5FE-4DF3-B398-49CB8FBB720B}">
      <dgm:prSet phldrT="[Text]" custT="1"/>
      <dgm:spPr/>
      <dgm:t>
        <a:bodyPr/>
        <a:lstStyle/>
        <a:p>
          <a:r>
            <a:rPr lang="en-US" sz="1200" b="1" i="1" u="sng" dirty="0" smtClean="0">
              <a:latin typeface="+mj-lt"/>
            </a:rPr>
            <a:t>Most</a:t>
          </a:r>
          <a:r>
            <a:rPr lang="en-US" sz="1200" dirty="0" smtClean="0">
              <a:latin typeface="+mj-lt"/>
            </a:rPr>
            <a:t> are preventable</a:t>
          </a:r>
          <a:endParaRPr lang="en-US" sz="1200" dirty="0">
            <a:latin typeface="+mj-lt"/>
          </a:endParaRPr>
        </a:p>
      </dgm:t>
    </dgm:pt>
    <dgm:pt modelId="{AFA4F78A-6DA8-4E48-9B42-8062C3E95A82}" type="parTrans" cxnId="{71ED684A-CA55-4D41-90A3-7AB218C9AB79}">
      <dgm:prSet/>
      <dgm:spPr/>
    </dgm:pt>
    <dgm:pt modelId="{A26E647C-9299-4FBA-ACB0-DDA13572424B}" type="sibTrans" cxnId="{71ED684A-CA55-4D41-90A3-7AB218C9AB79}">
      <dgm:prSet/>
      <dgm:spPr/>
    </dgm:pt>
    <dgm:pt modelId="{A207EFE1-2342-4841-B87A-1FD9FF4E2BF7}">
      <dgm:prSet phldrT="[Text]" custT="1"/>
      <dgm:spPr/>
      <dgm:t>
        <a:bodyPr/>
        <a:lstStyle/>
        <a:p>
          <a:endParaRPr lang="en-US" sz="1200" dirty="0">
            <a:latin typeface="+mj-lt"/>
          </a:endParaRPr>
        </a:p>
      </dgm:t>
    </dgm:pt>
    <dgm:pt modelId="{00FD5B46-2146-4C65-83C6-DF982C6ACC4C}" type="parTrans" cxnId="{3F8A9BBA-BD94-448C-86B2-69AB8BC465D9}">
      <dgm:prSet/>
      <dgm:spPr/>
    </dgm:pt>
    <dgm:pt modelId="{110ED023-7EB3-4499-8460-83F0F9B1E90A}" type="sibTrans" cxnId="{3F8A9BBA-BD94-448C-86B2-69AB8BC465D9}">
      <dgm:prSet/>
      <dgm:spPr/>
    </dgm:pt>
    <dgm:pt modelId="{F62B498E-F371-4DB1-9A69-D6EE578EDFD5}" type="pres">
      <dgm:prSet presAssocID="{B9A3A557-51F1-4070-8B06-CB62F942C0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5470B-D0CD-417E-BD1B-D387D26DBF47}" type="pres">
      <dgm:prSet presAssocID="{D2680900-BB03-49B4-A56C-BC353189A776}" presName="composite" presStyleCnt="0"/>
      <dgm:spPr/>
    </dgm:pt>
    <dgm:pt modelId="{4959DCD0-F140-4C4B-8301-036821F1E73D}" type="pres">
      <dgm:prSet presAssocID="{D2680900-BB03-49B4-A56C-BC353189A77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9CDBC-F1C9-4AD6-8610-8FC99E68A1EE}" type="pres">
      <dgm:prSet presAssocID="{D2680900-BB03-49B4-A56C-BC353189A776}" presName="parSh" presStyleLbl="node1" presStyleIdx="0" presStyleCnt="3"/>
      <dgm:spPr/>
      <dgm:t>
        <a:bodyPr/>
        <a:lstStyle/>
        <a:p>
          <a:endParaRPr lang="en-US"/>
        </a:p>
      </dgm:t>
    </dgm:pt>
    <dgm:pt modelId="{FD454157-9D40-4648-86F9-11816FE3EC00}" type="pres">
      <dgm:prSet presAssocID="{D2680900-BB03-49B4-A56C-BC353189A776}" presName="desTx" presStyleLbl="fgAcc1" presStyleIdx="0" presStyleCnt="3" custScaleY="80074" custLinFactNeighborX="-20556" custLinFactNeighborY="-4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C3A2-A1EE-4FA1-B979-D2226305B8E8}" type="pres">
      <dgm:prSet presAssocID="{F3175781-75F8-4B0B-BCE0-9B9E507BFF9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2AC6739-08DB-492B-A119-7A74CA7E6D9A}" type="pres">
      <dgm:prSet presAssocID="{F3175781-75F8-4B0B-BCE0-9B9E507BFF96}" presName="connTx" presStyleLbl="sibTrans2D1" presStyleIdx="0" presStyleCnt="2"/>
      <dgm:spPr/>
      <dgm:t>
        <a:bodyPr/>
        <a:lstStyle/>
        <a:p>
          <a:endParaRPr lang="en-US"/>
        </a:p>
      </dgm:t>
    </dgm:pt>
    <dgm:pt modelId="{DBEB168C-A352-4324-8C24-2A7F51BB1224}" type="pres">
      <dgm:prSet presAssocID="{43B98986-054C-4481-836D-C14D9F1E8816}" presName="composite" presStyleCnt="0"/>
      <dgm:spPr/>
    </dgm:pt>
    <dgm:pt modelId="{2249D94A-476B-49E6-87BE-08B3108C827C}" type="pres">
      <dgm:prSet presAssocID="{43B98986-054C-4481-836D-C14D9F1E881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DD9CB-3CBF-4B30-B0A9-D27ED8C44AEA}" type="pres">
      <dgm:prSet presAssocID="{43B98986-054C-4481-836D-C14D9F1E8816}" presName="parSh" presStyleLbl="node1" presStyleIdx="1" presStyleCnt="3"/>
      <dgm:spPr/>
      <dgm:t>
        <a:bodyPr/>
        <a:lstStyle/>
        <a:p>
          <a:endParaRPr lang="en-US"/>
        </a:p>
      </dgm:t>
    </dgm:pt>
    <dgm:pt modelId="{A3A3EC8D-FA15-414D-AC53-5A3FC85C1CF3}" type="pres">
      <dgm:prSet presAssocID="{43B98986-054C-4481-836D-C14D9F1E8816}" presName="desTx" presStyleLbl="fgAcc1" presStyleIdx="1" presStyleCnt="3" custScaleX="160687" custScaleY="80733" custLinFactNeighborX="-18923" custLinFactNeighborY="-4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DA68D-5FF3-4C99-804D-FC8848A94EF6}" type="pres">
      <dgm:prSet presAssocID="{BC1A6C44-9EDF-4CA1-B1B2-DF328AE67F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83EFF2F-AF9D-4126-BB1B-4ADA629A124D}" type="pres">
      <dgm:prSet presAssocID="{BC1A6C44-9EDF-4CA1-B1B2-DF328AE67FD9}" presName="connTx" presStyleLbl="sibTrans2D1" presStyleIdx="1" presStyleCnt="2"/>
      <dgm:spPr/>
      <dgm:t>
        <a:bodyPr/>
        <a:lstStyle/>
        <a:p>
          <a:endParaRPr lang="en-US"/>
        </a:p>
      </dgm:t>
    </dgm:pt>
    <dgm:pt modelId="{4E8C4BD0-2918-4098-9425-6C6238C859E8}" type="pres">
      <dgm:prSet presAssocID="{F01C1DCA-BAA3-4E03-8D58-87747A36E6DC}" presName="composite" presStyleCnt="0"/>
      <dgm:spPr/>
    </dgm:pt>
    <dgm:pt modelId="{EA707FBB-A902-4E72-BEC6-F6412D45B2EA}" type="pres">
      <dgm:prSet presAssocID="{F01C1DCA-BAA3-4E03-8D58-87747A36E6D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8A640-5164-4B19-8A00-F8B15F9B9752}" type="pres">
      <dgm:prSet presAssocID="{F01C1DCA-BAA3-4E03-8D58-87747A36E6DC}" presName="parSh" presStyleLbl="node1" presStyleIdx="2" presStyleCnt="3"/>
      <dgm:spPr/>
      <dgm:t>
        <a:bodyPr/>
        <a:lstStyle/>
        <a:p>
          <a:endParaRPr lang="en-US"/>
        </a:p>
      </dgm:t>
    </dgm:pt>
    <dgm:pt modelId="{34C86D04-266A-4EB9-A6A3-949AC2DA69FA}" type="pres">
      <dgm:prSet presAssocID="{F01C1DCA-BAA3-4E03-8D58-87747A36E6DC}" presName="desTx" presStyleLbl="fgAcc1" presStyleIdx="2" presStyleCnt="3" custScaleX="121778" custScaleY="79265" custLinFactNeighborX="-15469" custLinFactNeighborY="-4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47C3CD-5101-4257-825A-BB88BF888BAF}" srcId="{F01C1DCA-BAA3-4E03-8D58-87747A36E6DC}" destId="{05EC33B5-1E71-43D1-91F8-A8707DB573BF}" srcOrd="3" destOrd="0" parTransId="{C1F50989-0A9E-4367-A7CE-C8A95362BF71}" sibTransId="{5F2957A4-3733-4FB9-B624-E784330610CB}"/>
    <dgm:cxn modelId="{E7C1CA64-DB2E-48DF-A322-260C0677D833}" type="presOf" srcId="{BE5F75E8-F12B-4CC5-BB51-9535745992DE}" destId="{34C86D04-266A-4EB9-A6A3-949AC2DA69FA}" srcOrd="0" destOrd="5" presId="urn:microsoft.com/office/officeart/2005/8/layout/process3"/>
    <dgm:cxn modelId="{B9E2B647-C162-4CD5-9799-E5BB44510435}" type="presOf" srcId="{6DB7F45E-6AF6-4DA0-9E2A-BE250C4CC2F8}" destId="{A3A3EC8D-FA15-414D-AC53-5A3FC85C1CF3}" srcOrd="0" destOrd="9" presId="urn:microsoft.com/office/officeart/2005/8/layout/process3"/>
    <dgm:cxn modelId="{28E05D16-6347-4457-8DAF-AC70F21578A2}" srcId="{43B98986-054C-4481-836D-C14D9F1E8816}" destId="{05EB25D5-EF19-459C-BEC4-9BCE8AB8481C}" srcOrd="8" destOrd="0" parTransId="{08019E62-3C70-4929-B8B2-7F8708E69CE9}" sibTransId="{F5ED7274-9D2D-462F-AEFC-8775404EC4F0}"/>
    <dgm:cxn modelId="{FDC203A5-6A80-484F-B41A-EB242CB4EE26}" srcId="{B3DC49EC-023D-4735-8342-D7D5299C7FCD}" destId="{CCC1DD91-83A8-4477-9320-DA121A35E39B}" srcOrd="1" destOrd="0" parTransId="{5BCB930C-4E26-4BBC-9BEB-A7A25D373C19}" sibTransId="{DA3E9FD6-89CF-4B2F-ABCB-011DD04AFB0D}"/>
    <dgm:cxn modelId="{74D93EA5-89B8-4D7E-9DBF-F45918C85EA4}" srcId="{D2680900-BB03-49B4-A56C-BC353189A776}" destId="{DAFF572D-51C0-4343-A644-6E2592AA205D}" srcOrd="0" destOrd="0" parTransId="{392B4DFA-B522-4BAC-8781-C79D98B5D35B}" sibTransId="{18D5313A-6859-445C-9C3A-543344F6398C}"/>
    <dgm:cxn modelId="{0DE5EB7F-6AA3-41D1-9FFB-6F6035858406}" type="presOf" srcId="{DAFF572D-51C0-4343-A644-6E2592AA205D}" destId="{FD454157-9D40-4648-86F9-11816FE3EC00}" srcOrd="0" destOrd="0" presId="urn:microsoft.com/office/officeart/2005/8/layout/process3"/>
    <dgm:cxn modelId="{C3246DAC-5B84-476D-BEBD-DEA4A0B28A9F}" type="presOf" srcId="{D2680900-BB03-49B4-A56C-BC353189A776}" destId="{29D9CDBC-F1C9-4AD6-8610-8FC99E68A1EE}" srcOrd="1" destOrd="0" presId="urn:microsoft.com/office/officeart/2005/8/layout/process3"/>
    <dgm:cxn modelId="{876F7B90-7D58-4880-A613-393381DCBC2D}" type="presOf" srcId="{7CCF184C-849B-4CCD-8180-BF3F25073888}" destId="{34C86D04-266A-4EB9-A6A3-949AC2DA69FA}" srcOrd="0" destOrd="0" presId="urn:microsoft.com/office/officeart/2005/8/layout/process3"/>
    <dgm:cxn modelId="{48C4E73C-331F-42C0-AB35-44497D3EDB2C}" type="presOf" srcId="{2032E856-B8FC-467C-87C2-9196B03DAFE5}" destId="{A3A3EC8D-FA15-414D-AC53-5A3FC85C1CF3}" srcOrd="0" destOrd="0" presId="urn:microsoft.com/office/officeart/2005/8/layout/process3"/>
    <dgm:cxn modelId="{2B01C181-F953-46DE-9D56-23D34D0464AE}" srcId="{F01C1DCA-BAA3-4E03-8D58-87747A36E6DC}" destId="{7CCF184C-849B-4CCD-8180-BF3F25073888}" srcOrd="0" destOrd="0" parTransId="{9D734F3A-DCF1-4FF0-87AE-A759716A27E8}" sibTransId="{B210D899-BBE2-4358-860A-CFABE44F7920}"/>
    <dgm:cxn modelId="{71ED684A-CA55-4D41-90A3-7AB218C9AB79}" srcId="{B3DC49EC-023D-4735-8342-D7D5299C7FCD}" destId="{C23AFC7E-E5FE-4DF3-B398-49CB8FBB720B}" srcOrd="4" destOrd="0" parTransId="{AFA4F78A-6DA8-4E48-9B42-8062C3E95A82}" sibTransId="{A26E647C-9299-4FBA-ACB0-DDA13572424B}"/>
    <dgm:cxn modelId="{A797A6D2-97A3-40C6-9CA6-BFF8FCAB98B5}" srcId="{F01C1DCA-BAA3-4E03-8D58-87747A36E6DC}" destId="{BE5F75E8-F12B-4CC5-BB51-9535745992DE}" srcOrd="5" destOrd="0" parTransId="{F758F763-BA0B-4E08-8688-039038D48C4A}" sibTransId="{2DE65592-5EFF-4A01-A82D-D56A5A27ADDF}"/>
    <dgm:cxn modelId="{D79D04CB-144E-404B-8C2C-1431E68E8846}" type="presOf" srcId="{71526AC2-B196-43A6-8320-3C07078D29FB}" destId="{34C86D04-266A-4EB9-A6A3-949AC2DA69FA}" srcOrd="0" destOrd="1" presId="urn:microsoft.com/office/officeart/2005/8/layout/process3"/>
    <dgm:cxn modelId="{DFB2BBA8-F2A2-45A2-AF1E-0699D86D4957}" srcId="{43B98986-054C-4481-836D-C14D9F1E8816}" destId="{78348A0E-266A-4A86-9DEC-8695096BDCA7}" srcOrd="4" destOrd="0" parTransId="{2BF174C7-7962-493C-B907-D292EEF877DB}" sibTransId="{17E104AB-7091-4B36-B393-6BD08586B58A}"/>
    <dgm:cxn modelId="{328FE736-85DD-4A2A-B942-844267412FD8}" srcId="{43B98986-054C-4481-836D-C14D9F1E8816}" destId="{33C739DE-3672-47D5-9DD4-8F65E5983EFB}" srcOrd="7" destOrd="0" parTransId="{497CDA80-6351-4B10-9596-9ABF41352D62}" sibTransId="{BF9930EE-7819-498D-B66B-A6FEA54075C1}"/>
    <dgm:cxn modelId="{1F8836EC-AF62-48EE-B60F-6763C2A17122}" type="presOf" srcId="{BA40C3A5-A249-4B3E-9DDF-3AA7A2A79235}" destId="{34C86D04-266A-4EB9-A6A3-949AC2DA69FA}" srcOrd="0" destOrd="4" presId="urn:microsoft.com/office/officeart/2005/8/layout/process3"/>
    <dgm:cxn modelId="{C9FC8C81-A879-474C-87D5-5414FF01B18F}" srcId="{B3DC49EC-023D-4735-8342-D7D5299C7FCD}" destId="{660993AF-F82E-4015-91F1-111881F8C829}" srcOrd="0" destOrd="0" parTransId="{A2D9B542-494E-44EA-9994-C80F7BE4E753}" sibTransId="{3236157C-14F5-41C6-B08E-ED6578E6112D}"/>
    <dgm:cxn modelId="{5B9FCE4E-6690-4CD7-B2AE-8D91CC43E73C}" srcId="{05EB25D5-EF19-459C-BEC4-9BCE8AB8481C}" destId="{6DB7F45E-6AF6-4DA0-9E2A-BE250C4CC2F8}" srcOrd="0" destOrd="0" parTransId="{C6AB27AE-B91B-426B-9E47-70897F480158}" sibTransId="{174A17DF-C1EE-4DC0-A6EA-F9DDE94E6795}"/>
    <dgm:cxn modelId="{9F5DA6A7-0BB7-4BA0-8CE2-891A3CAF60C6}" type="presOf" srcId="{B9A3A557-51F1-4070-8B06-CB62F942C07D}" destId="{F62B498E-F371-4DB1-9A69-D6EE578EDFD5}" srcOrd="0" destOrd="0" presId="urn:microsoft.com/office/officeart/2005/8/layout/process3"/>
    <dgm:cxn modelId="{E89A9EDA-91BD-46F3-9445-0039D3BCE5AA}" srcId="{D2680900-BB03-49B4-A56C-BC353189A776}" destId="{B3DC49EC-023D-4735-8342-D7D5299C7FCD}" srcOrd="1" destOrd="0" parTransId="{61583543-8A5D-4559-8F4B-78BCE55D0C7B}" sibTransId="{A47FDF2D-F041-4728-B1B4-DD7233BB2C24}"/>
    <dgm:cxn modelId="{6A3E4032-B0BD-4AB3-BE90-31C0A5CF7676}" type="presOf" srcId="{C5A3DD11-6523-4CE9-B5C3-89F3C4927AD6}" destId="{34C86D04-266A-4EB9-A6A3-949AC2DA69FA}" srcOrd="0" destOrd="7" presId="urn:microsoft.com/office/officeart/2005/8/layout/process3"/>
    <dgm:cxn modelId="{95B98C7F-AD2F-4977-BA03-036AF19B81FD}" type="presOf" srcId="{BC1A6C44-9EDF-4CA1-B1B2-DF328AE67FD9}" destId="{698DA68D-5FF3-4C99-804D-FC8848A94EF6}" srcOrd="0" destOrd="0" presId="urn:microsoft.com/office/officeart/2005/8/layout/process3"/>
    <dgm:cxn modelId="{743DA080-8B92-4820-8029-FA8DA5F06318}" type="presOf" srcId="{43B98986-054C-4481-836D-C14D9F1E8816}" destId="{2249D94A-476B-49E6-87BE-08B3108C827C}" srcOrd="0" destOrd="0" presId="urn:microsoft.com/office/officeart/2005/8/layout/process3"/>
    <dgm:cxn modelId="{158F9338-8B74-49D8-9A02-45098DB83E8D}" type="presOf" srcId="{4D915B90-6913-4D5D-A4D2-AA80515FAECA}" destId="{FD454157-9D40-4648-86F9-11816FE3EC00}" srcOrd="0" destOrd="4" presId="urn:microsoft.com/office/officeart/2005/8/layout/process3"/>
    <dgm:cxn modelId="{5FBAF624-5858-4B8A-90E9-DE31806E50A5}" srcId="{05EB25D5-EF19-459C-BEC4-9BCE8AB8481C}" destId="{020FA77C-3D14-45E9-B52B-DAF5B32BB35F}" srcOrd="1" destOrd="0" parTransId="{4AEBCE0F-CE74-4258-94C6-D0258D851B6E}" sibTransId="{20683804-8049-40DC-91FD-870738FD69C6}"/>
    <dgm:cxn modelId="{63BFE3B9-8705-4C94-AFB0-7EB3F25734F1}" type="presOf" srcId="{7DBCE923-4461-4CB1-BB22-26E1F195732B}" destId="{34C86D04-266A-4EB9-A6A3-949AC2DA69FA}" srcOrd="0" destOrd="2" presId="urn:microsoft.com/office/officeart/2005/8/layout/process3"/>
    <dgm:cxn modelId="{2E6ECD38-FAB6-4A61-B8B6-3A940EAE1B00}" srcId="{B9A3A557-51F1-4070-8B06-CB62F942C07D}" destId="{D2680900-BB03-49B4-A56C-BC353189A776}" srcOrd="0" destOrd="0" parTransId="{9D608AB3-CC85-4FAC-B28C-66F7876D6F92}" sibTransId="{F3175781-75F8-4B0B-BCE0-9B9E507BFF96}"/>
    <dgm:cxn modelId="{211B0F55-8AA0-4BE2-A12D-46972F905E18}" srcId="{B9A3A557-51F1-4070-8B06-CB62F942C07D}" destId="{43B98986-054C-4481-836D-C14D9F1E8816}" srcOrd="1" destOrd="0" parTransId="{86D3AAC6-DCB9-4362-ACA7-63BE5D907730}" sibTransId="{BC1A6C44-9EDF-4CA1-B1B2-DF328AE67FD9}"/>
    <dgm:cxn modelId="{C5493BBB-BCBD-4DD8-A85B-57CC30116E9B}" type="presOf" srcId="{B3DC49EC-023D-4735-8342-D7D5299C7FCD}" destId="{FD454157-9D40-4648-86F9-11816FE3EC00}" srcOrd="0" destOrd="1" presId="urn:microsoft.com/office/officeart/2005/8/layout/process3"/>
    <dgm:cxn modelId="{213B9836-20D3-4577-BDFC-8A47B6A40F3D}" type="presOf" srcId="{CF213DDB-D514-413C-884A-D9CBA2987208}" destId="{A3A3EC8D-FA15-414D-AC53-5A3FC85C1CF3}" srcOrd="0" destOrd="5" presId="urn:microsoft.com/office/officeart/2005/8/layout/process3"/>
    <dgm:cxn modelId="{E3098B14-52D0-4F9A-8A16-8E745CB87464}" type="presOf" srcId="{A3FEE9D9-2A9D-4FA3-B5A9-F70B7472B64E}" destId="{A3A3EC8D-FA15-414D-AC53-5A3FC85C1CF3}" srcOrd="0" destOrd="3" presId="urn:microsoft.com/office/officeart/2005/8/layout/process3"/>
    <dgm:cxn modelId="{D99A4522-EC68-497A-8027-96A0246A11C8}" srcId="{F01C1DCA-BAA3-4E03-8D58-87747A36E6DC}" destId="{BA40C3A5-A249-4B3E-9DDF-3AA7A2A79235}" srcOrd="4" destOrd="0" parTransId="{48FF5989-D535-4350-B4AC-AED10504B4CF}" sibTransId="{C5EF0B7A-A467-4E55-A297-2DCF42B26AE2}"/>
    <dgm:cxn modelId="{B4816A11-F524-4711-92F2-9F1D72F82FAA}" srcId="{43B98986-054C-4481-836D-C14D9F1E8816}" destId="{2032E856-B8FC-467C-87C2-9196B03DAFE5}" srcOrd="0" destOrd="0" parTransId="{89856B5E-DB39-45F5-A03B-EB4F523020D4}" sibTransId="{7316C364-D08A-4757-9BC6-A32FCEAC0474}"/>
    <dgm:cxn modelId="{248D8062-6A8D-4834-A302-BEC85811D0E9}" type="presOf" srcId="{F01C1DCA-BAA3-4E03-8D58-87747A36E6DC}" destId="{68A8A640-5164-4B19-8A00-F8B15F9B9752}" srcOrd="1" destOrd="0" presId="urn:microsoft.com/office/officeart/2005/8/layout/process3"/>
    <dgm:cxn modelId="{EE59CD60-EB50-4523-9AE5-41FCB7C8C3A1}" type="presOf" srcId="{33C739DE-3672-47D5-9DD4-8F65E5983EFB}" destId="{A3A3EC8D-FA15-414D-AC53-5A3FC85C1CF3}" srcOrd="0" destOrd="7" presId="urn:microsoft.com/office/officeart/2005/8/layout/process3"/>
    <dgm:cxn modelId="{782056C5-1EA2-4686-A0B0-67060EC9B8DB}" srcId="{F01C1DCA-BAA3-4E03-8D58-87747A36E6DC}" destId="{C5A3DD11-6523-4CE9-B5C3-89F3C4927AD6}" srcOrd="7" destOrd="0" parTransId="{1EDCA0CD-DE93-4E00-B052-ABA59E4EE7A4}" sibTransId="{0249A817-D472-4549-994C-2B502BEE1879}"/>
    <dgm:cxn modelId="{3885A6B3-B655-49AF-98F7-F4018BAE5D28}" type="presOf" srcId="{BC1A6C44-9EDF-4CA1-B1B2-DF328AE67FD9}" destId="{E83EFF2F-AF9D-4126-BB1B-4ADA629A124D}" srcOrd="1" destOrd="0" presId="urn:microsoft.com/office/officeart/2005/8/layout/process3"/>
    <dgm:cxn modelId="{3E646553-9014-41AA-99A3-D66ABF3737EC}" type="presOf" srcId="{6EDE92B7-9D05-489A-8841-C64BBAF2839D}" destId="{34C86D04-266A-4EB9-A6A3-949AC2DA69FA}" srcOrd="0" destOrd="10" presId="urn:microsoft.com/office/officeart/2005/8/layout/process3"/>
    <dgm:cxn modelId="{01FC40A3-3548-4CCC-B067-B0A137ECA43E}" srcId="{43B98986-054C-4481-836D-C14D9F1E8816}" destId="{CF213DDB-D514-413C-884A-D9CBA2987208}" srcOrd="5" destOrd="0" parTransId="{67004B66-3329-4D7C-908F-C5DFE4034A42}" sibTransId="{F40B3956-C4CF-4916-A894-16A827EFE432}"/>
    <dgm:cxn modelId="{CB3BA116-BBDA-4F33-B76A-B25A65E1B44E}" type="presOf" srcId="{660993AF-F82E-4015-91F1-111881F8C829}" destId="{FD454157-9D40-4648-86F9-11816FE3EC00}" srcOrd="0" destOrd="2" presId="urn:microsoft.com/office/officeart/2005/8/layout/process3"/>
    <dgm:cxn modelId="{3F8A9BBA-BD94-448C-86B2-69AB8BC465D9}" srcId="{B3DC49EC-023D-4735-8342-D7D5299C7FCD}" destId="{A207EFE1-2342-4841-B87A-1FD9FF4E2BF7}" srcOrd="3" destOrd="0" parTransId="{00FD5B46-2146-4C65-83C6-DF982C6ACC4C}" sibTransId="{110ED023-7EB3-4499-8460-83F0F9B1E90A}"/>
    <dgm:cxn modelId="{270D67BD-7CE1-45E7-8468-49F119D4E1F4}" srcId="{43B98986-054C-4481-836D-C14D9F1E8816}" destId="{A5F02CCF-EFCD-4CBA-80B9-9515A043A151}" srcOrd="6" destOrd="0" parTransId="{153065CE-3F3D-4381-93BD-3AB276BAC84E}" sibTransId="{7130F16D-9A20-4305-9B10-1E8459BC6314}"/>
    <dgm:cxn modelId="{E7E34DDB-1054-4F9C-B3E4-B3B18F4CAD8E}" type="presOf" srcId="{FFFC8BB3-167A-4447-B75C-E36A528D25B2}" destId="{34C86D04-266A-4EB9-A6A3-949AC2DA69FA}" srcOrd="0" destOrd="6" presId="urn:microsoft.com/office/officeart/2005/8/layout/process3"/>
    <dgm:cxn modelId="{81ED01D7-749F-432E-A6CD-0635A006B4B0}" type="presOf" srcId="{05EB25D5-EF19-459C-BEC4-9BCE8AB8481C}" destId="{A3A3EC8D-FA15-414D-AC53-5A3FC85C1CF3}" srcOrd="0" destOrd="8" presId="urn:microsoft.com/office/officeart/2005/8/layout/process3"/>
    <dgm:cxn modelId="{CAA1B371-8B7E-45B6-8E76-3C94DFC77A45}" type="presOf" srcId="{11523B53-E8C9-400A-A690-CE4757DA7F91}" destId="{34C86D04-266A-4EB9-A6A3-949AC2DA69FA}" srcOrd="0" destOrd="8" presId="urn:microsoft.com/office/officeart/2005/8/layout/process3"/>
    <dgm:cxn modelId="{A6FA6AF4-F414-4140-9633-61F2B548DD86}" type="presOf" srcId="{D2680900-BB03-49B4-A56C-BC353189A776}" destId="{4959DCD0-F140-4C4B-8301-036821F1E73D}" srcOrd="0" destOrd="0" presId="urn:microsoft.com/office/officeart/2005/8/layout/process3"/>
    <dgm:cxn modelId="{0CBA0CAE-6C81-4C8B-A6C3-2A6CB2548F45}" srcId="{F01C1DCA-BAA3-4E03-8D58-87747A36E6DC}" destId="{7DBCE923-4461-4CB1-BB22-26E1F195732B}" srcOrd="2" destOrd="0" parTransId="{EE5A850C-3DAC-4CD9-9D15-73BC34B38717}" sibTransId="{206438F2-2DA3-4F55-AD78-46134DFF2CDE}"/>
    <dgm:cxn modelId="{92AE2E01-2E7B-4638-BECF-770CC7249C18}" srcId="{B3DC49EC-023D-4735-8342-D7D5299C7FCD}" destId="{4D915B90-6913-4D5D-A4D2-AA80515FAECA}" srcOrd="2" destOrd="0" parTransId="{B7C63D45-681B-48CB-8E1E-50EF3AFFE6BE}" sibTransId="{40FFF3B1-8DBC-4C53-BBF1-59596215E967}"/>
    <dgm:cxn modelId="{4808EF29-9441-4F86-8397-2D3C5A77A042}" srcId="{B9A3A557-51F1-4070-8B06-CB62F942C07D}" destId="{F01C1DCA-BAA3-4E03-8D58-87747A36E6DC}" srcOrd="2" destOrd="0" parTransId="{9734FF58-D289-4595-B44A-7537AA918CA0}" sibTransId="{CC15C737-7D7C-417E-BE5A-0D90109425F3}"/>
    <dgm:cxn modelId="{D9C54546-8363-4433-BD7C-80F8736AD5AA}" type="presOf" srcId="{08B20021-B295-45BE-986A-28E4F270EB03}" destId="{34C86D04-266A-4EB9-A6A3-949AC2DA69FA}" srcOrd="0" destOrd="9" presId="urn:microsoft.com/office/officeart/2005/8/layout/process3"/>
    <dgm:cxn modelId="{9146D88A-C944-4CC0-BFAC-DC7A29A71B53}" type="presOf" srcId="{A5F02CCF-EFCD-4CBA-80B9-9515A043A151}" destId="{A3A3EC8D-FA15-414D-AC53-5A3FC85C1CF3}" srcOrd="0" destOrd="6" presId="urn:microsoft.com/office/officeart/2005/8/layout/process3"/>
    <dgm:cxn modelId="{47C512B8-18AE-469F-BBB1-6525232B6802}" type="presOf" srcId="{3832675B-13FD-4529-9939-A1BEDC8CA6E1}" destId="{A3A3EC8D-FA15-414D-AC53-5A3FC85C1CF3}" srcOrd="0" destOrd="2" presId="urn:microsoft.com/office/officeart/2005/8/layout/process3"/>
    <dgm:cxn modelId="{5E5D6C37-12B1-49F9-BC88-19870E82E256}" type="presOf" srcId="{266C2CC2-24E4-4211-8F79-E51B2314B8BE}" destId="{A3A3EC8D-FA15-414D-AC53-5A3FC85C1CF3}" srcOrd="0" destOrd="1" presId="urn:microsoft.com/office/officeart/2005/8/layout/process3"/>
    <dgm:cxn modelId="{FF8CBAC7-1DCB-4B68-B55B-855271F732C4}" type="presOf" srcId="{F3175781-75F8-4B0B-BCE0-9B9E507BFF96}" destId="{42AC6739-08DB-492B-A119-7A74CA7E6D9A}" srcOrd="1" destOrd="0" presId="urn:microsoft.com/office/officeart/2005/8/layout/process3"/>
    <dgm:cxn modelId="{47C20A27-2EBB-479A-AE08-452B12B32045}" type="presOf" srcId="{F3175781-75F8-4B0B-BCE0-9B9E507BFF96}" destId="{FB5EC3A2-A1EE-4FA1-B979-D2226305B8E8}" srcOrd="0" destOrd="0" presId="urn:microsoft.com/office/officeart/2005/8/layout/process3"/>
    <dgm:cxn modelId="{D77E2685-CFFF-4BEB-B3ED-C7EA1AD72F2E}" type="presOf" srcId="{A207EFE1-2342-4841-B87A-1FD9FF4E2BF7}" destId="{FD454157-9D40-4648-86F9-11816FE3EC00}" srcOrd="0" destOrd="5" presId="urn:microsoft.com/office/officeart/2005/8/layout/process3"/>
    <dgm:cxn modelId="{F0D5187F-81CB-477D-B809-851A77C3746E}" srcId="{F01C1DCA-BAA3-4E03-8D58-87747A36E6DC}" destId="{08B20021-B295-45BE-986A-28E4F270EB03}" srcOrd="9" destOrd="0" parTransId="{9E486CD1-8836-48A7-A7E6-A2FB1FB3AC69}" sibTransId="{D71C14A8-D8F5-437B-95AC-2789CE2A28BA}"/>
    <dgm:cxn modelId="{73E94D74-A004-4076-8110-ABABAFD77FC6}" type="presOf" srcId="{020FA77C-3D14-45E9-B52B-DAF5B32BB35F}" destId="{A3A3EC8D-FA15-414D-AC53-5A3FC85C1CF3}" srcOrd="0" destOrd="10" presId="urn:microsoft.com/office/officeart/2005/8/layout/process3"/>
    <dgm:cxn modelId="{F22167C6-7476-43B9-A5F3-D908537803BC}" type="presOf" srcId="{05EC33B5-1E71-43D1-91F8-A8707DB573BF}" destId="{34C86D04-266A-4EB9-A6A3-949AC2DA69FA}" srcOrd="0" destOrd="3" presId="urn:microsoft.com/office/officeart/2005/8/layout/process3"/>
    <dgm:cxn modelId="{4FA410FE-748C-4A5E-9F94-8C7DE7D27895}" type="presOf" srcId="{CCC1DD91-83A8-4477-9320-DA121A35E39B}" destId="{FD454157-9D40-4648-86F9-11816FE3EC00}" srcOrd="0" destOrd="3" presId="urn:microsoft.com/office/officeart/2005/8/layout/process3"/>
    <dgm:cxn modelId="{2820CBE9-865D-4170-821F-F0B37DD1C633}" type="presOf" srcId="{43B98986-054C-4481-836D-C14D9F1E8816}" destId="{65FDD9CB-3CBF-4B30-B0A9-D27ED8C44AEA}" srcOrd="1" destOrd="0" presId="urn:microsoft.com/office/officeart/2005/8/layout/process3"/>
    <dgm:cxn modelId="{5542385F-FABB-471E-831C-C42E443A9821}" srcId="{F01C1DCA-BAA3-4E03-8D58-87747A36E6DC}" destId="{FFFC8BB3-167A-4447-B75C-E36A528D25B2}" srcOrd="6" destOrd="0" parTransId="{EBD72CB4-6974-4C12-8D7A-E980740A5F5D}" sibTransId="{86A371C1-AD62-467B-9F7D-B27A21270C68}"/>
    <dgm:cxn modelId="{CC42D0F6-8FDC-48EC-AA79-6E2F3CB397D0}" srcId="{43B98986-054C-4481-836D-C14D9F1E8816}" destId="{266C2CC2-24E4-4211-8F79-E51B2314B8BE}" srcOrd="1" destOrd="0" parTransId="{D0B075D0-7A86-4170-B7EF-6107932680D7}" sibTransId="{06F936CD-9EDE-4246-93CE-EA623B6E7B61}"/>
    <dgm:cxn modelId="{DFDBCA34-30C4-4730-9F61-3A3560555D0F}" type="presOf" srcId="{C23AFC7E-E5FE-4DF3-B398-49CB8FBB720B}" destId="{FD454157-9D40-4648-86F9-11816FE3EC00}" srcOrd="0" destOrd="6" presId="urn:microsoft.com/office/officeart/2005/8/layout/process3"/>
    <dgm:cxn modelId="{4BAA9568-5B38-4546-BFCF-DE85FA1F2C4E}" srcId="{F01C1DCA-BAA3-4E03-8D58-87747A36E6DC}" destId="{71526AC2-B196-43A6-8320-3C07078D29FB}" srcOrd="1" destOrd="0" parTransId="{BB2DB3E8-E3A9-4868-98DD-F85CA5ECF9C1}" sibTransId="{EE1840F7-C666-4F35-8DDE-E95C0E276B48}"/>
    <dgm:cxn modelId="{7BA70EB5-9C68-444C-93AF-A2BB071BC0AA}" type="presOf" srcId="{78348A0E-266A-4A86-9DEC-8695096BDCA7}" destId="{A3A3EC8D-FA15-414D-AC53-5A3FC85C1CF3}" srcOrd="0" destOrd="4" presId="urn:microsoft.com/office/officeart/2005/8/layout/process3"/>
    <dgm:cxn modelId="{C3DC36AF-2FDB-4F9B-A40D-D89C82F28F01}" type="presOf" srcId="{F01C1DCA-BAA3-4E03-8D58-87747A36E6DC}" destId="{EA707FBB-A902-4E72-BEC6-F6412D45B2EA}" srcOrd="0" destOrd="0" presId="urn:microsoft.com/office/officeart/2005/8/layout/process3"/>
    <dgm:cxn modelId="{7FB5810F-F674-43B4-AF72-F51495614AA1}" srcId="{43B98986-054C-4481-836D-C14D9F1E8816}" destId="{3832675B-13FD-4529-9939-A1BEDC8CA6E1}" srcOrd="2" destOrd="0" parTransId="{0993BB4D-3346-4A88-A8F3-C2E656A56833}" sibTransId="{E77E2B6E-DD34-41DE-A3E5-F6A46C495988}"/>
    <dgm:cxn modelId="{3503320A-3AE5-4E95-9250-032B79FCD24D}" srcId="{F01C1DCA-BAA3-4E03-8D58-87747A36E6DC}" destId="{11523B53-E8C9-400A-A690-CE4757DA7F91}" srcOrd="8" destOrd="0" parTransId="{2EB96D67-2968-4088-9287-657E8F1EA4A4}" sibTransId="{BC9D235B-18F8-45FF-B231-7790DBB2A6AE}"/>
    <dgm:cxn modelId="{6D82A07E-D809-4209-86A3-17D20B8F0884}" srcId="{43B98986-054C-4481-836D-C14D9F1E8816}" destId="{A3FEE9D9-2A9D-4FA3-B5A9-F70B7472B64E}" srcOrd="3" destOrd="0" parTransId="{3F57021F-6CB4-4CE9-9FC8-E25184F5658B}" sibTransId="{CF4E1F8E-1A6E-4268-AA25-73020DCA98AB}"/>
    <dgm:cxn modelId="{D247D8FB-68A5-4EDB-AF87-13765ED93ED3}" srcId="{F01C1DCA-BAA3-4E03-8D58-87747A36E6DC}" destId="{6EDE92B7-9D05-489A-8841-C64BBAF2839D}" srcOrd="10" destOrd="0" parTransId="{28F57FCA-8C6C-445D-9CA5-64DC1ECBD8B7}" sibTransId="{A3DB79B6-598B-42D6-AFEE-E4F83829B738}"/>
    <dgm:cxn modelId="{7F46FB6E-0416-45EB-8DEF-F047EA6C8A90}" type="presParOf" srcId="{F62B498E-F371-4DB1-9A69-D6EE578EDFD5}" destId="{50B5470B-D0CD-417E-BD1B-D387D26DBF47}" srcOrd="0" destOrd="0" presId="urn:microsoft.com/office/officeart/2005/8/layout/process3"/>
    <dgm:cxn modelId="{FFE9A5FC-4612-4BEF-819C-D57725A2B494}" type="presParOf" srcId="{50B5470B-D0CD-417E-BD1B-D387D26DBF47}" destId="{4959DCD0-F140-4C4B-8301-036821F1E73D}" srcOrd="0" destOrd="0" presId="urn:microsoft.com/office/officeart/2005/8/layout/process3"/>
    <dgm:cxn modelId="{B34BB429-A3B5-46C1-A2C1-9B4F1747E326}" type="presParOf" srcId="{50B5470B-D0CD-417E-BD1B-D387D26DBF47}" destId="{29D9CDBC-F1C9-4AD6-8610-8FC99E68A1EE}" srcOrd="1" destOrd="0" presId="urn:microsoft.com/office/officeart/2005/8/layout/process3"/>
    <dgm:cxn modelId="{66AF437C-D51C-4CEF-930B-BE3D27087CE1}" type="presParOf" srcId="{50B5470B-D0CD-417E-BD1B-D387D26DBF47}" destId="{FD454157-9D40-4648-86F9-11816FE3EC00}" srcOrd="2" destOrd="0" presId="urn:microsoft.com/office/officeart/2005/8/layout/process3"/>
    <dgm:cxn modelId="{27DDB4E9-CF58-4209-A7C3-B048EF4B4783}" type="presParOf" srcId="{F62B498E-F371-4DB1-9A69-D6EE578EDFD5}" destId="{FB5EC3A2-A1EE-4FA1-B979-D2226305B8E8}" srcOrd="1" destOrd="0" presId="urn:microsoft.com/office/officeart/2005/8/layout/process3"/>
    <dgm:cxn modelId="{7E8605FC-662C-4820-8176-71FDB88C0DBF}" type="presParOf" srcId="{FB5EC3A2-A1EE-4FA1-B979-D2226305B8E8}" destId="{42AC6739-08DB-492B-A119-7A74CA7E6D9A}" srcOrd="0" destOrd="0" presId="urn:microsoft.com/office/officeart/2005/8/layout/process3"/>
    <dgm:cxn modelId="{B9FF9262-16E0-4DEC-860D-C6FC0B64E7DF}" type="presParOf" srcId="{F62B498E-F371-4DB1-9A69-D6EE578EDFD5}" destId="{DBEB168C-A352-4324-8C24-2A7F51BB1224}" srcOrd="2" destOrd="0" presId="urn:microsoft.com/office/officeart/2005/8/layout/process3"/>
    <dgm:cxn modelId="{0EB1D0EE-68B4-4488-87B7-6BAC80C48EA5}" type="presParOf" srcId="{DBEB168C-A352-4324-8C24-2A7F51BB1224}" destId="{2249D94A-476B-49E6-87BE-08B3108C827C}" srcOrd="0" destOrd="0" presId="urn:microsoft.com/office/officeart/2005/8/layout/process3"/>
    <dgm:cxn modelId="{5B690B10-EB8A-4BA3-8221-B124EE21A944}" type="presParOf" srcId="{DBEB168C-A352-4324-8C24-2A7F51BB1224}" destId="{65FDD9CB-3CBF-4B30-B0A9-D27ED8C44AEA}" srcOrd="1" destOrd="0" presId="urn:microsoft.com/office/officeart/2005/8/layout/process3"/>
    <dgm:cxn modelId="{010CB9DD-41CD-45F4-B529-26828A1DF194}" type="presParOf" srcId="{DBEB168C-A352-4324-8C24-2A7F51BB1224}" destId="{A3A3EC8D-FA15-414D-AC53-5A3FC85C1CF3}" srcOrd="2" destOrd="0" presId="urn:microsoft.com/office/officeart/2005/8/layout/process3"/>
    <dgm:cxn modelId="{B00BE4AE-EBF0-427B-A06F-86DB9509C6F0}" type="presParOf" srcId="{F62B498E-F371-4DB1-9A69-D6EE578EDFD5}" destId="{698DA68D-5FF3-4C99-804D-FC8848A94EF6}" srcOrd="3" destOrd="0" presId="urn:microsoft.com/office/officeart/2005/8/layout/process3"/>
    <dgm:cxn modelId="{37A13DA4-81B8-42DC-8A99-9AF8D01F5300}" type="presParOf" srcId="{698DA68D-5FF3-4C99-804D-FC8848A94EF6}" destId="{E83EFF2F-AF9D-4126-BB1B-4ADA629A124D}" srcOrd="0" destOrd="0" presId="urn:microsoft.com/office/officeart/2005/8/layout/process3"/>
    <dgm:cxn modelId="{2B9C9A6B-CD0D-42C0-BEC4-E5E82D96A355}" type="presParOf" srcId="{F62B498E-F371-4DB1-9A69-D6EE578EDFD5}" destId="{4E8C4BD0-2918-4098-9425-6C6238C859E8}" srcOrd="4" destOrd="0" presId="urn:microsoft.com/office/officeart/2005/8/layout/process3"/>
    <dgm:cxn modelId="{E1A789ED-3BE9-43E0-9D4A-025C49EA3CEA}" type="presParOf" srcId="{4E8C4BD0-2918-4098-9425-6C6238C859E8}" destId="{EA707FBB-A902-4E72-BEC6-F6412D45B2EA}" srcOrd="0" destOrd="0" presId="urn:microsoft.com/office/officeart/2005/8/layout/process3"/>
    <dgm:cxn modelId="{5F781190-BA5E-4F60-9CDC-F8B89BC094CC}" type="presParOf" srcId="{4E8C4BD0-2918-4098-9425-6C6238C859E8}" destId="{68A8A640-5164-4B19-8A00-F8B15F9B9752}" srcOrd="1" destOrd="0" presId="urn:microsoft.com/office/officeart/2005/8/layout/process3"/>
    <dgm:cxn modelId="{BB64AA98-20E9-4B47-A1C8-D6DD58893E72}" type="presParOf" srcId="{4E8C4BD0-2918-4098-9425-6C6238C859E8}" destId="{34C86D04-266A-4EB9-A6A3-949AC2DA69F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321A2-B307-4FD3-A414-C5CC8BD01AF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076308-1FBA-40DC-AA10-703B5532E2B6}">
      <dgm:prSet phldrT="[Text]"/>
      <dgm:spPr/>
      <dgm:t>
        <a:bodyPr/>
        <a:lstStyle/>
        <a:p>
          <a:r>
            <a:rPr lang="en-GB" dirty="0">
              <a:latin typeface="+mj-lt"/>
            </a:rPr>
            <a:t>Total number of LSOAs available for matching</a:t>
          </a:r>
          <a:endParaRPr lang="en-US" dirty="0">
            <a:latin typeface="+mj-lt"/>
          </a:endParaRPr>
        </a:p>
      </dgm:t>
    </dgm:pt>
    <dgm:pt modelId="{B33F4D74-7F47-4B88-B76E-8531EA899986}" type="parTrans" cxnId="{D6F747A4-5499-4526-AEE7-9C9BF759DAA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92D209D-A828-4D8E-9A31-21CBA2C43B7F}" type="sibTrans" cxnId="{D6F747A4-5499-4526-AEE7-9C9BF759DAA9}">
      <dgm:prSet/>
      <dgm:spPr/>
      <dgm:t>
        <a:bodyPr/>
        <a:lstStyle/>
        <a:p>
          <a:r>
            <a:rPr lang="en-US" dirty="0">
              <a:latin typeface="+mj-lt"/>
            </a:rPr>
            <a:t>27,991</a:t>
          </a:r>
        </a:p>
      </dgm:t>
    </dgm:pt>
    <dgm:pt modelId="{57286EF3-9BFD-410B-A765-7D56A3AE7DF0}">
      <dgm:prSet phldrT="[Text]"/>
      <dgm:spPr/>
      <dgm:t>
        <a:bodyPr/>
        <a:lstStyle/>
        <a:p>
          <a:r>
            <a:rPr lang="en-GB" dirty="0">
              <a:latin typeface="+mj-lt"/>
            </a:rPr>
            <a:t>Final number of LSOAs in analyses</a:t>
          </a:r>
          <a:endParaRPr lang="en-US" dirty="0">
            <a:latin typeface="+mj-lt"/>
          </a:endParaRPr>
        </a:p>
      </dgm:t>
    </dgm:pt>
    <dgm:pt modelId="{A7F11DB8-7DEB-4AEA-935B-14DBCCCB271D}" type="parTrans" cxnId="{BB65B782-83B0-4B8D-91F8-3A90CD1ECCB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946E73A-3526-4808-ABDE-16BF43BB04F2}" type="sibTrans" cxnId="{BB65B782-83B0-4B8D-91F8-3A90CD1ECCB5}">
      <dgm:prSet/>
      <dgm:spPr/>
      <dgm:t>
        <a:bodyPr/>
        <a:lstStyle/>
        <a:p>
          <a:r>
            <a:rPr lang="en-US" dirty="0">
              <a:latin typeface="+mj-lt"/>
            </a:rPr>
            <a:t>18,932</a:t>
          </a:r>
        </a:p>
      </dgm:t>
    </dgm:pt>
    <dgm:pt modelId="{DB5FB0DB-D46F-4FAD-B414-29EE6ECAA039}">
      <dgm:prSet phldrT="[Text]"/>
      <dgm:spPr/>
      <dgm:t>
        <a:bodyPr/>
        <a:lstStyle/>
        <a:p>
          <a:r>
            <a:rPr lang="en-US" dirty="0">
              <a:latin typeface="+mj-lt"/>
            </a:rPr>
            <a:t>Intervention LSOAs</a:t>
          </a:r>
        </a:p>
      </dgm:t>
    </dgm:pt>
    <dgm:pt modelId="{74C6563A-6FDD-45E3-825F-9802B5EA4974}" type="parTrans" cxnId="{FE1AFCF8-0071-4871-BD0C-ED89600F5FA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462BB-0938-4773-AE3C-0865A3A002A5}" type="sibTrans" cxnId="{FE1AFCF8-0071-4871-BD0C-ED89600F5FA4}">
      <dgm:prSet/>
      <dgm:spPr/>
      <dgm:t>
        <a:bodyPr/>
        <a:lstStyle/>
        <a:p>
          <a:r>
            <a:rPr lang="en-US" dirty="0">
              <a:latin typeface="+mj-lt"/>
            </a:rPr>
            <a:t>9,466 (100% England)</a:t>
          </a:r>
        </a:p>
      </dgm:t>
    </dgm:pt>
    <dgm:pt modelId="{82F8978C-88F1-4EAF-978B-F99EFCD66EF2}">
      <dgm:prSet phldrT="[Text]"/>
      <dgm:spPr/>
      <dgm:t>
        <a:bodyPr/>
        <a:lstStyle/>
        <a:p>
          <a:r>
            <a:rPr lang="en-US" dirty="0">
              <a:latin typeface="+mj-lt"/>
            </a:rPr>
            <a:t>Control LSOAs</a:t>
          </a:r>
        </a:p>
      </dgm:t>
    </dgm:pt>
    <dgm:pt modelId="{DC87B308-F880-4208-B37C-2696452C58BB}" type="parTrans" cxnId="{64EE6DFF-FA67-4B7E-934F-A3FE740D6C0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1C0427D-9AE2-4FD4-AB51-07CFDDEE6417}" type="sibTrans" cxnId="{64EE6DFF-FA67-4B7E-934F-A3FE740D6C09}">
      <dgm:prSet/>
      <dgm:spPr/>
      <dgm:t>
        <a:bodyPr/>
        <a:lstStyle/>
        <a:p>
          <a:r>
            <a:rPr lang="en-US" dirty="0">
              <a:latin typeface="+mj-lt"/>
            </a:rPr>
            <a:t>9,466 (88% England)</a:t>
          </a:r>
        </a:p>
      </dgm:t>
    </dgm:pt>
    <dgm:pt modelId="{D21004F8-160D-4EB4-8404-B7192989DBDC}" type="pres">
      <dgm:prSet presAssocID="{6B0321A2-B307-4FD3-A414-C5CC8BD01A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11C99F-1478-4CF5-8DF6-F27D71519F13}" type="pres">
      <dgm:prSet presAssocID="{B2076308-1FBA-40DC-AA10-703B5532E2B6}" presName="hierRoot1" presStyleCnt="0">
        <dgm:presLayoutVars>
          <dgm:hierBranch val="init"/>
        </dgm:presLayoutVars>
      </dgm:prSet>
      <dgm:spPr/>
    </dgm:pt>
    <dgm:pt modelId="{69909641-B4C9-440B-AEB3-3B9AF792DE53}" type="pres">
      <dgm:prSet presAssocID="{B2076308-1FBA-40DC-AA10-703B5532E2B6}" presName="rootComposite1" presStyleCnt="0"/>
      <dgm:spPr/>
    </dgm:pt>
    <dgm:pt modelId="{B49C1894-0F4B-487B-A0A8-4BE319981F7F}" type="pres">
      <dgm:prSet presAssocID="{B2076308-1FBA-40DC-AA10-703B5532E2B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9CB45E9-BD3E-4EE4-97B5-6FF90FED0796}" type="pres">
      <dgm:prSet presAssocID="{B2076308-1FBA-40DC-AA10-703B5532E2B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9EC4C83-A2A1-468E-89EF-77D9004EA939}" type="pres">
      <dgm:prSet presAssocID="{B2076308-1FBA-40DC-AA10-703B5532E2B6}" presName="rootConnector1" presStyleLbl="node1" presStyleIdx="0" presStyleCnt="3"/>
      <dgm:spPr/>
      <dgm:t>
        <a:bodyPr/>
        <a:lstStyle/>
        <a:p>
          <a:endParaRPr lang="en-US"/>
        </a:p>
      </dgm:t>
    </dgm:pt>
    <dgm:pt modelId="{D31144A8-5200-47D9-92A0-E400A5EBC60A}" type="pres">
      <dgm:prSet presAssocID="{B2076308-1FBA-40DC-AA10-703B5532E2B6}" presName="hierChild2" presStyleCnt="0"/>
      <dgm:spPr/>
    </dgm:pt>
    <dgm:pt modelId="{28D61516-A2B1-4BC0-9C2B-B1FC49E76432}" type="pres">
      <dgm:prSet presAssocID="{A7F11DB8-7DEB-4AEA-935B-14DBCCCB271D}" presName="Name37" presStyleLbl="parChTrans1D2" presStyleIdx="0" presStyleCnt="1"/>
      <dgm:spPr/>
      <dgm:t>
        <a:bodyPr/>
        <a:lstStyle/>
        <a:p>
          <a:endParaRPr lang="en-US"/>
        </a:p>
      </dgm:t>
    </dgm:pt>
    <dgm:pt modelId="{37703694-37D4-47DE-89A1-0B058F517BED}" type="pres">
      <dgm:prSet presAssocID="{57286EF3-9BFD-410B-A765-7D56A3AE7DF0}" presName="hierRoot2" presStyleCnt="0">
        <dgm:presLayoutVars>
          <dgm:hierBranch val="init"/>
        </dgm:presLayoutVars>
      </dgm:prSet>
      <dgm:spPr/>
    </dgm:pt>
    <dgm:pt modelId="{92FC675C-3975-43D0-9084-EEF1AB4CAC7C}" type="pres">
      <dgm:prSet presAssocID="{57286EF3-9BFD-410B-A765-7D56A3AE7DF0}" presName="rootComposite" presStyleCnt="0"/>
      <dgm:spPr/>
    </dgm:pt>
    <dgm:pt modelId="{BFD69D0B-0F42-4314-806D-6DBB5F303AEF}" type="pres">
      <dgm:prSet presAssocID="{57286EF3-9BFD-410B-A765-7D56A3AE7DF0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FD8F1CD-3813-4C75-AC2F-32309A69972A}" type="pres">
      <dgm:prSet presAssocID="{57286EF3-9BFD-410B-A765-7D56A3AE7DF0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16D231-6B09-4FD6-BFFD-BDC3359574FC}" type="pres">
      <dgm:prSet presAssocID="{57286EF3-9BFD-410B-A765-7D56A3AE7DF0}" presName="rootConnector" presStyleLbl="node2" presStyleIdx="0" presStyleCnt="0"/>
      <dgm:spPr/>
      <dgm:t>
        <a:bodyPr/>
        <a:lstStyle/>
        <a:p>
          <a:endParaRPr lang="en-US"/>
        </a:p>
      </dgm:t>
    </dgm:pt>
    <dgm:pt modelId="{5CA8C5CA-ADF3-48C6-8F31-5BBF3B7487AA}" type="pres">
      <dgm:prSet presAssocID="{57286EF3-9BFD-410B-A765-7D56A3AE7DF0}" presName="hierChild4" presStyleCnt="0"/>
      <dgm:spPr/>
    </dgm:pt>
    <dgm:pt modelId="{66855597-0DAE-4D17-8C77-80C4B579B4D9}" type="pres">
      <dgm:prSet presAssocID="{74C6563A-6FDD-45E3-825F-9802B5EA4974}" presName="Name37" presStyleLbl="parChTrans1D3" presStyleIdx="0" presStyleCnt="2"/>
      <dgm:spPr/>
      <dgm:t>
        <a:bodyPr/>
        <a:lstStyle/>
        <a:p>
          <a:endParaRPr lang="en-US"/>
        </a:p>
      </dgm:t>
    </dgm:pt>
    <dgm:pt modelId="{48394CB0-65E2-4457-B671-9D9E2FA2E10B}" type="pres">
      <dgm:prSet presAssocID="{DB5FB0DB-D46F-4FAD-B414-29EE6ECAA039}" presName="hierRoot2" presStyleCnt="0">
        <dgm:presLayoutVars>
          <dgm:hierBranch val="init"/>
        </dgm:presLayoutVars>
      </dgm:prSet>
      <dgm:spPr/>
    </dgm:pt>
    <dgm:pt modelId="{F9BC4F4B-0C54-48FA-961F-6F3E9F2F8DFC}" type="pres">
      <dgm:prSet presAssocID="{DB5FB0DB-D46F-4FAD-B414-29EE6ECAA039}" presName="rootComposite" presStyleCnt="0"/>
      <dgm:spPr/>
    </dgm:pt>
    <dgm:pt modelId="{A38625E1-5FE3-4D47-8773-129F0D51F256}" type="pres">
      <dgm:prSet presAssocID="{DB5FB0DB-D46F-4FAD-B414-29EE6ECAA039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984DC1D-8F47-44E9-8641-62A8B41A9051}" type="pres">
      <dgm:prSet presAssocID="{DB5FB0DB-D46F-4FAD-B414-29EE6ECAA039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D02E798-692D-477F-80AF-BB192CA8590A}" type="pres">
      <dgm:prSet presAssocID="{DB5FB0DB-D46F-4FAD-B414-29EE6ECAA039}" presName="rootConnector" presStyleLbl="node3" presStyleIdx="0" presStyleCnt="0"/>
      <dgm:spPr/>
      <dgm:t>
        <a:bodyPr/>
        <a:lstStyle/>
        <a:p>
          <a:endParaRPr lang="en-US"/>
        </a:p>
      </dgm:t>
    </dgm:pt>
    <dgm:pt modelId="{F6D172D1-8DD8-4B45-88DA-A13F34F0B04F}" type="pres">
      <dgm:prSet presAssocID="{DB5FB0DB-D46F-4FAD-B414-29EE6ECAA039}" presName="hierChild4" presStyleCnt="0"/>
      <dgm:spPr/>
    </dgm:pt>
    <dgm:pt modelId="{7AEEE9CF-D14D-4FA1-AB3D-F0F8751CCA72}" type="pres">
      <dgm:prSet presAssocID="{DB5FB0DB-D46F-4FAD-B414-29EE6ECAA039}" presName="hierChild5" presStyleCnt="0"/>
      <dgm:spPr/>
    </dgm:pt>
    <dgm:pt modelId="{EF4529E0-AF6F-4CC2-AB88-743C514055C6}" type="pres">
      <dgm:prSet presAssocID="{DC87B308-F880-4208-B37C-2696452C58BB}" presName="Name37" presStyleLbl="parChTrans1D3" presStyleIdx="1" presStyleCnt="2"/>
      <dgm:spPr/>
      <dgm:t>
        <a:bodyPr/>
        <a:lstStyle/>
        <a:p>
          <a:endParaRPr lang="en-US"/>
        </a:p>
      </dgm:t>
    </dgm:pt>
    <dgm:pt modelId="{2C64EE3C-C5E2-46D1-AF92-AF24A3A41FA0}" type="pres">
      <dgm:prSet presAssocID="{82F8978C-88F1-4EAF-978B-F99EFCD66EF2}" presName="hierRoot2" presStyleCnt="0">
        <dgm:presLayoutVars>
          <dgm:hierBranch val="init"/>
        </dgm:presLayoutVars>
      </dgm:prSet>
      <dgm:spPr/>
    </dgm:pt>
    <dgm:pt modelId="{63A54D6F-4DCD-400A-A030-DD7862599354}" type="pres">
      <dgm:prSet presAssocID="{82F8978C-88F1-4EAF-978B-F99EFCD66EF2}" presName="rootComposite" presStyleCnt="0"/>
      <dgm:spPr/>
    </dgm:pt>
    <dgm:pt modelId="{D9323212-3F28-4A2C-B7FF-308C5BBE4DF7}" type="pres">
      <dgm:prSet presAssocID="{82F8978C-88F1-4EAF-978B-F99EFCD66EF2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7A96E02-8F5E-4B8F-A5B0-32821BE54F11}" type="pres">
      <dgm:prSet presAssocID="{82F8978C-88F1-4EAF-978B-F99EFCD66EF2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EBB569-CBAA-4280-BA87-A328193B7102}" type="pres">
      <dgm:prSet presAssocID="{82F8978C-88F1-4EAF-978B-F99EFCD66EF2}" presName="rootConnector" presStyleLbl="node3" presStyleIdx="0" presStyleCnt="0"/>
      <dgm:spPr/>
      <dgm:t>
        <a:bodyPr/>
        <a:lstStyle/>
        <a:p>
          <a:endParaRPr lang="en-US"/>
        </a:p>
      </dgm:t>
    </dgm:pt>
    <dgm:pt modelId="{F3B55347-0FEF-4A0E-B605-78457092C21C}" type="pres">
      <dgm:prSet presAssocID="{82F8978C-88F1-4EAF-978B-F99EFCD66EF2}" presName="hierChild4" presStyleCnt="0"/>
      <dgm:spPr/>
    </dgm:pt>
    <dgm:pt modelId="{3CC795F9-9F14-4750-8C9A-B5359AA5BF0C}" type="pres">
      <dgm:prSet presAssocID="{82F8978C-88F1-4EAF-978B-F99EFCD66EF2}" presName="hierChild5" presStyleCnt="0"/>
      <dgm:spPr/>
    </dgm:pt>
    <dgm:pt modelId="{A46F87A4-C4CC-4D64-B5C1-781C32B5A741}" type="pres">
      <dgm:prSet presAssocID="{57286EF3-9BFD-410B-A765-7D56A3AE7DF0}" presName="hierChild5" presStyleCnt="0"/>
      <dgm:spPr/>
    </dgm:pt>
    <dgm:pt modelId="{76D7B118-BAED-42C9-8544-7BEBA47DFFF8}" type="pres">
      <dgm:prSet presAssocID="{B2076308-1FBA-40DC-AA10-703B5532E2B6}" presName="hierChild3" presStyleCnt="0"/>
      <dgm:spPr/>
    </dgm:pt>
  </dgm:ptLst>
  <dgm:cxnLst>
    <dgm:cxn modelId="{841BED74-ED89-4E8A-AC41-1ED946D2200A}" type="presOf" srcId="{4AF462BB-0938-4773-AE3C-0865A3A002A5}" destId="{7984DC1D-8F47-44E9-8641-62A8B41A9051}" srcOrd="0" destOrd="0" presId="urn:microsoft.com/office/officeart/2008/layout/NameandTitleOrganizationalChart"/>
    <dgm:cxn modelId="{851349B6-C116-4EC9-8907-0138F87FD669}" type="presOf" srcId="{B2076308-1FBA-40DC-AA10-703B5532E2B6}" destId="{B49C1894-0F4B-487B-A0A8-4BE319981F7F}" srcOrd="0" destOrd="0" presId="urn:microsoft.com/office/officeart/2008/layout/NameandTitleOrganizationalChart"/>
    <dgm:cxn modelId="{64EE6DFF-FA67-4B7E-934F-A3FE740D6C09}" srcId="{57286EF3-9BFD-410B-A765-7D56A3AE7DF0}" destId="{82F8978C-88F1-4EAF-978B-F99EFCD66EF2}" srcOrd="1" destOrd="0" parTransId="{DC87B308-F880-4208-B37C-2696452C58BB}" sibTransId="{B1C0427D-9AE2-4FD4-AB51-07CFDDEE6417}"/>
    <dgm:cxn modelId="{299181C7-3700-4113-8931-41AB53778F58}" type="presOf" srcId="{57286EF3-9BFD-410B-A765-7D56A3AE7DF0}" destId="{9516D231-6B09-4FD6-BFFD-BDC3359574FC}" srcOrd="1" destOrd="0" presId="urn:microsoft.com/office/officeart/2008/layout/NameandTitleOrganizationalChart"/>
    <dgm:cxn modelId="{D6F747A4-5499-4526-AEE7-9C9BF759DAA9}" srcId="{6B0321A2-B307-4FD3-A414-C5CC8BD01AF5}" destId="{B2076308-1FBA-40DC-AA10-703B5532E2B6}" srcOrd="0" destOrd="0" parTransId="{B33F4D74-7F47-4B88-B76E-8531EA899986}" sibTransId="{092D209D-A828-4D8E-9A31-21CBA2C43B7F}"/>
    <dgm:cxn modelId="{1B1E7947-95BC-4DC5-B2DB-DAF1BFB49F06}" type="presOf" srcId="{092D209D-A828-4D8E-9A31-21CBA2C43B7F}" destId="{29CB45E9-BD3E-4EE4-97B5-6FF90FED0796}" srcOrd="0" destOrd="0" presId="urn:microsoft.com/office/officeart/2008/layout/NameandTitleOrganizationalChart"/>
    <dgm:cxn modelId="{91EE5AB9-49A7-4581-9E5C-7419045EE0BD}" type="presOf" srcId="{A7F11DB8-7DEB-4AEA-935B-14DBCCCB271D}" destId="{28D61516-A2B1-4BC0-9C2B-B1FC49E76432}" srcOrd="0" destOrd="0" presId="urn:microsoft.com/office/officeart/2008/layout/NameandTitleOrganizationalChart"/>
    <dgm:cxn modelId="{60A50A0D-F43E-4C9B-AD94-6F58CC20B17F}" type="presOf" srcId="{74C6563A-6FDD-45E3-825F-9802B5EA4974}" destId="{66855597-0DAE-4D17-8C77-80C4B579B4D9}" srcOrd="0" destOrd="0" presId="urn:microsoft.com/office/officeart/2008/layout/NameandTitleOrganizationalChart"/>
    <dgm:cxn modelId="{BB65B782-83B0-4B8D-91F8-3A90CD1ECCB5}" srcId="{B2076308-1FBA-40DC-AA10-703B5532E2B6}" destId="{57286EF3-9BFD-410B-A765-7D56A3AE7DF0}" srcOrd="0" destOrd="0" parTransId="{A7F11DB8-7DEB-4AEA-935B-14DBCCCB271D}" sibTransId="{3946E73A-3526-4808-ABDE-16BF43BB04F2}"/>
    <dgm:cxn modelId="{7A850180-6629-4E68-AF18-D87A4A0D79F4}" type="presOf" srcId="{DB5FB0DB-D46F-4FAD-B414-29EE6ECAA039}" destId="{2D02E798-692D-477F-80AF-BB192CA8590A}" srcOrd="1" destOrd="0" presId="urn:microsoft.com/office/officeart/2008/layout/NameandTitleOrganizationalChart"/>
    <dgm:cxn modelId="{FE1AFCF8-0071-4871-BD0C-ED89600F5FA4}" srcId="{57286EF3-9BFD-410B-A765-7D56A3AE7DF0}" destId="{DB5FB0DB-D46F-4FAD-B414-29EE6ECAA039}" srcOrd="0" destOrd="0" parTransId="{74C6563A-6FDD-45E3-825F-9802B5EA4974}" sibTransId="{4AF462BB-0938-4773-AE3C-0865A3A002A5}"/>
    <dgm:cxn modelId="{5D7AE4F9-0BDB-493B-8013-8436CCE20B48}" type="presOf" srcId="{57286EF3-9BFD-410B-A765-7D56A3AE7DF0}" destId="{BFD69D0B-0F42-4314-806D-6DBB5F303AEF}" srcOrd="0" destOrd="0" presId="urn:microsoft.com/office/officeart/2008/layout/NameandTitleOrganizationalChart"/>
    <dgm:cxn modelId="{C56894C7-B1A8-479C-A8C6-E4AFF1919E15}" type="presOf" srcId="{82F8978C-88F1-4EAF-978B-F99EFCD66EF2}" destId="{D9323212-3F28-4A2C-B7FF-308C5BBE4DF7}" srcOrd="0" destOrd="0" presId="urn:microsoft.com/office/officeart/2008/layout/NameandTitleOrganizationalChart"/>
    <dgm:cxn modelId="{77D3EF41-EB38-41CA-85D1-6008E1EDFDD3}" type="presOf" srcId="{82F8978C-88F1-4EAF-978B-F99EFCD66EF2}" destId="{DDEBB569-CBAA-4280-BA87-A328193B7102}" srcOrd="1" destOrd="0" presId="urn:microsoft.com/office/officeart/2008/layout/NameandTitleOrganizationalChart"/>
    <dgm:cxn modelId="{F8C7C25E-01A2-4751-BEB7-E4393FC6B95F}" type="presOf" srcId="{3946E73A-3526-4808-ABDE-16BF43BB04F2}" destId="{2FD8F1CD-3813-4C75-AC2F-32309A69972A}" srcOrd="0" destOrd="0" presId="urn:microsoft.com/office/officeart/2008/layout/NameandTitleOrganizationalChart"/>
    <dgm:cxn modelId="{3F966BA1-7E7D-4679-9C30-8652BDBA8F0F}" type="presOf" srcId="{B2076308-1FBA-40DC-AA10-703B5532E2B6}" destId="{29EC4C83-A2A1-468E-89EF-77D9004EA939}" srcOrd="1" destOrd="0" presId="urn:microsoft.com/office/officeart/2008/layout/NameandTitleOrganizationalChart"/>
    <dgm:cxn modelId="{6C0D82EF-A563-4118-BAEF-56D7DE1052D2}" type="presOf" srcId="{DC87B308-F880-4208-B37C-2696452C58BB}" destId="{EF4529E0-AF6F-4CC2-AB88-743C514055C6}" srcOrd="0" destOrd="0" presId="urn:microsoft.com/office/officeart/2008/layout/NameandTitleOrganizationalChart"/>
    <dgm:cxn modelId="{321D2211-9FE0-40BB-B613-DAA1DEE46329}" type="presOf" srcId="{6B0321A2-B307-4FD3-A414-C5CC8BD01AF5}" destId="{D21004F8-160D-4EB4-8404-B7192989DBDC}" srcOrd="0" destOrd="0" presId="urn:microsoft.com/office/officeart/2008/layout/NameandTitleOrganizationalChart"/>
    <dgm:cxn modelId="{491F10EA-619F-451D-9402-4AC14A0FD404}" type="presOf" srcId="{B1C0427D-9AE2-4FD4-AB51-07CFDDEE6417}" destId="{D7A96E02-8F5E-4B8F-A5B0-32821BE54F11}" srcOrd="0" destOrd="0" presId="urn:microsoft.com/office/officeart/2008/layout/NameandTitleOrganizationalChart"/>
    <dgm:cxn modelId="{4FA6D51D-A639-45FA-BBA1-B4418DEBCA77}" type="presOf" srcId="{DB5FB0DB-D46F-4FAD-B414-29EE6ECAA039}" destId="{A38625E1-5FE3-4D47-8773-129F0D51F256}" srcOrd="0" destOrd="0" presId="urn:microsoft.com/office/officeart/2008/layout/NameandTitleOrganizationalChart"/>
    <dgm:cxn modelId="{D08AF4B4-BA69-4B6D-AE5D-35E1FD9223F8}" type="presParOf" srcId="{D21004F8-160D-4EB4-8404-B7192989DBDC}" destId="{C411C99F-1478-4CF5-8DF6-F27D71519F13}" srcOrd="0" destOrd="0" presId="urn:microsoft.com/office/officeart/2008/layout/NameandTitleOrganizationalChart"/>
    <dgm:cxn modelId="{5BA758AA-FE32-40C9-BA7F-AE00F367E7A4}" type="presParOf" srcId="{C411C99F-1478-4CF5-8DF6-F27D71519F13}" destId="{69909641-B4C9-440B-AEB3-3B9AF792DE53}" srcOrd="0" destOrd="0" presId="urn:microsoft.com/office/officeart/2008/layout/NameandTitleOrganizationalChart"/>
    <dgm:cxn modelId="{FD5CA809-54B4-4133-905E-D0A486362939}" type="presParOf" srcId="{69909641-B4C9-440B-AEB3-3B9AF792DE53}" destId="{B49C1894-0F4B-487B-A0A8-4BE319981F7F}" srcOrd="0" destOrd="0" presId="urn:microsoft.com/office/officeart/2008/layout/NameandTitleOrganizationalChart"/>
    <dgm:cxn modelId="{A3735441-874A-45CE-BE5A-AC4DDA6C0964}" type="presParOf" srcId="{69909641-B4C9-440B-AEB3-3B9AF792DE53}" destId="{29CB45E9-BD3E-4EE4-97B5-6FF90FED0796}" srcOrd="1" destOrd="0" presId="urn:microsoft.com/office/officeart/2008/layout/NameandTitleOrganizationalChart"/>
    <dgm:cxn modelId="{2890861B-61CF-4AEA-989E-CB819F778135}" type="presParOf" srcId="{69909641-B4C9-440B-AEB3-3B9AF792DE53}" destId="{29EC4C83-A2A1-468E-89EF-77D9004EA939}" srcOrd="2" destOrd="0" presId="urn:microsoft.com/office/officeart/2008/layout/NameandTitleOrganizationalChart"/>
    <dgm:cxn modelId="{1691866A-FBE6-43CE-AB42-22BED76223B2}" type="presParOf" srcId="{C411C99F-1478-4CF5-8DF6-F27D71519F13}" destId="{D31144A8-5200-47D9-92A0-E400A5EBC60A}" srcOrd="1" destOrd="0" presId="urn:microsoft.com/office/officeart/2008/layout/NameandTitleOrganizationalChart"/>
    <dgm:cxn modelId="{3CEAA677-8862-4CE0-AF5E-6696A7933903}" type="presParOf" srcId="{D31144A8-5200-47D9-92A0-E400A5EBC60A}" destId="{28D61516-A2B1-4BC0-9C2B-B1FC49E76432}" srcOrd="0" destOrd="0" presId="urn:microsoft.com/office/officeart/2008/layout/NameandTitleOrganizationalChart"/>
    <dgm:cxn modelId="{A8D2DC8A-CBA6-4AFD-884D-54D62D11C705}" type="presParOf" srcId="{D31144A8-5200-47D9-92A0-E400A5EBC60A}" destId="{37703694-37D4-47DE-89A1-0B058F517BED}" srcOrd="1" destOrd="0" presId="urn:microsoft.com/office/officeart/2008/layout/NameandTitleOrganizationalChart"/>
    <dgm:cxn modelId="{EB0B8E13-965F-4BEA-8395-E9328C2A9509}" type="presParOf" srcId="{37703694-37D4-47DE-89A1-0B058F517BED}" destId="{92FC675C-3975-43D0-9084-EEF1AB4CAC7C}" srcOrd="0" destOrd="0" presId="urn:microsoft.com/office/officeart/2008/layout/NameandTitleOrganizationalChart"/>
    <dgm:cxn modelId="{10F410E7-8342-46D9-A647-11BBBA07C8F7}" type="presParOf" srcId="{92FC675C-3975-43D0-9084-EEF1AB4CAC7C}" destId="{BFD69D0B-0F42-4314-806D-6DBB5F303AEF}" srcOrd="0" destOrd="0" presId="urn:microsoft.com/office/officeart/2008/layout/NameandTitleOrganizationalChart"/>
    <dgm:cxn modelId="{3415BDB3-2C49-409F-A66A-82DBC39AE21C}" type="presParOf" srcId="{92FC675C-3975-43D0-9084-EEF1AB4CAC7C}" destId="{2FD8F1CD-3813-4C75-AC2F-32309A69972A}" srcOrd="1" destOrd="0" presId="urn:microsoft.com/office/officeart/2008/layout/NameandTitleOrganizationalChart"/>
    <dgm:cxn modelId="{66B2D91A-0755-449F-A801-AA83DDFA7672}" type="presParOf" srcId="{92FC675C-3975-43D0-9084-EEF1AB4CAC7C}" destId="{9516D231-6B09-4FD6-BFFD-BDC3359574FC}" srcOrd="2" destOrd="0" presId="urn:microsoft.com/office/officeart/2008/layout/NameandTitleOrganizationalChart"/>
    <dgm:cxn modelId="{A7A4350D-A48A-4D21-82E9-6CEC8B3AEF63}" type="presParOf" srcId="{37703694-37D4-47DE-89A1-0B058F517BED}" destId="{5CA8C5CA-ADF3-48C6-8F31-5BBF3B7487AA}" srcOrd="1" destOrd="0" presId="urn:microsoft.com/office/officeart/2008/layout/NameandTitleOrganizationalChart"/>
    <dgm:cxn modelId="{9F9881D5-B58B-419D-8323-B03782D371A6}" type="presParOf" srcId="{5CA8C5CA-ADF3-48C6-8F31-5BBF3B7487AA}" destId="{66855597-0DAE-4D17-8C77-80C4B579B4D9}" srcOrd="0" destOrd="0" presId="urn:microsoft.com/office/officeart/2008/layout/NameandTitleOrganizationalChart"/>
    <dgm:cxn modelId="{DF282F4B-B298-435E-91D8-0025207B5874}" type="presParOf" srcId="{5CA8C5CA-ADF3-48C6-8F31-5BBF3B7487AA}" destId="{48394CB0-65E2-4457-B671-9D9E2FA2E10B}" srcOrd="1" destOrd="0" presId="urn:microsoft.com/office/officeart/2008/layout/NameandTitleOrganizationalChart"/>
    <dgm:cxn modelId="{AC1E3E47-6676-45FA-8462-5B822F2EAAD9}" type="presParOf" srcId="{48394CB0-65E2-4457-B671-9D9E2FA2E10B}" destId="{F9BC4F4B-0C54-48FA-961F-6F3E9F2F8DFC}" srcOrd="0" destOrd="0" presId="urn:microsoft.com/office/officeart/2008/layout/NameandTitleOrganizationalChart"/>
    <dgm:cxn modelId="{139BEB1D-D589-4477-814A-FF1F88236189}" type="presParOf" srcId="{F9BC4F4B-0C54-48FA-961F-6F3E9F2F8DFC}" destId="{A38625E1-5FE3-4D47-8773-129F0D51F256}" srcOrd="0" destOrd="0" presId="urn:microsoft.com/office/officeart/2008/layout/NameandTitleOrganizationalChart"/>
    <dgm:cxn modelId="{3D6953AD-B2CF-41B9-A0C1-E99127C257C8}" type="presParOf" srcId="{F9BC4F4B-0C54-48FA-961F-6F3E9F2F8DFC}" destId="{7984DC1D-8F47-44E9-8641-62A8B41A9051}" srcOrd="1" destOrd="0" presId="urn:microsoft.com/office/officeart/2008/layout/NameandTitleOrganizationalChart"/>
    <dgm:cxn modelId="{9D9597A5-6AFB-4D63-A12B-9400BB48042D}" type="presParOf" srcId="{F9BC4F4B-0C54-48FA-961F-6F3E9F2F8DFC}" destId="{2D02E798-692D-477F-80AF-BB192CA8590A}" srcOrd="2" destOrd="0" presId="urn:microsoft.com/office/officeart/2008/layout/NameandTitleOrganizationalChart"/>
    <dgm:cxn modelId="{5FD0F763-A9B6-4B81-9077-5F822440A4FF}" type="presParOf" srcId="{48394CB0-65E2-4457-B671-9D9E2FA2E10B}" destId="{F6D172D1-8DD8-4B45-88DA-A13F34F0B04F}" srcOrd="1" destOrd="0" presId="urn:microsoft.com/office/officeart/2008/layout/NameandTitleOrganizationalChart"/>
    <dgm:cxn modelId="{55F93DD1-7BBB-486D-B402-96DF68F5ED69}" type="presParOf" srcId="{48394CB0-65E2-4457-B671-9D9E2FA2E10B}" destId="{7AEEE9CF-D14D-4FA1-AB3D-F0F8751CCA72}" srcOrd="2" destOrd="0" presId="urn:microsoft.com/office/officeart/2008/layout/NameandTitleOrganizationalChart"/>
    <dgm:cxn modelId="{8F5EA802-FF61-4D6D-B52A-DAFE7581E211}" type="presParOf" srcId="{5CA8C5CA-ADF3-48C6-8F31-5BBF3B7487AA}" destId="{EF4529E0-AF6F-4CC2-AB88-743C514055C6}" srcOrd="2" destOrd="0" presId="urn:microsoft.com/office/officeart/2008/layout/NameandTitleOrganizationalChart"/>
    <dgm:cxn modelId="{DD004197-D887-45DB-ABAF-D551B8D958C9}" type="presParOf" srcId="{5CA8C5CA-ADF3-48C6-8F31-5BBF3B7487AA}" destId="{2C64EE3C-C5E2-46D1-AF92-AF24A3A41FA0}" srcOrd="3" destOrd="0" presId="urn:microsoft.com/office/officeart/2008/layout/NameandTitleOrganizationalChart"/>
    <dgm:cxn modelId="{B45C5CB2-C807-4584-AF4E-28B50877BE1E}" type="presParOf" srcId="{2C64EE3C-C5E2-46D1-AF92-AF24A3A41FA0}" destId="{63A54D6F-4DCD-400A-A030-DD7862599354}" srcOrd="0" destOrd="0" presId="urn:microsoft.com/office/officeart/2008/layout/NameandTitleOrganizationalChart"/>
    <dgm:cxn modelId="{192251B6-7FF7-4513-8F3A-954FDC3A72FF}" type="presParOf" srcId="{63A54D6F-4DCD-400A-A030-DD7862599354}" destId="{D9323212-3F28-4A2C-B7FF-308C5BBE4DF7}" srcOrd="0" destOrd="0" presId="urn:microsoft.com/office/officeart/2008/layout/NameandTitleOrganizationalChart"/>
    <dgm:cxn modelId="{14E53DB3-038E-4E72-ABCF-89B802047AE9}" type="presParOf" srcId="{63A54D6F-4DCD-400A-A030-DD7862599354}" destId="{D7A96E02-8F5E-4B8F-A5B0-32821BE54F11}" srcOrd="1" destOrd="0" presId="urn:microsoft.com/office/officeart/2008/layout/NameandTitleOrganizationalChart"/>
    <dgm:cxn modelId="{A9B154B7-DA2B-48BB-9A85-EE658EF12E70}" type="presParOf" srcId="{63A54D6F-4DCD-400A-A030-DD7862599354}" destId="{DDEBB569-CBAA-4280-BA87-A328193B7102}" srcOrd="2" destOrd="0" presId="urn:microsoft.com/office/officeart/2008/layout/NameandTitleOrganizationalChart"/>
    <dgm:cxn modelId="{2B54F94F-720A-4812-B58E-055452BDAA53}" type="presParOf" srcId="{2C64EE3C-C5E2-46D1-AF92-AF24A3A41FA0}" destId="{F3B55347-0FEF-4A0E-B605-78457092C21C}" srcOrd="1" destOrd="0" presId="urn:microsoft.com/office/officeart/2008/layout/NameandTitleOrganizationalChart"/>
    <dgm:cxn modelId="{630F0C40-01CE-4FDF-AA5B-924E4388710B}" type="presParOf" srcId="{2C64EE3C-C5E2-46D1-AF92-AF24A3A41FA0}" destId="{3CC795F9-9F14-4750-8C9A-B5359AA5BF0C}" srcOrd="2" destOrd="0" presId="urn:microsoft.com/office/officeart/2008/layout/NameandTitleOrganizationalChart"/>
    <dgm:cxn modelId="{7317959B-C43E-451E-B3C8-ED221114E0B5}" type="presParOf" srcId="{37703694-37D4-47DE-89A1-0B058F517BED}" destId="{A46F87A4-C4CC-4D64-B5C1-781C32B5A741}" srcOrd="2" destOrd="0" presId="urn:microsoft.com/office/officeart/2008/layout/NameandTitleOrganizationalChart"/>
    <dgm:cxn modelId="{BB32F727-1509-4F97-B378-8E8D41B754D5}" type="presParOf" srcId="{C411C99F-1478-4CF5-8DF6-F27D71519F13}" destId="{76D7B118-BAED-42C9-8544-7BEBA47DFFF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9CDBC-F1C9-4AD6-8610-8FC99E68A1EE}">
      <dsp:nvSpPr>
        <dsp:cNvPr id="0" name=""/>
        <dsp:cNvSpPr/>
      </dsp:nvSpPr>
      <dsp:spPr>
        <a:xfrm>
          <a:off x="1302" y="16626"/>
          <a:ext cx="1762024" cy="995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+mj-lt"/>
            </a:rPr>
            <a:t>Avoidable injuries are a significant health </a:t>
          </a:r>
          <a:r>
            <a:rPr lang="en-US" sz="1300" b="1" kern="1200" dirty="0" smtClean="0">
              <a:latin typeface="+mj-lt"/>
            </a:rPr>
            <a:t>problem</a:t>
          </a:r>
          <a:endParaRPr lang="en-US" sz="1300" b="1" kern="1200" dirty="0">
            <a:latin typeface="+mj-lt"/>
          </a:endParaRPr>
        </a:p>
      </dsp:txBody>
      <dsp:txXfrm>
        <a:off x="1302" y="16626"/>
        <a:ext cx="1762024" cy="663508"/>
      </dsp:txXfrm>
    </dsp:sp>
    <dsp:sp modelId="{FD454157-9D40-4648-86F9-11816FE3EC00}">
      <dsp:nvSpPr>
        <dsp:cNvPr id="0" name=""/>
        <dsp:cNvSpPr/>
      </dsp:nvSpPr>
      <dsp:spPr>
        <a:xfrm>
          <a:off x="0" y="909132"/>
          <a:ext cx="1762024" cy="333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+mj-lt"/>
            </a:rPr>
            <a:t>Disproportionate effect on: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+mj-lt"/>
            </a:rPr>
            <a:t>Children under 5 in the home</a:t>
          </a:r>
          <a:endParaRPr lang="en-US" sz="1200" kern="1200" dirty="0">
            <a:latin typeface="+mj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</a:rPr>
            <a:t>Steep social gradients with higher injury risk with greater disadvantage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1" u="sng" kern="1200" dirty="0" smtClean="0">
              <a:latin typeface="+mj-lt"/>
            </a:rPr>
            <a:t>Most</a:t>
          </a:r>
          <a:r>
            <a:rPr lang="en-US" sz="1200" kern="1200" dirty="0" smtClean="0">
              <a:latin typeface="+mj-lt"/>
            </a:rPr>
            <a:t> are preventable</a:t>
          </a:r>
          <a:endParaRPr lang="en-US" sz="1200" kern="1200" dirty="0">
            <a:latin typeface="+mj-lt"/>
          </a:endParaRPr>
        </a:p>
      </dsp:txBody>
      <dsp:txXfrm>
        <a:off x="51608" y="960740"/>
        <a:ext cx="1658808" cy="3234368"/>
      </dsp:txXfrm>
    </dsp:sp>
    <dsp:sp modelId="{FB5EC3A2-A1EE-4FA1-B979-D2226305B8E8}">
      <dsp:nvSpPr>
        <dsp:cNvPr id="0" name=""/>
        <dsp:cNvSpPr/>
      </dsp:nvSpPr>
      <dsp:spPr>
        <a:xfrm rot="21592142">
          <a:off x="2073883" y="125558"/>
          <a:ext cx="658383" cy="4386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j-lt"/>
          </a:endParaRPr>
        </a:p>
      </dsp:txBody>
      <dsp:txXfrm>
        <a:off x="2073883" y="213447"/>
        <a:ext cx="526775" cy="263215"/>
      </dsp:txXfrm>
    </dsp:sp>
    <dsp:sp modelId="{65FDD9CB-3CBF-4B30-B0A9-D27ED8C44AEA}">
      <dsp:nvSpPr>
        <dsp:cNvPr id="0" name=""/>
        <dsp:cNvSpPr/>
      </dsp:nvSpPr>
      <dsp:spPr>
        <a:xfrm>
          <a:off x="3005557" y="9759"/>
          <a:ext cx="1762024" cy="995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+mj-lt"/>
            </a:rPr>
            <a:t>Safe at Home safety equipment scheme</a:t>
          </a:r>
        </a:p>
      </dsp:txBody>
      <dsp:txXfrm>
        <a:off x="3005557" y="9759"/>
        <a:ext cx="1762024" cy="663508"/>
      </dsp:txXfrm>
    </dsp:sp>
    <dsp:sp modelId="{A3A3EC8D-FA15-414D-AC53-5A3FC85C1CF3}">
      <dsp:nvSpPr>
        <dsp:cNvPr id="0" name=""/>
        <dsp:cNvSpPr/>
      </dsp:nvSpPr>
      <dsp:spPr>
        <a:xfrm>
          <a:off x="2498365" y="878319"/>
          <a:ext cx="2831344" cy="3365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+mj-lt"/>
            </a:rPr>
            <a:t>Government funded </a:t>
          </a:r>
          <a:r>
            <a:rPr lang="en-GB" sz="1200" u="sng" kern="1200" dirty="0">
              <a:latin typeface="+mj-lt"/>
            </a:rPr>
            <a:t>national</a:t>
          </a:r>
          <a:r>
            <a:rPr lang="en-GB" sz="1200" kern="1200" dirty="0">
              <a:latin typeface="+mj-lt"/>
            </a:rPr>
            <a:t> scheme in England (£11m</a:t>
          </a:r>
          <a:r>
            <a:rPr lang="en-GB" sz="1200" kern="1200" dirty="0" smtClean="0">
              <a:latin typeface="+mj-lt"/>
            </a:rPr>
            <a:t>), 2009-2011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</a:rPr>
            <a:t>Managed by </a:t>
          </a: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RoSPA</a:t>
          </a:r>
          <a:r>
            <a:rPr lang="en-US" sz="1200" kern="1200" dirty="0">
              <a:latin typeface="+mj-lt"/>
            </a:rPr>
            <a:t>*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Staff training, free safety equipment fitting + education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+mj-lt"/>
            </a:rPr>
            <a:t>130 local authority areas with &gt;national hospital admission rates for injury &lt;5 years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</a:rPr>
            <a:t>Aimed at households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</a:rPr>
            <a:t>Children &lt;</a:t>
          </a:r>
          <a:r>
            <a:rPr lang="en-US" sz="1200" kern="1200" dirty="0" smtClean="0">
              <a:latin typeface="+mj-lt"/>
            </a:rPr>
            <a:t>5yrs</a:t>
          </a:r>
          <a:endParaRPr lang="en-US" sz="1200" kern="1200" dirty="0">
            <a:latin typeface="+mj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</a:rPr>
            <a:t>Low income </a:t>
          </a:r>
          <a:r>
            <a:rPr lang="en-US" sz="1200" kern="1200" dirty="0" smtClean="0">
              <a:latin typeface="+mj-lt"/>
            </a:rPr>
            <a:t>families</a:t>
          </a:r>
          <a:endParaRPr lang="en-US" sz="1200" kern="1200" dirty="0">
            <a:latin typeface="+mj-lt"/>
          </a:endParaRPr>
        </a:p>
      </dsp:txBody>
      <dsp:txXfrm>
        <a:off x="2581292" y="961246"/>
        <a:ext cx="2665490" cy="3199198"/>
      </dsp:txXfrm>
    </dsp:sp>
    <dsp:sp modelId="{698DA68D-5FF3-4C99-804D-FC8848A94EF6}">
      <dsp:nvSpPr>
        <dsp:cNvPr id="0" name=""/>
        <dsp:cNvSpPr/>
      </dsp:nvSpPr>
      <dsp:spPr>
        <a:xfrm rot="15627">
          <a:off x="5168358" y="129925"/>
          <a:ext cx="849665" cy="4386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900120"/>
                <a:satOff val="-78414"/>
                <a:lumOff val="500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900120"/>
                <a:satOff val="-78414"/>
                <a:lumOff val="500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900120"/>
                <a:satOff val="-78414"/>
                <a:lumOff val="500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+mj-lt"/>
          </a:endParaRPr>
        </a:p>
      </dsp:txBody>
      <dsp:txXfrm>
        <a:off x="5168359" y="217365"/>
        <a:ext cx="718057" cy="263215"/>
      </dsp:txXfrm>
    </dsp:sp>
    <dsp:sp modelId="{68A8A640-5164-4B19-8A00-F8B15F9B9752}">
      <dsp:nvSpPr>
        <dsp:cNvPr id="0" name=""/>
        <dsp:cNvSpPr/>
      </dsp:nvSpPr>
      <dsp:spPr>
        <a:xfrm>
          <a:off x="6370708" y="25056"/>
          <a:ext cx="1762024" cy="995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+mj-lt"/>
            </a:rPr>
            <a:t>Independent Evaluation</a:t>
          </a:r>
        </a:p>
      </dsp:txBody>
      <dsp:txXfrm>
        <a:off x="6370708" y="25056"/>
        <a:ext cx="1762024" cy="663508"/>
      </dsp:txXfrm>
    </dsp:sp>
    <dsp:sp modelId="{34C86D04-266A-4EB9-A6A3-949AC2DA69FA}">
      <dsp:nvSpPr>
        <dsp:cNvPr id="0" name=""/>
        <dsp:cNvSpPr/>
      </dsp:nvSpPr>
      <dsp:spPr>
        <a:xfrm>
          <a:off x="6267170" y="915207"/>
          <a:ext cx="2145758" cy="3303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</a:rPr>
            <a:t>Mixed methods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Surveys, interviews, case studies, observations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</a:rPr>
            <a:t>Effectiveness, efficiency, </a:t>
          </a:r>
          <a:r>
            <a:rPr lang="en-US" sz="1200" kern="1200" dirty="0" smtClean="0">
              <a:latin typeface="+mj-lt"/>
            </a:rPr>
            <a:t>acceptability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Effectively managed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High quality training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+mj-lt"/>
            </a:rPr>
            <a:t>Good reach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+mj-lt"/>
            </a:rPr>
            <a:t>Acceptable to families and professionals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Equipment costs quantified</a:t>
          </a: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1" u="sng" kern="1200" dirty="0">
              <a:solidFill>
                <a:srgbClr val="FF0000"/>
              </a:solidFill>
              <a:latin typeface="+mj-lt"/>
            </a:rPr>
            <a:t>But unknown impact on injury rates</a:t>
          </a:r>
        </a:p>
      </dsp:txBody>
      <dsp:txXfrm>
        <a:off x="6330017" y="978054"/>
        <a:ext cx="2020064" cy="3178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529E0-AF6F-4CC2-AB88-743C514055C6}">
      <dsp:nvSpPr>
        <dsp:cNvPr id="0" name=""/>
        <dsp:cNvSpPr/>
      </dsp:nvSpPr>
      <dsp:spPr>
        <a:xfrm>
          <a:off x="2038333" y="2174991"/>
          <a:ext cx="1092243" cy="487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78"/>
              </a:lnTo>
              <a:lnTo>
                <a:pt x="1092243" y="290378"/>
              </a:lnTo>
              <a:lnTo>
                <a:pt x="1092243" y="4870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5597-0DAE-4D17-8C77-80C4B579B4D9}">
      <dsp:nvSpPr>
        <dsp:cNvPr id="0" name=""/>
        <dsp:cNvSpPr/>
      </dsp:nvSpPr>
      <dsp:spPr>
        <a:xfrm>
          <a:off x="946090" y="2174991"/>
          <a:ext cx="1092243" cy="487086"/>
        </a:xfrm>
        <a:custGeom>
          <a:avLst/>
          <a:gdLst/>
          <a:ahLst/>
          <a:cxnLst/>
          <a:rect l="0" t="0" r="0" b="0"/>
          <a:pathLst>
            <a:path>
              <a:moveTo>
                <a:pt x="1092243" y="0"/>
              </a:moveTo>
              <a:lnTo>
                <a:pt x="1092243" y="290378"/>
              </a:lnTo>
              <a:lnTo>
                <a:pt x="0" y="290378"/>
              </a:lnTo>
              <a:lnTo>
                <a:pt x="0" y="4870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61516-A2B1-4BC0-9C2B-B1FC49E76432}">
      <dsp:nvSpPr>
        <dsp:cNvPr id="0" name=""/>
        <dsp:cNvSpPr/>
      </dsp:nvSpPr>
      <dsp:spPr>
        <a:xfrm>
          <a:off x="1992613" y="844871"/>
          <a:ext cx="91440" cy="487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C1894-0F4B-487B-A0A8-4BE319981F7F}">
      <dsp:nvSpPr>
        <dsp:cNvPr id="0" name=""/>
        <dsp:cNvSpPr/>
      </dsp:nvSpPr>
      <dsp:spPr>
        <a:xfrm>
          <a:off x="1224210" y="1838"/>
          <a:ext cx="1628245" cy="843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1896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+mj-lt"/>
            </a:rPr>
            <a:t>Total number of LSOAs available for matching</a:t>
          </a:r>
          <a:endParaRPr lang="en-US" sz="1700" kern="1200" dirty="0">
            <a:latin typeface="+mj-lt"/>
          </a:endParaRPr>
        </a:p>
      </dsp:txBody>
      <dsp:txXfrm>
        <a:off x="1224210" y="1838"/>
        <a:ext cx="1628245" cy="843033"/>
      </dsp:txXfrm>
    </dsp:sp>
    <dsp:sp modelId="{29CB45E9-BD3E-4EE4-97B5-6FF90FED0796}">
      <dsp:nvSpPr>
        <dsp:cNvPr id="0" name=""/>
        <dsp:cNvSpPr/>
      </dsp:nvSpPr>
      <dsp:spPr>
        <a:xfrm>
          <a:off x="1549859" y="657531"/>
          <a:ext cx="1465421" cy="281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+mj-lt"/>
            </a:rPr>
            <a:t>27,991</a:t>
          </a:r>
        </a:p>
      </dsp:txBody>
      <dsp:txXfrm>
        <a:off x="1549859" y="657531"/>
        <a:ext cx="1465421" cy="281011"/>
      </dsp:txXfrm>
    </dsp:sp>
    <dsp:sp modelId="{BFD69D0B-0F42-4314-806D-6DBB5F303AEF}">
      <dsp:nvSpPr>
        <dsp:cNvPr id="0" name=""/>
        <dsp:cNvSpPr/>
      </dsp:nvSpPr>
      <dsp:spPr>
        <a:xfrm>
          <a:off x="1224210" y="1331958"/>
          <a:ext cx="1628245" cy="843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1896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+mj-lt"/>
            </a:rPr>
            <a:t>Final number of LSOAs in analyses</a:t>
          </a:r>
          <a:endParaRPr lang="en-US" sz="1700" kern="1200" dirty="0">
            <a:latin typeface="+mj-lt"/>
          </a:endParaRPr>
        </a:p>
      </dsp:txBody>
      <dsp:txXfrm>
        <a:off x="1224210" y="1331958"/>
        <a:ext cx="1628245" cy="843033"/>
      </dsp:txXfrm>
    </dsp:sp>
    <dsp:sp modelId="{2FD8F1CD-3813-4C75-AC2F-32309A69972A}">
      <dsp:nvSpPr>
        <dsp:cNvPr id="0" name=""/>
        <dsp:cNvSpPr/>
      </dsp:nvSpPr>
      <dsp:spPr>
        <a:xfrm>
          <a:off x="1549859" y="1987650"/>
          <a:ext cx="1465421" cy="281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+mj-lt"/>
            </a:rPr>
            <a:t>18,932</a:t>
          </a:r>
        </a:p>
      </dsp:txBody>
      <dsp:txXfrm>
        <a:off x="1549859" y="1987650"/>
        <a:ext cx="1465421" cy="281011"/>
      </dsp:txXfrm>
    </dsp:sp>
    <dsp:sp modelId="{A38625E1-5FE3-4D47-8773-129F0D51F256}">
      <dsp:nvSpPr>
        <dsp:cNvPr id="0" name=""/>
        <dsp:cNvSpPr/>
      </dsp:nvSpPr>
      <dsp:spPr>
        <a:xfrm>
          <a:off x="131967" y="2662077"/>
          <a:ext cx="1628245" cy="843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1896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+mj-lt"/>
            </a:rPr>
            <a:t>Intervention LSOAs</a:t>
          </a:r>
        </a:p>
      </dsp:txBody>
      <dsp:txXfrm>
        <a:off x="131967" y="2662077"/>
        <a:ext cx="1628245" cy="843033"/>
      </dsp:txXfrm>
    </dsp:sp>
    <dsp:sp modelId="{7984DC1D-8F47-44E9-8641-62A8B41A9051}">
      <dsp:nvSpPr>
        <dsp:cNvPr id="0" name=""/>
        <dsp:cNvSpPr/>
      </dsp:nvSpPr>
      <dsp:spPr>
        <a:xfrm>
          <a:off x="457616" y="3317770"/>
          <a:ext cx="1465421" cy="281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+mj-lt"/>
            </a:rPr>
            <a:t>9,466 (100% England)</a:t>
          </a:r>
        </a:p>
      </dsp:txBody>
      <dsp:txXfrm>
        <a:off x="457616" y="3317770"/>
        <a:ext cx="1465421" cy="281011"/>
      </dsp:txXfrm>
    </dsp:sp>
    <dsp:sp modelId="{D9323212-3F28-4A2C-B7FF-308C5BBE4DF7}">
      <dsp:nvSpPr>
        <dsp:cNvPr id="0" name=""/>
        <dsp:cNvSpPr/>
      </dsp:nvSpPr>
      <dsp:spPr>
        <a:xfrm>
          <a:off x="2316453" y="2662077"/>
          <a:ext cx="1628245" cy="843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1896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+mj-lt"/>
            </a:rPr>
            <a:t>Control LSOAs</a:t>
          </a:r>
        </a:p>
      </dsp:txBody>
      <dsp:txXfrm>
        <a:off x="2316453" y="2662077"/>
        <a:ext cx="1628245" cy="843033"/>
      </dsp:txXfrm>
    </dsp:sp>
    <dsp:sp modelId="{D7A96E02-8F5E-4B8F-A5B0-32821BE54F11}">
      <dsp:nvSpPr>
        <dsp:cNvPr id="0" name=""/>
        <dsp:cNvSpPr/>
      </dsp:nvSpPr>
      <dsp:spPr>
        <a:xfrm>
          <a:off x="2642102" y="3317770"/>
          <a:ext cx="1465421" cy="281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+mj-lt"/>
            </a:rPr>
            <a:t>9,466 (88% England)</a:t>
          </a:r>
        </a:p>
      </dsp:txBody>
      <dsp:txXfrm>
        <a:off x="2642102" y="3317770"/>
        <a:ext cx="1465421" cy="28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0.24606</cdr:x>
      <cdr:y>0.40148</cdr:y>
    </cdr:from>
    <cdr:to>
      <cdr:x>0.73028</cdr:x>
      <cdr:y>0.40168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746D4C0-5704-1D83-5C11-FB6BABED304B}"/>
            </a:ext>
          </a:extLst>
        </cdr:cNvPr>
        <cdr:cNvCxnSpPr/>
      </cdr:nvCxnSpPr>
      <cdr:spPr>
        <a:xfrm xmlns:a="http://schemas.openxmlformats.org/drawingml/2006/main">
          <a:off x="970296" y="1730370"/>
          <a:ext cx="1909451" cy="86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9E1F4-77C1-461E-ABFF-BFE7DD57AF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5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5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8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9E1F4-77C1-461E-ABFF-BFE7DD57AF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69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FE0BE-8C53-40DE-89C8-24DA15096F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9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9E1F4-77C1-461E-ABFF-BFE7DD57AF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09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6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33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3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0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1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9142809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737" t="-2407" r="-9007" b="-129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908" y="2409650"/>
            <a:ext cx="5447192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3" y="5562601"/>
            <a:ext cx="8643822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7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503757" y="-2"/>
            <a:ext cx="7639046" cy="74645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59" y="23973"/>
            <a:ext cx="7639050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>
    <p:ext uri="{DCECCB84-F9BA-43D5-87BE-67443E8EF086}">
      <p15:sldGuideLst xmlns:p15="http://schemas.microsoft.com/office/powerpoint/2012/main">
        <p15:guide id="2" pos="5" userDrawn="1">
          <p15:clr>
            <a:srgbClr val="FBAE40"/>
          </p15:clr>
        </p15:guide>
        <p15:guide id="3" pos="56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503758" y="-1"/>
            <a:ext cx="7639046" cy="74645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59" y="23974"/>
            <a:ext cx="7639050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56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9144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024C-C8B0-4AB8-B989-4E6B57C0A750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F726-744E-4A93-986B-78190524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9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2" y="0"/>
            <a:ext cx="9142810" cy="74644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 userDrawn="1"/>
        </p:nvSpPr>
        <p:spPr>
          <a:xfrm>
            <a:off x="1501503" y="1"/>
            <a:ext cx="7646069" cy="746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1504" y="23976"/>
            <a:ext cx="7642496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497932" y="1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47775" cy="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2" r:id="rId3"/>
    <p:sldLayoutId id="2147483650" r:id="rId4"/>
    <p:sldLayoutId id="2147483658" r:id="rId5"/>
    <p:sldLayoutId id="2147483651" r:id="rId6"/>
    <p:sldLayoutId id="214748366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e.kendrick@nottingham.ac.uk" TargetMode="External"/><Relationship Id="rId2" Type="http://schemas.openxmlformats.org/officeDocument/2006/relationships/hyperlink" Target="https://www.spcr.nihr.ac.uk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484282"/>
            <a:ext cx="4019550" cy="2387600"/>
          </a:xfrm>
        </p:spPr>
        <p:txBody>
          <a:bodyPr>
            <a:noAutofit/>
          </a:bodyPr>
          <a:lstStyle/>
          <a:p>
            <a:r>
              <a:rPr lang="lb-LU" sz="2000" dirty="0" smtClean="0"/>
              <a:t>What can we learn from “Safe at Home”: effectiveness </a:t>
            </a:r>
            <a:r>
              <a:rPr lang="lb-LU" sz="2000" dirty="0"/>
              <a:t>and </a:t>
            </a:r>
            <a:r>
              <a:rPr lang="lb-LU" sz="2000" dirty="0" smtClean="0"/>
              <a:t>cost-effectiveness </a:t>
            </a:r>
            <a:r>
              <a:rPr lang="lb-LU" sz="2000" dirty="0"/>
              <a:t>of </a:t>
            </a:r>
            <a:r>
              <a:rPr lang="lb-LU" sz="2000" dirty="0" smtClean="0"/>
              <a:t>England’s </a:t>
            </a:r>
            <a:r>
              <a:rPr lang="lb-LU" sz="2000" dirty="0"/>
              <a:t>national </a:t>
            </a:r>
            <a:r>
              <a:rPr lang="lb-LU" sz="2000" dirty="0" smtClean="0"/>
              <a:t>safety </a:t>
            </a:r>
            <a:r>
              <a:rPr lang="lb-LU" sz="2000" dirty="0"/>
              <a:t>equipment </a:t>
            </a:r>
            <a:r>
              <a:rPr lang="lb-LU" sz="2000" dirty="0" smtClean="0"/>
              <a:t>scheme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2298" y="4130500"/>
            <a:ext cx="4019477" cy="1159956"/>
          </a:xfrm>
        </p:spPr>
        <p:txBody>
          <a:bodyPr>
            <a:noAutofit/>
          </a:bodyPr>
          <a:lstStyle/>
          <a:p>
            <a:r>
              <a:rPr lang="en-GB" sz="1400" dirty="0"/>
              <a:t>Professor Denise Kendrick</a:t>
            </a:r>
          </a:p>
          <a:p>
            <a:r>
              <a:rPr lang="en-GB" sz="1400" dirty="0" smtClean="0"/>
              <a:t>University </a:t>
            </a:r>
            <a:r>
              <a:rPr lang="en-GB" sz="1400" dirty="0"/>
              <a:t>of Nottingham, UK</a:t>
            </a:r>
          </a:p>
          <a:p>
            <a:r>
              <a:rPr lang="en-GB" sz="1400" dirty="0" err="1">
                <a:solidFill>
                  <a:srgbClr val="FFFF00"/>
                </a:solidFill>
              </a:rPr>
              <a:t>denise.kendrick</a:t>
            </a:r>
            <a:r>
              <a:rPr lang="en-GB" sz="1400" dirty="0">
                <a:solidFill>
                  <a:srgbClr val="FFFF00"/>
                </a:solidFill>
              </a:rPr>
              <a:t> @nottingham.ac.uk </a:t>
            </a:r>
          </a:p>
          <a:p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5" name="AutoShape 4" descr="Image result for rospa log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97" y="5272586"/>
            <a:ext cx="2096247" cy="133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80" y="130494"/>
            <a:ext cx="3023067" cy="4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Cost-effectiveness analysis: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6" y="1232958"/>
            <a:ext cx="7886700" cy="4351338"/>
          </a:xfrm>
        </p:spPr>
        <p:txBody>
          <a:bodyPr/>
          <a:lstStyle/>
          <a:p>
            <a:r>
              <a:rPr lang="en-GB" sz="2000" dirty="0" smtClean="0">
                <a:latin typeface="+mj-lt"/>
              </a:rPr>
              <a:t>Had </a:t>
            </a:r>
            <a:r>
              <a:rPr lang="en-GB" sz="2000" dirty="0">
                <a:latin typeface="+mj-lt"/>
              </a:rPr>
              <a:t>three time </a:t>
            </a:r>
            <a:r>
              <a:rPr lang="en-GB" sz="2000" dirty="0" smtClean="0">
                <a:latin typeface="+mj-lt"/>
              </a:rPr>
              <a:t>periods:</a:t>
            </a:r>
            <a:endParaRPr lang="en-GB" sz="2000" dirty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Implementation </a:t>
            </a:r>
            <a:r>
              <a:rPr lang="en-GB" dirty="0">
                <a:latin typeface="+mj-lt"/>
              </a:rPr>
              <a:t>(April 2009-March 2011)</a:t>
            </a:r>
          </a:p>
          <a:p>
            <a:pPr lvl="1"/>
            <a:r>
              <a:rPr lang="en-GB" dirty="0" smtClean="0">
                <a:latin typeface="+mj-lt"/>
              </a:rPr>
              <a:t>1</a:t>
            </a:r>
            <a:r>
              <a:rPr lang="en-GB" baseline="30000" dirty="0" smtClean="0">
                <a:latin typeface="+mj-lt"/>
              </a:rPr>
              <a:t>st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follow up (years 1-2 after scheme)</a:t>
            </a:r>
          </a:p>
          <a:p>
            <a:pPr lvl="1"/>
            <a:r>
              <a:rPr lang="en-GB" dirty="0" smtClean="0">
                <a:latin typeface="+mj-lt"/>
              </a:rPr>
              <a:t>2</a:t>
            </a:r>
            <a:r>
              <a:rPr lang="en-GB" baseline="30000" dirty="0" smtClean="0">
                <a:latin typeface="+mj-lt"/>
              </a:rPr>
              <a:t>nd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follow up (years 3-4 after scheme</a:t>
            </a:r>
            <a:r>
              <a:rPr lang="en-GB" dirty="0" smtClean="0">
                <a:latin typeface="+mj-lt"/>
              </a:rPr>
              <a:t>)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Aggregated LSOAs to local authority level </a:t>
            </a:r>
            <a:endParaRPr lang="en-GB" dirty="0">
              <a:latin typeface="+mj-lt"/>
            </a:endParaRPr>
          </a:p>
          <a:p>
            <a:pPr lvl="0"/>
            <a:r>
              <a:rPr lang="en-GB" sz="2000" dirty="0">
                <a:solidFill>
                  <a:prstClr val="black"/>
                </a:solidFill>
                <a:latin typeface="Arial"/>
              </a:rPr>
              <a:t>Applied healthcare costs using National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Tariffs</a:t>
            </a:r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Outcome </a:t>
            </a:r>
            <a:r>
              <a:rPr lang="en-GB" sz="2000" dirty="0">
                <a:latin typeface="+mj-lt"/>
              </a:rPr>
              <a:t>was number of injuries </a:t>
            </a:r>
            <a:r>
              <a:rPr lang="en-GB" sz="2000" dirty="0" smtClean="0">
                <a:latin typeface="+mj-lt"/>
              </a:rPr>
              <a:t>avoided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Same analysis as for main study: </a:t>
            </a:r>
            <a:endParaRPr lang="en-GB" sz="1700" dirty="0" smtClean="0">
              <a:solidFill>
                <a:prstClr val="black"/>
              </a:solidFill>
              <a:latin typeface="Arial"/>
            </a:endParaRPr>
          </a:p>
          <a:p>
            <a:pPr marL="685800" lvl="1" indent="-342900">
              <a:buFont typeface="+mj-lt"/>
              <a:buAutoNum type="alphaLcParenR"/>
            </a:pPr>
            <a:r>
              <a:rPr lang="en-GB" sz="1700" dirty="0" smtClean="0">
                <a:solidFill>
                  <a:prstClr val="black"/>
                </a:solidFill>
                <a:latin typeface="Arial"/>
              </a:rPr>
              <a:t>Compared changes in admission rates over time in intervention and control local authorities</a:t>
            </a:r>
          </a:p>
          <a:p>
            <a:pPr marL="342900" lvl="1" indent="0">
              <a:buNone/>
            </a:pPr>
            <a:endParaRPr lang="en-GB" sz="1700" dirty="0" smtClean="0">
              <a:solidFill>
                <a:prstClr val="black"/>
              </a:solidFill>
              <a:latin typeface="Arial"/>
            </a:endParaRPr>
          </a:p>
          <a:p>
            <a:pPr marL="685800" lvl="1" indent="-342900">
              <a:buFont typeface="+mj-lt"/>
              <a:buAutoNum type="alphaLcParenR"/>
            </a:pPr>
            <a:r>
              <a:rPr lang="en-GB" sz="1700" dirty="0" smtClean="0">
                <a:solidFill>
                  <a:prstClr val="black"/>
                </a:solidFill>
                <a:latin typeface="Arial"/>
              </a:rPr>
              <a:t>Compared changes in hospital costs over time in intervention and control local authorities</a:t>
            </a:r>
            <a:endParaRPr lang="en-GB" sz="1700" dirty="0">
              <a:solidFill>
                <a:prstClr val="black"/>
              </a:solidFill>
              <a:latin typeface="Arial"/>
            </a:endParaRPr>
          </a:p>
          <a:p>
            <a:pPr marL="685800" lvl="1" indent="-342900">
              <a:buFont typeface="+mj-lt"/>
              <a:buAutoNum type="alphaLcParenR"/>
            </a:pPr>
            <a:endParaRPr lang="en-GB" sz="1700" dirty="0">
              <a:solidFill>
                <a:prstClr val="black"/>
              </a:solidFill>
              <a:latin typeface="Arial"/>
            </a:endParaRPr>
          </a:p>
          <a:p>
            <a:pPr marL="342900" lvl="1" indent="0">
              <a:buNone/>
            </a:pPr>
            <a:endParaRPr lang="en-GB" sz="1700" dirty="0" smtClean="0">
              <a:latin typeface="+mj-lt"/>
            </a:endParaRPr>
          </a:p>
          <a:p>
            <a:pPr marL="342900" lvl="1" indent="0">
              <a:buNone/>
            </a:pPr>
            <a:endParaRPr lang="en-GB" sz="1700" dirty="0">
              <a:latin typeface="+mj-lt"/>
            </a:endParaRPr>
          </a:p>
          <a:p>
            <a:pPr marL="342900" lvl="1" indent="0">
              <a:buNone/>
            </a:pPr>
            <a:endParaRPr lang="en-GB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134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08278"/>
              </p:ext>
            </p:extLst>
          </p:nvPr>
        </p:nvGraphicFramePr>
        <p:xfrm>
          <a:off x="300251" y="1057097"/>
          <a:ext cx="8434315" cy="4237414"/>
        </p:xfrm>
        <a:graphic>
          <a:graphicData uri="http://schemas.openxmlformats.org/drawingml/2006/table">
            <a:tbl>
              <a:tblPr firstRow="1" firstCol="1" bandRow="1"/>
              <a:tblGrid>
                <a:gridCol w="3715086">
                  <a:extLst>
                    <a:ext uri="{9D8B030D-6E8A-4147-A177-3AD203B41FA5}">
                      <a16:colId xmlns:a16="http://schemas.microsoft.com/office/drawing/2014/main" val="2106812538"/>
                    </a:ext>
                  </a:extLst>
                </a:gridCol>
                <a:gridCol w="1184460">
                  <a:extLst>
                    <a:ext uri="{9D8B030D-6E8A-4147-A177-3AD203B41FA5}">
                      <a16:colId xmlns:a16="http://schemas.microsoft.com/office/drawing/2014/main" val="2275034210"/>
                    </a:ext>
                  </a:extLst>
                </a:gridCol>
                <a:gridCol w="1637652">
                  <a:extLst>
                    <a:ext uri="{9D8B030D-6E8A-4147-A177-3AD203B41FA5}">
                      <a16:colId xmlns:a16="http://schemas.microsoft.com/office/drawing/2014/main" val="4255863498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3538385016"/>
                    </a:ext>
                  </a:extLst>
                </a:gridCol>
                <a:gridCol w="977559">
                  <a:extLst>
                    <a:ext uri="{9D8B030D-6E8A-4147-A177-3AD203B41FA5}">
                      <a16:colId xmlns:a16="http://schemas.microsoft.com/office/drawing/2014/main" val="2105001460"/>
                    </a:ext>
                  </a:extLst>
                </a:gridCol>
              </a:tblGrid>
              <a:tr h="5683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Years 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1-2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Years 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3-4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520037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average hospital admission rate per 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10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(per 10,000 children)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Intervention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12.009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13.920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12.286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13.799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12.156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13.521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67689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Difference in monthly hospital admission rate per LA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Intervention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0.278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-0.121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0.147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-0.399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489287"/>
                  </a:ext>
                </a:extLst>
              </a:tr>
              <a:tr h="6982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Reduction in monthly hospital admission rate in intervention LA compared to controls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0.399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0.546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090473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average hospital expenditure per LA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Intervention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£6,254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£13,370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£6,427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£13,053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£6,008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£12,200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549600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Difference in monthly hospital expenditure per LA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Intervention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£173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-£317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-£245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-£1,170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7614"/>
                  </a:ext>
                </a:extLst>
              </a:tr>
              <a:tr h="6982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Intervention LA savings in monthly hospital expenditure compared to controls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£490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£924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15" marR="61015" marT="84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0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6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Hospital admission rates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694563"/>
              </p:ext>
            </p:extLst>
          </p:nvPr>
        </p:nvGraphicFramePr>
        <p:xfrm>
          <a:off x="637886" y="1188316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036" y="5636164"/>
            <a:ext cx="7786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Reduction in monthly hospital admission rates in intervention LA compared to controls:</a:t>
            </a:r>
          </a:p>
          <a:p>
            <a:r>
              <a:rPr lang="en-GB" sz="1400" dirty="0" smtClean="0">
                <a:latin typeface="+mj-lt"/>
              </a:rPr>
              <a:t>Years 1-2 = 0.399/10,000 children</a:t>
            </a:r>
          </a:p>
          <a:p>
            <a:r>
              <a:rPr lang="en-GB" sz="1400" dirty="0" smtClean="0">
                <a:latin typeface="+mj-lt"/>
              </a:rPr>
              <a:t>Years 3-4 = 0.546/10,000 children</a:t>
            </a:r>
          </a:p>
        </p:txBody>
      </p:sp>
    </p:spTree>
    <p:extLst>
      <p:ext uri="{BB962C8B-B14F-4D97-AF65-F5344CB8AC3E}">
        <p14:creationId xmlns:p14="http://schemas.microsoft.com/office/powerpoint/2010/main" val="21587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Hospital admission costs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02312"/>
              </p:ext>
            </p:extLst>
          </p:nvPr>
        </p:nvGraphicFramePr>
        <p:xfrm>
          <a:off x="490104" y="1363806"/>
          <a:ext cx="7886700" cy="451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1504" y="5246206"/>
            <a:ext cx="1352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Implementation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9368" y="5227730"/>
            <a:ext cx="1352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Years 3-4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5436" y="5227731"/>
            <a:ext cx="1352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Years 1-2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17600" y="4839855"/>
            <a:ext cx="7259204" cy="90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6259" y="4955271"/>
            <a:ext cx="563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+mj-lt"/>
              </a:rPr>
              <a:t>£490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191" y="4969207"/>
            <a:ext cx="563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+mj-lt"/>
              </a:rPr>
              <a:t>£924</a:t>
            </a:r>
          </a:p>
        </p:txBody>
      </p:sp>
    </p:spTree>
    <p:extLst>
      <p:ext uri="{BB962C8B-B14F-4D97-AF65-F5344CB8AC3E}">
        <p14:creationId xmlns:p14="http://schemas.microsoft.com/office/powerpoint/2010/main" val="330893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Health economics summary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8544" y="2279300"/>
            <a:ext cx="7729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33333"/>
                </a:solidFill>
                <a:latin typeface="interfaceregular"/>
              </a:rPr>
              <a:t>Savings </a:t>
            </a:r>
            <a:r>
              <a:rPr lang="en-GB" sz="2000" dirty="0">
                <a:solidFill>
                  <a:srgbClr val="333333"/>
                </a:solidFill>
                <a:latin typeface="interfaceregular"/>
              </a:rPr>
              <a:t>on admission expenditure for every pound spent on </a:t>
            </a:r>
            <a:r>
              <a:rPr lang="en-GB" sz="2000" dirty="0" smtClean="0">
                <a:solidFill>
                  <a:srgbClr val="333333"/>
                </a:solidFill>
                <a:latin typeface="interfaceregular"/>
              </a:rPr>
              <a:t>SAH:</a:t>
            </a:r>
          </a:p>
          <a:p>
            <a:pPr lvl="0"/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/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Years 1-2 compared to implementation period = £0.15</a:t>
            </a:r>
          </a:p>
          <a:p>
            <a:pPr lvl="1"/>
            <a:r>
              <a:rPr lang="en-GB" sz="2000" dirty="0" smtClean="0">
                <a:solidFill>
                  <a:prstClr val="black"/>
                </a:solidFill>
                <a:latin typeface="Arial"/>
              </a:rPr>
              <a:t>Years 3-4 compared to implementation period = £0.29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544" y="4182157"/>
            <a:ext cx="7175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smtClean="0">
                <a:solidFill>
                  <a:prstClr val="black"/>
                </a:solidFill>
                <a:latin typeface="Arial"/>
              </a:rPr>
              <a:t>Cost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admission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averted: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/>
            <a:r>
              <a:rPr lang="en-GB" sz="2000" dirty="0">
                <a:solidFill>
                  <a:prstClr val="black"/>
                </a:solidFill>
                <a:latin typeface="Arial"/>
              </a:rPr>
              <a:t>Years 1-2 compared to implementation period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=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£6,862</a:t>
            </a:r>
          </a:p>
          <a:p>
            <a:pPr lvl="1"/>
            <a:r>
              <a:rPr lang="en-GB" sz="2000" dirty="0">
                <a:solidFill>
                  <a:prstClr val="black"/>
                </a:solidFill>
                <a:latin typeface="Arial"/>
              </a:rPr>
              <a:t>Years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3-4 </a:t>
            </a:r>
            <a:r>
              <a:rPr lang="en-GB" sz="2000" dirty="0">
                <a:solidFill>
                  <a:prstClr val="black"/>
                </a:solidFill>
                <a:latin typeface="Arial"/>
              </a:rPr>
              <a:t>compared to implementation period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=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£4,209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545" y="1451507"/>
            <a:ext cx="7045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Monthly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 of SAH per local authority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£3,224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0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2873"/>
            <a:ext cx="7886700" cy="4994708"/>
          </a:xfrm>
        </p:spPr>
        <p:txBody>
          <a:bodyPr/>
          <a:lstStyle/>
          <a:p>
            <a:pPr lvl="0"/>
            <a:r>
              <a:rPr lang="en-GB" sz="1800" dirty="0" smtClean="0">
                <a:solidFill>
                  <a:prstClr val="black"/>
                </a:solidFill>
                <a:latin typeface="+mj-lt"/>
              </a:rPr>
              <a:t>Significant </a:t>
            </a:r>
            <a:r>
              <a:rPr lang="en-GB" sz="1800" dirty="0">
                <a:solidFill>
                  <a:prstClr val="black"/>
                </a:solidFill>
                <a:latin typeface="+mj-lt"/>
              </a:rPr>
              <a:t>reduction in </a:t>
            </a:r>
            <a:r>
              <a:rPr lang="en-GB" sz="1800" dirty="0" smtClean="0">
                <a:solidFill>
                  <a:prstClr val="black"/>
                </a:solidFill>
                <a:latin typeface="+mj-lt"/>
              </a:rPr>
              <a:t>injury </a:t>
            </a:r>
            <a:r>
              <a:rPr lang="en-GB" sz="1800" dirty="0">
                <a:solidFill>
                  <a:prstClr val="black"/>
                </a:solidFill>
                <a:latin typeface="+mj-lt"/>
              </a:rPr>
              <a:t>admissions </a:t>
            </a:r>
            <a:r>
              <a:rPr lang="en-GB" sz="1800" dirty="0" smtClean="0">
                <a:solidFill>
                  <a:prstClr val="black"/>
                </a:solidFill>
                <a:latin typeface="+mj-lt"/>
              </a:rPr>
              <a:t>in 0-4 year olds for two years after providing and fitting equipment </a:t>
            </a:r>
          </a:p>
          <a:p>
            <a:pPr lvl="0"/>
            <a:endParaRPr lang="en-GB" sz="1800" dirty="0" smtClean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GB" sz="1800" dirty="0" smtClean="0">
                <a:solidFill>
                  <a:prstClr val="black"/>
                </a:solidFill>
                <a:latin typeface="+mj-lt"/>
              </a:rPr>
              <a:t>Areas where the most equipment was fitted had the greatest reductions in injury </a:t>
            </a:r>
            <a:r>
              <a:rPr lang="en-GB" sz="1800" dirty="0">
                <a:solidFill>
                  <a:prstClr val="black"/>
                </a:solidFill>
                <a:latin typeface="+mj-lt"/>
              </a:rPr>
              <a:t>rates </a:t>
            </a:r>
            <a:endParaRPr lang="en-GB" sz="1800" dirty="0" smtClean="0">
              <a:solidFill>
                <a:prstClr val="black"/>
              </a:solidFill>
              <a:latin typeface="+mj-lt"/>
            </a:endParaRPr>
          </a:p>
          <a:p>
            <a:pPr lvl="0"/>
            <a:endParaRPr lang="en-GB" sz="1800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GB" sz="1800" dirty="0" smtClean="0">
                <a:solidFill>
                  <a:prstClr val="black"/>
                </a:solidFill>
                <a:latin typeface="+mj-lt"/>
              </a:rPr>
              <a:t>In</a:t>
            </a:r>
            <a:r>
              <a:rPr lang="en-GB" sz="1800" dirty="0" smtClean="0">
                <a:latin typeface="+mj-lt"/>
              </a:rPr>
              <a:t>tervention </a:t>
            </a:r>
            <a:r>
              <a:rPr lang="en-GB" sz="1800" dirty="0">
                <a:latin typeface="+mj-lt"/>
              </a:rPr>
              <a:t>cost &gt; savings in healthcare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Analysis </a:t>
            </a:r>
            <a:r>
              <a:rPr lang="en-GB" sz="1800" b="1" u="sng" dirty="0" smtClean="0">
                <a:latin typeface="+mj-lt"/>
              </a:rPr>
              <a:t>underestimates</a:t>
            </a:r>
            <a:r>
              <a:rPr lang="en-GB" sz="1800" dirty="0" smtClean="0">
                <a:latin typeface="+mj-lt"/>
              </a:rPr>
              <a:t> benefits:</a:t>
            </a:r>
          </a:p>
          <a:p>
            <a:pPr lvl="1"/>
            <a:r>
              <a:rPr lang="en-GB" dirty="0" smtClean="0">
                <a:latin typeface="+mj-lt"/>
              </a:rPr>
              <a:t>Excluded A&amp;E attendances</a:t>
            </a:r>
            <a:r>
              <a:rPr lang="en-GB" dirty="0">
                <a:latin typeface="+mj-lt"/>
              </a:rPr>
              <a:t>, </a:t>
            </a:r>
            <a:r>
              <a:rPr lang="en-GB" dirty="0" smtClean="0">
                <a:latin typeface="+mj-lt"/>
              </a:rPr>
              <a:t>primary care, minor injury units, walk-in-centres</a:t>
            </a:r>
            <a:endParaRPr lang="en-GB" dirty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Included only short term healthcare costs</a:t>
            </a:r>
          </a:p>
          <a:p>
            <a:pPr lvl="1"/>
            <a:r>
              <a:rPr lang="en-GB" dirty="0" smtClean="0">
                <a:latin typeface="+mj-lt"/>
              </a:rPr>
              <a:t>Wider costs to society not included (long-term social care, education, lost productivity)</a:t>
            </a:r>
          </a:p>
          <a:p>
            <a:pPr lvl="1"/>
            <a:r>
              <a:rPr lang="en-GB" dirty="0" smtClean="0">
                <a:latin typeface="+mj-lt"/>
              </a:rPr>
              <a:t>No data on quality of life</a:t>
            </a:r>
            <a:endParaRPr lang="en-GB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80" y="130494"/>
            <a:ext cx="3023067" cy="4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3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56" y="1087823"/>
            <a:ext cx="8368120" cy="4994708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FF0000"/>
                </a:solidFill>
                <a:latin typeface="Arial"/>
              </a:rPr>
              <a:t>Develop and implement Scottish guidelines with recommendations in line with NICE PH30 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‘Unintentional injuries in the home: interventions for under 15s’</a:t>
            </a:r>
          </a:p>
          <a:p>
            <a:pPr marL="342900" lvl="1" indent="0">
              <a:buNone/>
            </a:pPr>
            <a:endParaRPr lang="en-GB" dirty="0" smtClean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GB" dirty="0">
                <a:solidFill>
                  <a:prstClr val="black"/>
                </a:solidFill>
                <a:latin typeface="Arial"/>
              </a:rPr>
              <a:t>Determine 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types </a:t>
            </a:r>
            <a:r>
              <a:rPr lang="en-GB" dirty="0">
                <a:solidFill>
                  <a:prstClr val="black"/>
                </a:solidFill>
                <a:latin typeface="Arial"/>
              </a:rPr>
              <a:t>of household 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with children at </a:t>
            </a:r>
            <a:r>
              <a:rPr lang="en-GB" dirty="0">
                <a:solidFill>
                  <a:prstClr val="black"/>
                </a:solidFill>
                <a:latin typeface="Arial"/>
              </a:rPr>
              <a:t>greatest risk of unintentional 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injury</a:t>
            </a:r>
          </a:p>
          <a:p>
            <a:pPr lvl="2"/>
            <a:r>
              <a:rPr lang="en-GB" dirty="0">
                <a:solidFill>
                  <a:prstClr val="black"/>
                </a:solidFill>
                <a:latin typeface="Arial"/>
              </a:rPr>
              <a:t>children aged under 5, rented or overcrowded conditions, low income, properties lacking safety equipment or where hazards have been identified</a:t>
            </a:r>
          </a:p>
          <a:p>
            <a:pPr lvl="1"/>
            <a:endParaRPr lang="en-GB" dirty="0" smtClean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GB" dirty="0" smtClean="0">
                <a:solidFill>
                  <a:prstClr val="black"/>
                </a:solidFill>
                <a:latin typeface="Arial"/>
              </a:rPr>
              <a:t>Prioritise at risk </a:t>
            </a:r>
            <a:r>
              <a:rPr lang="en-GB" dirty="0">
                <a:solidFill>
                  <a:prstClr val="black"/>
                </a:solidFill>
                <a:latin typeface="Arial"/>
              </a:rPr>
              <a:t>households 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for </a:t>
            </a:r>
            <a:r>
              <a:rPr lang="en-GB" dirty="0">
                <a:solidFill>
                  <a:prstClr val="black"/>
                </a:solidFill>
                <a:latin typeface="Arial"/>
              </a:rPr>
              <a:t>home safety 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assessments, supply </a:t>
            </a:r>
            <a:r>
              <a:rPr lang="en-GB" dirty="0">
                <a:solidFill>
                  <a:prstClr val="black"/>
                </a:solidFill>
                <a:latin typeface="Arial"/>
              </a:rPr>
              <a:t>and installation of home safety 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equipment</a:t>
            </a:r>
          </a:p>
          <a:p>
            <a:pPr marL="342900" lvl="1" indent="0">
              <a:buNone/>
            </a:pPr>
            <a:endParaRPr lang="en-GB" dirty="0" smtClean="0">
              <a:solidFill>
                <a:prstClr val="black"/>
              </a:solidFill>
              <a:latin typeface="Arial"/>
            </a:endParaRPr>
          </a:p>
          <a:p>
            <a:pPr lvl="2"/>
            <a:endParaRPr lang="en-GB" dirty="0">
              <a:solidFill>
                <a:prstClr val="black"/>
              </a:solidFill>
              <a:latin typeface="Arial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/>
              </a:rPr>
              <a:t>Ensure </a:t>
            </a:r>
            <a:r>
              <a:rPr lang="en-GB" i="1" u="sng" dirty="0" smtClean="0">
                <a:solidFill>
                  <a:srgbClr val="FF0000"/>
                </a:solidFill>
                <a:latin typeface="Arial"/>
              </a:rPr>
              <a:t>long-term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 funding for safety equipment schemes</a:t>
            </a:r>
          </a:p>
          <a:p>
            <a:pPr lvl="1"/>
            <a:r>
              <a:rPr lang="en-GB" dirty="0" smtClean="0">
                <a:latin typeface="Arial"/>
              </a:rPr>
              <a:t>Schemes take time to establish</a:t>
            </a:r>
          </a:p>
          <a:p>
            <a:pPr lvl="1"/>
            <a:r>
              <a:rPr lang="en-GB" dirty="0" smtClean="0">
                <a:latin typeface="Arial"/>
              </a:rPr>
              <a:t>Staff skills/knowledge lost when short-term funding ends</a:t>
            </a:r>
          </a:p>
          <a:p>
            <a:pPr lvl="1"/>
            <a:r>
              <a:rPr lang="en-GB" dirty="0" smtClean="0">
                <a:latin typeface="Arial"/>
              </a:rPr>
              <a:t>Injury rates return to pre-scheme levels 2 years after scheme ends</a:t>
            </a:r>
            <a:endParaRPr lang="en-GB" dirty="0">
              <a:latin typeface="Arial"/>
            </a:endParaRPr>
          </a:p>
          <a:p>
            <a:pPr lvl="1"/>
            <a:endParaRPr lang="en-GB" dirty="0" smtClean="0">
              <a:solidFill>
                <a:prstClr val="black"/>
              </a:solidFill>
              <a:latin typeface="Arial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01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83" y="5465955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+mj-lt"/>
              </a:rPr>
              <a:t>Acknowledgments </a:t>
            </a:r>
          </a:p>
          <a:p>
            <a:r>
              <a:rPr lang="en-GB" sz="1400" dirty="0">
                <a:latin typeface="+mj-lt"/>
              </a:rPr>
              <a:t>Funding: NIHR School of Primary Care Research - </a:t>
            </a:r>
            <a:r>
              <a:rPr lang="en-GB" sz="1400" u="sng" dirty="0">
                <a:latin typeface="+mj-lt"/>
                <a:hlinkClick r:id="rId2"/>
              </a:rPr>
              <a:t>https://www.spcr.nihr.ac.uk/</a:t>
            </a:r>
            <a:r>
              <a:rPr lang="en-GB" sz="1400" u="sng" dirty="0">
                <a:latin typeface="+mj-lt"/>
              </a:rPr>
              <a:t> </a:t>
            </a:r>
            <a:endParaRPr lang="en-GB" sz="1400" dirty="0">
              <a:latin typeface="+mj-lt"/>
            </a:endParaRPr>
          </a:p>
          <a:p>
            <a:r>
              <a:rPr lang="en-GB" sz="1400" dirty="0">
                <a:latin typeface="+mj-lt"/>
              </a:rPr>
              <a:t>Research team: Trevor Hill, Dr Elizabeth Orton (PI), Professor Denise Kendrick, Professor Carol Coupland, Dr Ed Tyrrell, Dr Matthew Jones</a:t>
            </a:r>
          </a:p>
          <a:p>
            <a:r>
              <a:rPr lang="en-GB" sz="1400" dirty="0">
                <a:latin typeface="+mj-lt"/>
              </a:rPr>
              <a:t>External steering group: Dr Michael Watson, Professor Sarah Lewis, Sheila Merrill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5181" y="3293830"/>
            <a:ext cx="4763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3641" y="4518392"/>
            <a:ext cx="518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hlinkClick r:id="rId3"/>
              </a:rPr>
              <a:t>denise.kendrick@nottingham.ac.uk</a:t>
            </a:r>
            <a:endParaRPr lang="en-GB" sz="2400" dirty="0" smtClean="0">
              <a:latin typeface="+mj-lt"/>
            </a:endParaRPr>
          </a:p>
          <a:p>
            <a:endParaRPr lang="en-GB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874" y="1091402"/>
            <a:ext cx="2542252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</a:t>
            </a: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injury rates before, during and after the SAH scheme in SAH and control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41" y="958849"/>
            <a:ext cx="6298623" cy="371187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+mj-lt"/>
              </a:rPr>
              <a:t>By equipment density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1" y="1566411"/>
            <a:ext cx="7490113" cy="495907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246909" y="2806556"/>
            <a:ext cx="6414655" cy="1767856"/>
            <a:chOff x="1246909" y="2806556"/>
            <a:chExt cx="6414655" cy="1767856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246909" y="4261902"/>
              <a:ext cx="4931519" cy="312510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130287" y="4261902"/>
              <a:ext cx="1531277" cy="312510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95531" y="3117273"/>
              <a:ext cx="2833124" cy="481820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129204" y="2812473"/>
              <a:ext cx="1097846" cy="522398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28655" y="2806556"/>
              <a:ext cx="1000549" cy="310717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204660" y="3328111"/>
              <a:ext cx="1456904" cy="118513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080581" y="2526598"/>
            <a:ext cx="216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8.9% reduction (high density)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0582" y="3446624"/>
            <a:ext cx="2447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7.7% reduction (medium density)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9204" y="4452753"/>
            <a:ext cx="246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6.5% reduction (low density) </a:t>
            </a:r>
          </a:p>
        </p:txBody>
      </p:sp>
    </p:spTree>
    <p:extLst>
      <p:ext uri="{BB962C8B-B14F-4D97-AF65-F5344CB8AC3E}">
        <p14:creationId xmlns:p14="http://schemas.microsoft.com/office/powerpoint/2010/main" val="263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Unintentional injury is a leading cause of death in 0-4 year olds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83" y="1330036"/>
            <a:ext cx="7584642" cy="4339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22" y="6135525"/>
            <a:ext cx="851075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Unintentional injury </a:t>
            </a:r>
            <a:r>
              <a:rPr lang="en-GB" dirty="0" smtClean="0"/>
              <a:t>places large burden on health services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2" y="6135525"/>
            <a:ext cx="8510754" cy="274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28" y="1029076"/>
            <a:ext cx="4633362" cy="92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3551"/>
            <a:ext cx="4963624" cy="2983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319" y="892842"/>
            <a:ext cx="4091330" cy="273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808" y="3705140"/>
            <a:ext cx="2950720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3528467"/>
              </p:ext>
            </p:extLst>
          </p:nvPr>
        </p:nvGraphicFramePr>
        <p:xfrm>
          <a:off x="156892" y="660931"/>
          <a:ext cx="8686799" cy="444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92" y="4991204"/>
            <a:ext cx="1364666" cy="147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5652" y="4991204"/>
            <a:ext cx="1510191" cy="1470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610" y="4989012"/>
            <a:ext cx="1638292" cy="1470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5669" y="4989011"/>
            <a:ext cx="1584784" cy="1470009"/>
          </a:xfrm>
          <a:prstGeom prst="rect">
            <a:avLst/>
          </a:prstGeom>
        </p:spPr>
      </p:pic>
      <p:pic>
        <p:nvPicPr>
          <p:cNvPr id="1026" name="Picture 2" descr="cid:image005.jpg@01D56F8B.D94BD2E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35" y="5020104"/>
            <a:ext cx="1918555" cy="14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2345" y="6503404"/>
            <a:ext cx="4553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*Royal Society for the Prevention of Accidents</a:t>
            </a:r>
          </a:p>
        </p:txBody>
      </p:sp>
    </p:spTree>
    <p:extLst>
      <p:ext uri="{BB962C8B-B14F-4D97-AF65-F5344CB8AC3E}">
        <p14:creationId xmlns:p14="http://schemas.microsoft.com/office/powerpoint/2010/main" val="39718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253897" y="1107052"/>
            <a:ext cx="8566829" cy="28492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Objectives</a:t>
            </a:r>
            <a:r>
              <a:rPr lang="en-GB" dirty="0" smtClean="0">
                <a:latin typeface="+mj-lt"/>
              </a:rPr>
              <a:t>:</a:t>
            </a:r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Assess impact </a:t>
            </a:r>
            <a:r>
              <a:rPr lang="en-GB" dirty="0" smtClean="0">
                <a:latin typeface="+mj-lt"/>
              </a:rPr>
              <a:t>of Safe at Home on hospital admission rates for injury </a:t>
            </a:r>
          </a:p>
          <a:p>
            <a:pPr lvl="1"/>
            <a:r>
              <a:rPr lang="en-GB" dirty="0" smtClean="0">
                <a:latin typeface="+mj-lt"/>
              </a:rPr>
              <a:t>If effectiveness varied by the amount of equipment fitted</a:t>
            </a:r>
          </a:p>
          <a:p>
            <a:r>
              <a:rPr lang="en-GB" dirty="0" smtClean="0">
                <a:solidFill>
                  <a:schemeClr val="dk1"/>
                </a:solidFill>
                <a:latin typeface="+mj-lt"/>
              </a:rPr>
              <a:t>Evaluate cost-effectiveness </a:t>
            </a:r>
            <a:endParaRPr lang="en-GB" dirty="0" smtClean="0">
              <a:solidFill>
                <a:schemeClr val="dk1"/>
              </a:solidFill>
              <a:latin typeface="+mj-lt"/>
            </a:endParaRPr>
          </a:p>
          <a:p>
            <a:pPr marL="0" indent="0">
              <a:buNone/>
            </a:pPr>
            <a:endParaRPr lang="en-GB" dirty="0">
              <a:solidFill>
                <a:schemeClr val="dk1"/>
              </a:solidFill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dk1"/>
                </a:solidFill>
                <a:latin typeface="+mj-lt"/>
              </a:rPr>
              <a:t>Study design:</a:t>
            </a:r>
          </a:p>
          <a:p>
            <a:pPr marL="0" indent="0">
              <a:buNone/>
            </a:pPr>
            <a:endParaRPr lang="en-GB" dirty="0" smtClean="0">
              <a:solidFill>
                <a:schemeClr val="dk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dk1"/>
                </a:solidFill>
                <a:latin typeface="+mj-lt"/>
              </a:rPr>
              <a:t>Controlled interrupted time series analysis: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  <a:latin typeface="+mj-lt"/>
              </a:rPr>
              <a:t>Compared changes in injury rates in areas where Safe at Home operated (intervention areas) and areas without Safe at Home (control areas)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dk1"/>
                </a:solidFill>
                <a:latin typeface="+mj-lt"/>
              </a:rPr>
              <a:t>  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  <a:latin typeface="+mj-lt"/>
              </a:rPr>
              <a:t>Took account of differences in injury rates in intervention and control areas before Safe at Home and seasonal variations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9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8313752"/>
              </p:ext>
            </p:extLst>
          </p:nvPr>
        </p:nvGraphicFramePr>
        <p:xfrm>
          <a:off x="4751894" y="1543781"/>
          <a:ext cx="4239491" cy="360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253898" y="1107052"/>
            <a:ext cx="4732854" cy="2849210"/>
          </a:xfrm>
        </p:spPr>
        <p:txBody>
          <a:bodyPr/>
          <a:lstStyle/>
          <a:p>
            <a:r>
              <a:rPr lang="en-GB" dirty="0">
                <a:latin typeface="+mj-lt"/>
              </a:rPr>
              <a:t>Mapped equipment fitting data onto small geographical areas of 1000-3000 people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* </a:t>
            </a:r>
            <a:r>
              <a:rPr lang="en-GB" dirty="0" smtClean="0">
                <a:latin typeface="+mj-lt"/>
              </a:rPr>
              <a:t>to identify intervention areas</a:t>
            </a:r>
            <a:endParaRPr lang="en-GB" dirty="0">
              <a:latin typeface="+mj-lt"/>
            </a:endParaRPr>
          </a:p>
          <a:p>
            <a:r>
              <a:rPr lang="en-GB" dirty="0">
                <a:solidFill>
                  <a:schemeClr val="dk1"/>
                </a:solidFill>
                <a:latin typeface="+mj-lt"/>
              </a:rPr>
              <a:t>Identified control LSOAs (no </a:t>
            </a:r>
            <a:r>
              <a:rPr lang="en-GB" dirty="0" smtClean="0">
                <a:solidFill>
                  <a:schemeClr val="dk1"/>
                </a:solidFill>
                <a:latin typeface="+mj-lt"/>
              </a:rPr>
              <a:t>Safe at Home in </a:t>
            </a:r>
            <a:r>
              <a:rPr lang="en-GB" dirty="0">
                <a:solidFill>
                  <a:schemeClr val="dk1"/>
                </a:solidFill>
                <a:latin typeface="+mj-lt"/>
              </a:rPr>
              <a:t>England or from Wales)</a:t>
            </a:r>
          </a:p>
          <a:p>
            <a:r>
              <a:rPr lang="en-GB" dirty="0">
                <a:solidFill>
                  <a:schemeClr val="dk1"/>
                </a:solidFill>
                <a:latin typeface="+mj-lt"/>
              </a:rPr>
              <a:t>Matched each </a:t>
            </a:r>
            <a:r>
              <a:rPr lang="en-GB" dirty="0" smtClean="0">
                <a:solidFill>
                  <a:schemeClr val="dk1"/>
                </a:solidFill>
                <a:latin typeface="+mj-lt"/>
              </a:rPr>
              <a:t>intervention LSOA to one control LSOA </a:t>
            </a:r>
            <a:r>
              <a:rPr lang="en-GB" dirty="0">
                <a:solidFill>
                  <a:schemeClr val="dk1"/>
                </a:solidFill>
                <a:latin typeface="+mj-lt"/>
              </a:rPr>
              <a:t>based on </a:t>
            </a:r>
            <a:r>
              <a:rPr lang="en-GB" dirty="0" smtClean="0">
                <a:solidFill>
                  <a:schemeClr val="dk1"/>
                </a:solidFill>
                <a:latin typeface="+mj-lt"/>
              </a:rPr>
              <a:t>injury </a:t>
            </a:r>
            <a:r>
              <a:rPr lang="en-GB" dirty="0">
                <a:solidFill>
                  <a:schemeClr val="dk1"/>
                </a:solidFill>
                <a:latin typeface="+mj-lt"/>
              </a:rPr>
              <a:t>rates </a:t>
            </a:r>
            <a:r>
              <a:rPr lang="en-GB" dirty="0" smtClean="0">
                <a:solidFill>
                  <a:schemeClr val="dk1"/>
                </a:solidFill>
                <a:latin typeface="+mj-lt"/>
              </a:rPr>
              <a:t>before Safe at Home (2004-2008</a:t>
            </a:r>
            <a:r>
              <a:rPr lang="en-GB" dirty="0">
                <a:solidFill>
                  <a:schemeClr val="dk1"/>
                </a:solidFill>
                <a:latin typeface="+mj-lt"/>
              </a:rPr>
              <a:t>), rurality and deprivation </a:t>
            </a:r>
            <a:r>
              <a:rPr lang="en-GB" dirty="0" smtClean="0">
                <a:solidFill>
                  <a:schemeClr val="dk1"/>
                </a:solidFill>
                <a:latin typeface="+mj-lt"/>
              </a:rPr>
              <a:t>scores</a:t>
            </a:r>
          </a:p>
          <a:p>
            <a:endParaRPr lang="en-GB" dirty="0" smtClean="0">
              <a:solidFill>
                <a:schemeClr val="dk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dk1"/>
                </a:solidFill>
                <a:latin typeface="+mj-lt"/>
              </a:rPr>
              <a:t>Compared changes in hospital admission rates for injuries before, during, 1-2 years after and 3-4 years after scheme (2004-2015)</a:t>
            </a:r>
          </a:p>
          <a:p>
            <a:r>
              <a:rPr lang="en-GB" dirty="0" smtClean="0">
                <a:solidFill>
                  <a:schemeClr val="dk1"/>
                </a:solidFill>
                <a:latin typeface="+mj-lt"/>
              </a:rPr>
              <a:t>Same analysis categorised by number of items of equipment fitted</a:t>
            </a:r>
            <a:endParaRPr lang="en-GB" dirty="0">
              <a:solidFill>
                <a:schemeClr val="dk1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GB" sz="1400" dirty="0">
                <a:solidFill>
                  <a:srgbClr val="FF0000"/>
                </a:solidFill>
                <a:latin typeface="+mj-lt"/>
              </a:rPr>
              <a:t>Lower Super Output Areas (LSOAs)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3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 fitted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0219" y="111274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+mj-lt"/>
              </a:rPr>
              <a:t>C</a:t>
            </a:r>
            <a:r>
              <a:rPr lang="en-GB" sz="2000" dirty="0" smtClean="0">
                <a:latin typeface="+mj-lt"/>
              </a:rPr>
              <a:t>umulative </a:t>
            </a:r>
            <a:r>
              <a:rPr lang="en-GB" sz="2000" dirty="0">
                <a:latin typeface="+mj-lt"/>
              </a:rPr>
              <a:t>percentage of installations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15952839"/>
              </p:ext>
            </p:extLst>
          </p:nvPr>
        </p:nvGraphicFramePr>
        <p:xfrm>
          <a:off x="254572" y="1623687"/>
          <a:ext cx="3943355" cy="430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3157765" y="3368786"/>
            <a:ext cx="38372" cy="1536447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50213"/>
              </p:ext>
            </p:extLst>
          </p:nvPr>
        </p:nvGraphicFramePr>
        <p:xfrm>
          <a:off x="4364181" y="1903118"/>
          <a:ext cx="4585853" cy="3644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718">
                  <a:extLst>
                    <a:ext uri="{9D8B030D-6E8A-4147-A177-3AD203B41FA5}">
                      <a16:colId xmlns:a16="http://schemas.microsoft.com/office/drawing/2014/main" val="2651542027"/>
                    </a:ext>
                  </a:extLst>
                </a:gridCol>
                <a:gridCol w="1345179">
                  <a:extLst>
                    <a:ext uri="{9D8B030D-6E8A-4147-A177-3AD203B41FA5}">
                      <a16:colId xmlns:a16="http://schemas.microsoft.com/office/drawing/2014/main" val="2198925424"/>
                    </a:ext>
                  </a:extLst>
                </a:gridCol>
                <a:gridCol w="1528956">
                  <a:extLst>
                    <a:ext uri="{9D8B030D-6E8A-4147-A177-3AD203B41FA5}">
                      <a16:colId xmlns:a16="http://schemas.microsoft.com/office/drawing/2014/main" val="2448485120"/>
                    </a:ext>
                  </a:extLst>
                </a:gridCol>
              </a:tblGrid>
              <a:tr h="1138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Type of safety equipment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Number (%) of families provided with each type of equipment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Total number of items provided (% of total</a:t>
                      </a:r>
                      <a:r>
                        <a:rPr lang="en-GB" sz="120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154572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Any safety equipment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64,590 (97.9%)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493,510 (100.0%)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068794"/>
                  </a:ext>
                </a:extLst>
              </a:tr>
              <a:tr h="22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Safety gate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56,894 (86.2%)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106,986 (21.7%)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311573"/>
                  </a:ext>
                </a:extLst>
              </a:tr>
              <a:tr h="22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Cupboard </a:t>
                      </a:r>
                      <a:r>
                        <a:rPr lang="en-GB" sz="1200" dirty="0" smtClean="0">
                          <a:effectLst/>
                          <a:latin typeface="+mj-lt"/>
                        </a:rPr>
                        <a:t>locks*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51,459 (78.0%)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92,287 (18.7%)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222855"/>
                  </a:ext>
                </a:extLst>
              </a:tr>
              <a:tr h="22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Window </a:t>
                      </a:r>
                      <a:r>
                        <a:rPr lang="en-GB" sz="1200" dirty="0" smtClean="0">
                          <a:effectLst/>
                          <a:latin typeface="+mj-lt"/>
                        </a:rPr>
                        <a:t>restrictors*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24,773 (37.6%)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88,638 (18.0%)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256277"/>
                  </a:ext>
                </a:extLst>
              </a:tr>
              <a:tr h="22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Corner </a:t>
                      </a:r>
                      <a:r>
                        <a:rPr lang="en-GB" sz="1200" dirty="0" smtClean="0">
                          <a:effectLst/>
                          <a:latin typeface="+mj-lt"/>
                        </a:rPr>
                        <a:t>cushions*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44,404 (67.3%)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80,683 (16.3%)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530437"/>
                  </a:ext>
                </a:extLst>
              </a:tr>
              <a:tr h="22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Bath/shower mat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54,188 (82.1%)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54,432 (11.0%)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7369644"/>
                  </a:ext>
                </a:extLst>
              </a:tr>
              <a:tr h="22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Fire guard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34,009 (51.6%)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35,852 (7.3%)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90104"/>
                  </a:ext>
                </a:extLst>
              </a:tr>
              <a:tr h="22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Cord </a:t>
                      </a:r>
                      <a:r>
                        <a:rPr lang="en-GB" sz="1200" dirty="0" smtClean="0">
                          <a:effectLst/>
                          <a:latin typeface="+mj-lt"/>
                        </a:rPr>
                        <a:t>winders*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18,670 (28.3%)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34,632 (7.0%)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415886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No equipment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(advice only)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1,380 (2.1%)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0 (0.0%)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79543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8012" y="3091787"/>
            <a:ext cx="1089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17 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3782" y="5559109"/>
            <a:ext cx="96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Median=4 types of equipment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2327" y="5559108"/>
            <a:ext cx="96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Median=7 items of equipment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2169" y="5559108"/>
            <a:ext cx="161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* = supplied in packs</a:t>
            </a:r>
            <a:endParaRPr lang="en-GB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01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of children included in the study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81874"/>
              </p:ext>
            </p:extLst>
          </p:nvPr>
        </p:nvGraphicFramePr>
        <p:xfrm>
          <a:off x="498764" y="1440872"/>
          <a:ext cx="8026399" cy="319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491">
                  <a:extLst>
                    <a:ext uri="{9D8B030D-6E8A-4147-A177-3AD203B41FA5}">
                      <a16:colId xmlns:a16="http://schemas.microsoft.com/office/drawing/2014/main" val="216598764"/>
                    </a:ext>
                  </a:extLst>
                </a:gridCol>
                <a:gridCol w="2392218">
                  <a:extLst>
                    <a:ext uri="{9D8B030D-6E8A-4147-A177-3AD203B41FA5}">
                      <a16:colId xmlns:a16="http://schemas.microsoft.com/office/drawing/2014/main" val="4271850610"/>
                    </a:ext>
                  </a:extLst>
                </a:gridCol>
                <a:gridCol w="2410690">
                  <a:extLst>
                    <a:ext uri="{9D8B030D-6E8A-4147-A177-3AD203B41FA5}">
                      <a16:colId xmlns:a16="http://schemas.microsoft.com/office/drawing/2014/main" val="637173729"/>
                    </a:ext>
                  </a:extLst>
                </a:gridCol>
              </a:tblGrid>
              <a:tr h="4886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Baseline (Jan 2004-March </a:t>
                      </a:r>
                      <a:r>
                        <a:rPr lang="en-GB" sz="1400" dirty="0" smtClean="0">
                          <a:latin typeface="+mj-lt"/>
                        </a:rPr>
                        <a:t>2009)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27094"/>
                  </a:ext>
                </a:extLst>
              </a:tr>
              <a:tr h="4462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  <a:latin typeface="+mj-lt"/>
                        </a:rPr>
                        <a:t>Mean population of 0-4 year olds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942,391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0" marR="63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911,097</a:t>
                      </a:r>
                    </a:p>
                  </a:txBody>
                  <a:tcPr marL="63760" marR="63760" marT="0" marB="0"/>
                </a:tc>
                <a:extLst>
                  <a:ext uri="{0D108BD9-81ED-4DB2-BD59-A6C34878D82A}">
                    <a16:rowId xmlns:a16="http://schemas.microsoft.com/office/drawing/2014/main" val="567032914"/>
                  </a:ext>
                </a:extLst>
              </a:tr>
              <a:tr h="4462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effectLst/>
                          <a:latin typeface="+mj-lt"/>
                        </a:rPr>
                        <a:t>Mean percentage of population (male)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51.2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0" marR="63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51.2</a:t>
                      </a:r>
                    </a:p>
                  </a:txBody>
                  <a:tcPr marL="63760" marR="63760" marT="0" marB="0"/>
                </a:tc>
                <a:extLst>
                  <a:ext uri="{0D108BD9-81ED-4DB2-BD59-A6C34878D82A}">
                    <a16:rowId xmlns:a16="http://schemas.microsoft.com/office/drawing/2014/main" val="2571863883"/>
                  </a:ext>
                </a:extLst>
              </a:tr>
              <a:tr h="1731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+mj-lt"/>
                        </a:rPr>
                        <a:t>Age at</a:t>
                      </a:r>
                      <a:r>
                        <a:rPr lang="en-GB" sz="1400" kern="1200" baseline="0" dirty="0">
                          <a:effectLst/>
                          <a:latin typeface="+mj-lt"/>
                        </a:rPr>
                        <a:t> hospital</a:t>
                      </a:r>
                      <a:r>
                        <a:rPr lang="en-GB" sz="1400" kern="1200" dirty="0">
                          <a:effectLst/>
                          <a:latin typeface="+mj-lt"/>
                        </a:rPr>
                        <a:t> admission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+mj-lt"/>
                        </a:rPr>
                        <a:t>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+mj-lt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+mj-lt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+mj-lt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+mj-lt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+mj-lt"/>
                        </a:rPr>
                        <a:t>5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13,618 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(17.9)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20,235 (26.6)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17,691 (23.2)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13,394 (17.6)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10,801 (14.2)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390 (0.5)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0" marR="63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12,499 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(18.7)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17,715 (26.4)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15,330 (22.9)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11,487 (17.1)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9,669 (14.4)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315 (0.5)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0" marR="63760" marT="0" marB="0"/>
                </a:tc>
                <a:extLst>
                  <a:ext uri="{0D108BD9-81ED-4DB2-BD59-A6C34878D82A}">
                    <a16:rowId xmlns:a16="http://schemas.microsoft.com/office/drawing/2014/main" val="2685195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</a:t>
            </a: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injury rates before, during and </a:t>
            </a:r>
            <a:r>
              <a:rPr lang="en-GB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 </a:t>
            </a:r>
            <a:r>
              <a:rPr lang="en-GB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 </a:t>
            </a: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control areas</a:t>
            </a:r>
            <a:endParaRPr lang="en-GB" b="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4" y="1051072"/>
            <a:ext cx="8034392" cy="54707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268741" y="2937841"/>
            <a:ext cx="1522024" cy="1042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5262" y="5272182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P=0.422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4110" y="5272182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P=0.007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4969" y="5275202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+mj-lt"/>
              </a:rPr>
              <a:t>P=0.001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0765" y="5250028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P=0.345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87728" y="3235389"/>
            <a:ext cx="6752820" cy="1135893"/>
            <a:chOff x="1287728" y="3235389"/>
            <a:chExt cx="6752820" cy="113589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289522" y="4058016"/>
              <a:ext cx="5267020" cy="303309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463307" y="4058772"/>
              <a:ext cx="1531277" cy="312510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287728" y="3681241"/>
              <a:ext cx="2955212" cy="259664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410074" y="3236924"/>
              <a:ext cx="1139125" cy="424028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194522" y="3235389"/>
              <a:ext cx="1208209" cy="469432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556542" y="3679114"/>
              <a:ext cx="1484006" cy="185724"/>
            </a:xfrm>
            <a:prstGeom prst="line">
              <a:avLst/>
            </a:prstGeom>
            <a:ln w="76200">
              <a:solidFill>
                <a:srgbClr val="00B05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45910" y="6521823"/>
            <a:ext cx="7885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Adjusted for baseline injury rates, seasonality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752" y="1827402"/>
            <a:ext cx="261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8% reduction </a:t>
            </a:r>
          </a:p>
          <a:p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over 2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5262" y="5527027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Before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42319" y="5527026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latin typeface="+mj-lt"/>
              </a:rPr>
              <a:t>Yrs</a:t>
            </a:r>
            <a:r>
              <a:rPr lang="en-GB" sz="1400" b="1" dirty="0" smtClean="0">
                <a:latin typeface="+mj-lt"/>
              </a:rPr>
              <a:t> 3-4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067" y="5518340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latin typeface="+mj-lt"/>
              </a:rPr>
              <a:t>Yrs</a:t>
            </a:r>
            <a:r>
              <a:rPr lang="en-GB" sz="1400" b="1" dirty="0" smtClean="0">
                <a:latin typeface="+mj-lt"/>
              </a:rPr>
              <a:t> 1-2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4110" y="5527576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During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0765" y="1411902"/>
            <a:ext cx="1681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+mj-lt"/>
              </a:rPr>
              <a:t>Reduction increased as the amount of safety equipment increased </a:t>
            </a:r>
          </a:p>
        </p:txBody>
      </p:sp>
    </p:spTree>
    <p:extLst>
      <p:ext uri="{BB962C8B-B14F-4D97-AF65-F5344CB8AC3E}">
        <p14:creationId xmlns:p14="http://schemas.microsoft.com/office/powerpoint/2010/main" val="40911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4by3_001" id="{687AE245-6F4B-450E-9C8B-37CB810348D1}" vid="{550EAFB0-BFA7-4104-898A-F28DDBFFD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573F99DE79145B2C4B20841E12603" ma:contentTypeVersion="11" ma:contentTypeDescription="Create a new document." ma:contentTypeScope="" ma:versionID="febe062483a9544a5e8ff619dc6a805c">
  <xsd:schema xmlns:xsd="http://www.w3.org/2001/XMLSchema" xmlns:xs="http://www.w3.org/2001/XMLSchema" xmlns:p="http://schemas.microsoft.com/office/2006/metadata/properties" xmlns:ns3="0c1e910d-4918-42f1-af2c-ed1101d63abc" xmlns:ns4="786e620f-b1da-4f59-878c-ef7546d25bf1" targetNamespace="http://schemas.microsoft.com/office/2006/metadata/properties" ma:root="true" ma:fieldsID="a69db46fd3ec535a4a73d713426cb5af" ns3:_="" ns4:_="">
    <xsd:import namespace="0c1e910d-4918-42f1-af2c-ed1101d63abc"/>
    <xsd:import namespace="786e620f-b1da-4f59-878c-ef7546d25b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e910d-4918-42f1-af2c-ed1101d63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e620f-b1da-4f59-878c-ef7546d25b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C81843-5B3E-444E-9E02-59CE13943E2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c1e910d-4918-42f1-af2c-ed1101d63abc"/>
    <ds:schemaRef ds:uri="786e620f-b1da-4f59-878c-ef7546d25bf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DBF7A5-1393-4740-8B69-3491D478C6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C87B8-15B9-4626-B368-FB5E298160C0}">
  <ds:schemaRefs>
    <ds:schemaRef ds:uri="http://purl.org/dc/terms/"/>
    <ds:schemaRef ds:uri="http://schemas.openxmlformats.org/package/2006/metadata/core-properties"/>
    <ds:schemaRef ds:uri="786e620f-b1da-4f59-878c-ef7546d25bf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c1e910d-4918-42f1-af2c-ed1101d63a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54574</TotalTime>
  <Words>1305</Words>
  <Application>Microsoft Office PowerPoint</Application>
  <PresentationFormat>On-screen Show (4:3)</PresentationFormat>
  <Paragraphs>282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Bradley Hand ITC</vt:lpstr>
      <vt:lpstr>Calibri</vt:lpstr>
      <vt:lpstr>Georgia</vt:lpstr>
      <vt:lpstr>interfaceregular</vt:lpstr>
      <vt:lpstr>Times New Roman</vt:lpstr>
      <vt:lpstr>Office Theme</vt:lpstr>
      <vt:lpstr>What can we learn from “Safe at Home”: effectiveness and cost-effectiveness of England’s national safety equipment scheme</vt:lpstr>
      <vt:lpstr>Unintentional injury is a leading cause of death in 0-4 year olds</vt:lpstr>
      <vt:lpstr>Unintentional injury places large burden on health services</vt:lpstr>
      <vt:lpstr>Background</vt:lpstr>
      <vt:lpstr>Methods</vt:lpstr>
      <vt:lpstr>Methods</vt:lpstr>
      <vt:lpstr>Equipment fitted</vt:lpstr>
      <vt:lpstr>Characteristics of children included in the study</vt:lpstr>
      <vt:lpstr>Trends in injury rates before, during and after SAH in intervention and control areas</vt:lpstr>
      <vt:lpstr>Cost-effectiveness analysis: Methods</vt:lpstr>
      <vt:lpstr>Results</vt:lpstr>
      <vt:lpstr>Hospital admission rates</vt:lpstr>
      <vt:lpstr>Hospital admission costs</vt:lpstr>
      <vt:lpstr> Health economics summary</vt:lpstr>
      <vt:lpstr>Conclusions</vt:lpstr>
      <vt:lpstr>Policy implications</vt:lpstr>
      <vt:lpstr>PowerPoint Presentation</vt:lpstr>
      <vt:lpstr>Trends in injury rates before, during and after the SAH scheme in SAH and control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Activity Implementation Study in Community-dwelling Adults (PhISICAl study)</dc:title>
  <dc:creator>Elizabeth Orton</dc:creator>
  <cp:lastModifiedBy>Denise Kendrick (staff)</cp:lastModifiedBy>
  <cp:revision>112</cp:revision>
  <dcterms:modified xsi:type="dcterms:W3CDTF">2023-05-26T16:51:34Z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0x010100F57573F99DE79145B2C4B20841E12603</vt:lpwstr>
  </property>
</Properties>
</file>