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709" r:id="rId2"/>
    <p:sldId id="732" r:id="rId3"/>
    <p:sldId id="713" r:id="rId4"/>
    <p:sldId id="731" r:id="rId5"/>
    <p:sldId id="765" r:id="rId6"/>
    <p:sldId id="714" r:id="rId7"/>
    <p:sldId id="767" r:id="rId8"/>
    <p:sldId id="760" r:id="rId9"/>
    <p:sldId id="761" r:id="rId10"/>
    <p:sldId id="768" r:id="rId11"/>
    <p:sldId id="762" r:id="rId12"/>
    <p:sldId id="766" r:id="rId13"/>
    <p:sldId id="764" r:id="rId14"/>
    <p:sldId id="748" r:id="rId15"/>
    <p:sldId id="749" r:id="rId16"/>
  </p:sldIdLst>
  <p:sldSz cx="9144000" cy="6858000" type="screen4x3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CC3399"/>
    <a:srgbClr val="800080"/>
    <a:srgbClr val="660066"/>
    <a:srgbClr val="CC0099"/>
    <a:srgbClr val="620062"/>
    <a:srgbClr val="B3E2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0" autoAdjust="0"/>
    <p:restoredTop sz="94581" autoAdjust="0"/>
  </p:normalViewPr>
  <p:slideViewPr>
    <p:cSldViewPr>
      <p:cViewPr>
        <p:scale>
          <a:sx n="60" d="100"/>
          <a:sy n="60" d="100"/>
        </p:scale>
        <p:origin x="1852" y="112"/>
      </p:cViewPr>
      <p:guideLst>
        <p:guide orient="horz" pos="34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792" y="85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B5050DA-2049-4D0F-BE5B-CB4FB3E1C5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18B262C-4DDE-4BC4-B506-630F4D30C9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87B1E4F-843C-44BD-9E7C-A53899BDA9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C13A5E7E-BD99-4DD8-B3AD-7800DCF45E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4329AD0-8055-4FC5-AF79-BFB9FF818E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8F8C79B-93D8-40B1-B554-4EAAA3DD52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66EDF91-FC94-4744-B4C7-25592D4292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D91083-64B3-4610-B328-B0724D7C64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7775" y="668338"/>
            <a:ext cx="2005013" cy="150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B4D4EA9-F997-40A4-A8F7-FA56AED7F0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2890" y="2587595"/>
            <a:ext cx="5662385" cy="68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6EB8754B-62D8-4551-9DAD-F43236AA31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CA80EC3A-DEA3-4E9D-A80B-029B3D3B8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3CE70DF-F8C8-4EFC-9007-0F92D3CF46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EACC2B1-D3D1-4814-BA66-D54DDA4E2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9363" y="668338"/>
            <a:ext cx="2003425" cy="1503362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C548722-9AAD-4316-B2E4-2FD901D57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C157183-B3B5-4740-9337-5A5796FE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15" y="3005775"/>
            <a:ext cx="5358353" cy="9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>
            <a:spAutoFit/>
          </a:bodyPr>
          <a:lstStyle>
            <a:lvl1pPr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en-GB" altLang="en-US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7165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61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34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34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5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812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09800"/>
            <a:ext cx="39751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209800"/>
            <a:ext cx="39751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83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975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209800"/>
            <a:ext cx="3975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3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5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8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78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CA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20DFD0-3559-4024-93C5-FF92F108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3400"/>
            <a:ext cx="812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C195D2-95AE-436D-9645-66F8FDE27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810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A901CD93-4BC5-4F98-BF06-F612ABC40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828800"/>
            <a:ext cx="8153400" cy="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9" name="Picture 5" descr="CAPT4CM">
            <a:extLst>
              <a:ext uri="{FF2B5EF4-FFF2-40B4-BE49-F238E27FC236}">
                <a16:creationId xmlns:a16="http://schemas.microsoft.com/office/drawing/2014/main" id="{27E2B92D-DD94-402B-8A6A-E922B7EB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5867400"/>
            <a:ext cx="7715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20000"/>
        </a:spcAft>
        <a:buClr>
          <a:srgbClr val="993366"/>
        </a:buClr>
        <a:buSzPct val="50000"/>
        <a:buFont typeface="Monotype Sorts"/>
        <a:buChar char="l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•"/>
        <a:defRPr kumimoji="1" sz="2400" i="1">
          <a:solidFill>
            <a:srgbClr val="000066"/>
          </a:solidFill>
          <a:latin typeface="+mn-lt"/>
        </a:defRPr>
      </a:lvl2pPr>
      <a:lvl3pPr marL="16573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Monotype Sorts"/>
        <a:buChar char="x"/>
        <a:defRPr kumimoji="1" sz="2400">
          <a:solidFill>
            <a:srgbClr val="000066"/>
          </a:solidFill>
          <a:latin typeface="+mn-lt"/>
        </a:defRPr>
      </a:lvl3pPr>
      <a:lvl4pPr marL="20002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•"/>
        <a:defRPr kumimoji="1" sz="2000">
          <a:solidFill>
            <a:srgbClr val="000066"/>
          </a:solidFill>
          <a:latin typeface="Verdana" pitchFamily="34" charset="0"/>
        </a:defRPr>
      </a:lvl4pPr>
      <a:lvl5pPr marL="23431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5pPr>
      <a:lvl6pPr marL="28003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6pPr>
      <a:lvl7pPr marL="32575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7pPr>
      <a:lvl8pPr marL="37147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8pPr>
      <a:lvl9pPr marL="41719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apt.org.uk/resource-cent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apt.org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ildAccidentPreventionTrust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capt.org.uk/sign-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pt.org.uk/" TargetMode="External"/><Relationship Id="rId5" Type="http://schemas.openxmlformats.org/officeDocument/2006/relationships/hyperlink" Target="https://twitter.com/captcharity" TargetMode="External"/><Relationship Id="rId4" Type="http://schemas.openxmlformats.org/officeDocument/2006/relationships/hyperlink" Target="https://www.instagram.com/capt_char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pt.org.uk/Pages/Category/child-safety-wee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apt.org.uk/dogs-and-childr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t.org.uk/blind-cord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hyperlink" Target="https://capt.org.uk/pages/shop/department/button-bat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74">
            <a:extLst>
              <a:ext uri="{FF2B5EF4-FFF2-40B4-BE49-F238E27FC236}">
                <a16:creationId xmlns:a16="http://schemas.microsoft.com/office/drawing/2014/main" id="{D1470723-5A2A-466A-B913-555CD50F0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71500"/>
            <a:ext cx="7772400" cy="1714500"/>
          </a:xfrm>
        </p:spPr>
        <p:txBody>
          <a:bodyPr/>
          <a:lstStyle/>
          <a:p>
            <a:r>
              <a:rPr lang="en-GB" altLang="en-US" sz="4400" dirty="0">
                <a:cs typeface="Times New Roman" panose="02020603050405020304" pitchFamily="18" charset="0"/>
              </a:rPr>
              <a:t>Safety made simple</a:t>
            </a:r>
            <a:endParaRPr lang="en-GB" altLang="en-US" sz="4400" dirty="0"/>
          </a:p>
        </p:txBody>
      </p:sp>
      <p:sp>
        <p:nvSpPr>
          <p:cNvPr id="5123" name="Rectangle 3075">
            <a:extLst>
              <a:ext uri="{FF2B5EF4-FFF2-40B4-BE49-F238E27FC236}">
                <a16:creationId xmlns:a16="http://schemas.microsoft.com/office/drawing/2014/main" id="{CC6AB3F1-8140-4279-9EAD-9158DA5D1A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4438" y="2214563"/>
            <a:ext cx="6429375" cy="2000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endParaRPr lang="en-GB" altLang="en-US" dirty="0">
              <a:solidFill>
                <a:srgbClr val="993366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dirty="0">
                <a:solidFill>
                  <a:schemeClr val="tx1"/>
                </a:solidFill>
              </a:rPr>
              <a:t>Katrina Phillips, Chief Executive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dirty="0">
                <a:solidFill>
                  <a:schemeClr val="tx1"/>
                </a:solidFill>
              </a:rPr>
              <a:t>Child Accident Prevention Trust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endParaRPr lang="en-GB" altLang="en-US" dirty="0">
              <a:solidFill>
                <a:srgbClr val="9933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F4A6C-5374-4105-A578-AEE1B064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25" y="4365104"/>
            <a:ext cx="2492549" cy="1082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0EB9-6ED3-477D-6D17-DCF8E4BF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in translation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A7F891-81CA-6D07-6FDC-46C5FF6C3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74" y="2060848"/>
            <a:ext cx="7940712" cy="4588296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8B32B6D-EEB1-6BD1-83BA-FD8E1895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76" y="5805264"/>
            <a:ext cx="896888" cy="8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48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21CC-9DD6-1B41-6E23-CEF7EC8E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pic>
        <p:nvPicPr>
          <p:cNvPr id="5" name="Content Placeholder 4" descr="A cartoon of a person and a child&#10;&#10;Description automatically generated with medium confidence">
            <a:extLst>
              <a:ext uri="{FF2B5EF4-FFF2-40B4-BE49-F238E27FC236}">
                <a16:creationId xmlns:a16="http://schemas.microsoft.com/office/drawing/2014/main" id="{FF48E694-EC00-F352-D89B-F786AA62B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6" y="2966744"/>
            <a:ext cx="2369241" cy="2369241"/>
          </a:xfrm>
          <a:prstGeom prst="rect">
            <a:avLst/>
          </a:prstGeom>
        </p:spPr>
      </p:pic>
      <p:pic>
        <p:nvPicPr>
          <p:cNvPr id="6" name="Picture 5" descr="A picture containing text, clipart, bottle, illustration&#10;&#10;Description automatically generated">
            <a:extLst>
              <a:ext uri="{FF2B5EF4-FFF2-40B4-BE49-F238E27FC236}">
                <a16:creationId xmlns:a16="http://schemas.microsoft.com/office/drawing/2014/main" id="{932A1FA0-E4AE-F396-2E62-A81569EFF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22" y="2966743"/>
            <a:ext cx="2369242" cy="2369242"/>
          </a:xfrm>
          <a:prstGeom prst="rect">
            <a:avLst/>
          </a:prstGeom>
        </p:spPr>
      </p:pic>
      <p:pic>
        <p:nvPicPr>
          <p:cNvPr id="7" name="Picture 6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295CA61E-8EF9-030C-E0A8-0F0F02CDC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03" y="2966743"/>
            <a:ext cx="2369242" cy="236924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972277B-B5E9-073B-7062-0DCA8C60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76" y="5805264"/>
            <a:ext cx="896888" cy="8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C5788E-C860-14CD-3304-7502DF6F5169}"/>
              </a:ext>
            </a:extLst>
          </p:cNvPr>
          <p:cNvSpPr txBox="1"/>
          <p:nvPr/>
        </p:nvSpPr>
        <p:spPr>
          <a:xfrm>
            <a:off x="406400" y="1988840"/>
            <a:ext cx="8198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900"/>
              </a:spcBef>
              <a:buClr>
                <a:srgbClr val="9933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GB" dirty="0">
                <a:latin typeface="+mn-lt"/>
              </a:rPr>
              <a:t>Videos, quizzes, links to free downloads  </a:t>
            </a:r>
          </a:p>
        </p:txBody>
      </p:sp>
    </p:spTree>
    <p:extLst>
      <p:ext uri="{BB962C8B-B14F-4D97-AF65-F5344CB8AC3E}">
        <p14:creationId xmlns:p14="http://schemas.microsoft.com/office/powerpoint/2010/main" val="135864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resource centre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916832"/>
            <a:ext cx="8024440" cy="4331568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ALL our free educational resources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Searchable by topic and type of resource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Visit </a:t>
            </a:r>
            <a:r>
              <a:rPr lang="en-GB" dirty="0">
                <a:hlinkClick r:id="rId2"/>
              </a:rPr>
              <a:t>https://capt.org.uk/resource-centre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7" name="Content Placeholder 6" descr="Free resources page from information pack (4).pdf - Google Chrome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7" t="20797" r="17984" b="28795"/>
          <a:stretch/>
        </p:blipFill>
        <p:spPr>
          <a:xfrm>
            <a:off x="1493339" y="3670396"/>
            <a:ext cx="5310909" cy="298700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71639-7642-D625-E011-34323B9B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10" y="5691034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5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hubs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988840"/>
            <a:ext cx="8198048" cy="42595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Hubs with advice on: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Button batteries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Super strong magnets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Blind cords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Choking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Shopping online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Buying safe toys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Fireworks</a:t>
            </a:r>
          </a:p>
          <a:p>
            <a:pPr marL="0" indent="0">
              <a:buNone/>
            </a:pPr>
            <a:r>
              <a:rPr lang="en-GB" dirty="0"/>
              <a:t>Visit </a:t>
            </a:r>
            <a:r>
              <a:rPr lang="en-GB" dirty="0">
                <a:hlinkClick r:id="rId2"/>
              </a:rPr>
              <a:t>www.capt.org.uk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6" y="2564904"/>
            <a:ext cx="4729010" cy="24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09F30-C8F9-7520-C3B5-81291E7B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10" y="5691034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4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B06E-7C10-47E4-A5D5-7B9BF20A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“If I can buy it, it must be safe”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5ACA-E436-4A6C-8111-A265664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60848"/>
            <a:ext cx="8102600" cy="4187552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More than half of parents (54%) mistakenly believe that all sellers on online platforms are checking the safety of their products.</a:t>
            </a:r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Almost three-quarters of parents (74%) wrongly believe that any product aimed at children under 5 has to be fully tested and certified safe by an independent body before it can be sold online.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F3B4B-28CE-E527-D007-70112D54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10" y="5691034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3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D0ED08-F12A-4595-8841-8388800BB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Stay in touch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3CCC22-AA8E-49B8-97D3-1534B0B7A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060848"/>
            <a:ext cx="8429625" cy="4187552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Join our subscribers across Scotland </a:t>
            </a:r>
            <a:r>
              <a:rPr lang="en-GB" altLang="en-US" sz="2400" dirty="0">
                <a:hlinkClick r:id="rId2"/>
              </a:rPr>
              <a:t>https://www.capt.org.uk/sign-up</a:t>
            </a:r>
            <a:endParaRPr lang="en-GB" altLang="en-US" sz="2400" dirty="0"/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Facebook </a:t>
            </a:r>
            <a:r>
              <a:rPr lang="en-GB" altLang="en-US" sz="2400" dirty="0">
                <a:hlinkClick r:id="rId3"/>
              </a:rPr>
              <a:t>https://www.facebook.com/ChildAccidentPreventionTrust/</a:t>
            </a:r>
            <a:endParaRPr lang="en-GB" altLang="en-US" sz="2400" dirty="0"/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Instagram </a:t>
            </a:r>
            <a:r>
              <a:rPr lang="en-GB" altLang="en-US" sz="2400" dirty="0">
                <a:hlinkClick r:id="rId4"/>
              </a:rPr>
              <a:t>https://www.instagram.com/capt_charity/</a:t>
            </a:r>
            <a:r>
              <a:rPr lang="en-GB" altLang="en-US" sz="2400" dirty="0"/>
              <a:t> </a:t>
            </a:r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Twitter </a:t>
            </a:r>
            <a:r>
              <a:rPr lang="en-GB" altLang="en-US" sz="2400" dirty="0">
                <a:hlinkClick r:id="rId5"/>
              </a:rPr>
              <a:t>https://twitter.com/captcharity</a:t>
            </a:r>
            <a:r>
              <a:rPr lang="en-GB" altLang="en-US" sz="2400" dirty="0"/>
              <a:t> </a:t>
            </a:r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Website </a:t>
            </a:r>
            <a:r>
              <a:rPr lang="en-GB" altLang="en-US" sz="2400" dirty="0">
                <a:hlinkClick r:id="rId6"/>
              </a:rPr>
              <a:t>www.capt.org.uk</a:t>
            </a:r>
            <a:r>
              <a:rPr lang="en-GB" altLang="en-US" sz="2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3E1C4-B13E-E1BA-C560-7BF4E454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10" y="5691034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40E5-A904-4572-A16C-6492E2AD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C2D6-FD88-401A-9A16-27404F9F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All children lead active, healthy lives, </a:t>
            </a:r>
            <a:br>
              <a:rPr lang="en-GB" sz="3200" dirty="0"/>
            </a:br>
            <a:r>
              <a:rPr lang="en-GB" sz="3200" dirty="0"/>
              <a:t>safe from the disabling effects</a:t>
            </a:r>
            <a:br>
              <a:rPr lang="en-GB" sz="3200" dirty="0"/>
            </a:br>
            <a:r>
              <a:rPr lang="en-GB" sz="3200" dirty="0"/>
              <a:t>of serious accidental 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7AAEA-82FB-DBC3-40BE-EC9B9509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77107"/>
            <a:ext cx="947322" cy="94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23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5A84BF-AEC7-4D39-8E5C-F7948F9F9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470" y="533400"/>
            <a:ext cx="8128000" cy="838200"/>
          </a:xfrm>
        </p:spPr>
        <p:txBody>
          <a:bodyPr/>
          <a:lstStyle/>
          <a:p>
            <a:r>
              <a:rPr lang="en-GB" altLang="en-US" dirty="0"/>
              <a:t>Making a difference by: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7BA985B-77D6-4CF7-BC89-A7CD46B55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2132856"/>
            <a:ext cx="8380413" cy="41155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Empowering families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Supporting professionals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Influencing for change</a:t>
            </a:r>
          </a:p>
          <a:p>
            <a:pPr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Tackling inequalities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Partnerships</a:t>
            </a:r>
          </a:p>
          <a:p>
            <a:pPr marL="0" indent="0">
              <a:buFont typeface="Monotype Sorts"/>
              <a:buNone/>
              <a:defRPr/>
            </a:pPr>
            <a:endParaRPr lang="en-GB" altLang="en-US" sz="32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94DD97E-3936-4661-8FD7-EA262C089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0200"/>
            <a:ext cx="2656408" cy="327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0314C-3BFD-7BA8-A1F1-34D324D1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08" y="5796574"/>
            <a:ext cx="908194" cy="90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1BA4-A8E3-4C00-A067-DA19D695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Child Safety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8DC6-20A5-4C7F-AFC3-17B6B67F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sz="3000" dirty="0"/>
              <a:t>Statistics are people with the tears wiped away</a:t>
            </a:r>
          </a:p>
          <a:p>
            <a:pPr>
              <a:spcBef>
                <a:spcPts val="60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sz="5400" dirty="0"/>
              <a:t>     	</a:t>
            </a:r>
            <a:r>
              <a:rPr lang="en-GB" altLang="en-US" sz="5400" dirty="0">
                <a:solidFill>
                  <a:srgbClr val="993366"/>
                </a:solidFill>
              </a:rPr>
              <a:t>14 </a:t>
            </a:r>
            <a:br>
              <a:rPr lang="en-GB" altLang="en-US" sz="5400" dirty="0"/>
            </a:br>
            <a:r>
              <a:rPr lang="en-GB" altLang="en-US" sz="3600" dirty="0"/>
              <a:t>			</a:t>
            </a:r>
            <a:r>
              <a:rPr lang="en-GB" altLang="en-US" sz="5400" dirty="0">
                <a:solidFill>
                  <a:srgbClr val="CC3399"/>
                </a:solidFill>
              </a:rPr>
              <a:t>1 in 18</a:t>
            </a:r>
          </a:p>
          <a:p>
            <a:pPr>
              <a:spcBef>
                <a:spcPts val="60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sz="5400" dirty="0"/>
              <a:t>            		5,919</a:t>
            </a:r>
            <a:endParaRPr lang="en-GB" altLang="en-US" sz="5400" dirty="0">
              <a:solidFill>
                <a:srgbClr val="993366"/>
              </a:solidFill>
            </a:endParaRPr>
          </a:p>
          <a:p>
            <a:pPr>
              <a:spcBef>
                <a:spcPts val="600"/>
              </a:spcBef>
              <a:spcAft>
                <a:spcPct val="0"/>
              </a:spcAft>
              <a:buFont typeface="Monotype Sorts"/>
              <a:buNone/>
            </a:pPr>
            <a:r>
              <a:rPr lang="en-GB" sz="5400" i="0" dirty="0">
                <a:solidFill>
                  <a:srgbClr val="993366"/>
                </a:solidFill>
              </a:rPr>
              <a:t>						</a:t>
            </a:r>
            <a:r>
              <a:rPr lang="en-GB" sz="5400" dirty="0">
                <a:solidFill>
                  <a:srgbClr val="CC3399"/>
                </a:solidFill>
              </a:rPr>
              <a:t>1 in 7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8FE01-5C7D-2FD4-4D0C-D576F5F6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78" y="5701502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2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C002-4F8F-CC11-5E1C-B67192CE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4540D-58BE-8DDD-3B5A-7892789E2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</a:rPr>
              <a:t>1 in 4 children in Scotland (24%) living in relative poverty after housing costs </a:t>
            </a:r>
            <a:r>
              <a:rPr lang="en-GB" sz="2000" dirty="0">
                <a:latin typeface="Arial" panose="020B0604020202020204" pitchFamily="34" charset="0"/>
              </a:rPr>
              <a:t>Scottish Govt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</a:rPr>
              <a:t>“C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hildren under five living in disadvantaged households in Scotland are more likely to suffer 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severe and multiple injuries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their homes than children from better-off families” </a:t>
            </a:r>
            <a:r>
              <a:rPr lang="en-GB" sz="2000" dirty="0">
                <a:latin typeface="Arial" panose="020B0604020202020204" pitchFamily="34" charset="0"/>
              </a:rPr>
              <a:t>Glasgow University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39CEF-CDBB-F3CB-694E-7D4A0B19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33256"/>
            <a:ext cx="9408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9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9328D6-299D-4934-862D-176A136F6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Child Safety Week 5-11 June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7DB48E-9F50-4EE1-85B6-AC57023D0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988840"/>
            <a:ext cx="8429625" cy="425956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GB" altLang="en-US" dirty="0">
                <a:hlinkClick r:id="rId2"/>
              </a:rPr>
              <a:t>Free resources to use and share</a:t>
            </a:r>
            <a:r>
              <a:rPr lang="en-GB" altLang="en-US" dirty="0"/>
              <a:t>  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Parents pack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Fact sheets &amp; activity sheets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Session plans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Poster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Social media pack</a:t>
            </a:r>
          </a:p>
          <a:p>
            <a:pPr marL="0" indent="0">
              <a:spcBef>
                <a:spcPts val="900"/>
              </a:spcBef>
              <a:spcAft>
                <a:spcPct val="0"/>
              </a:spcAft>
              <a:buSzPct val="100000"/>
              <a:buNone/>
              <a:defRPr/>
            </a:pPr>
            <a:endParaRPr lang="en-GB" dirty="0"/>
          </a:p>
          <a:p>
            <a:pPr marL="0" indent="0">
              <a:spcBef>
                <a:spcPts val="600"/>
              </a:spcBef>
              <a:spcAft>
                <a:spcPct val="0"/>
              </a:spcAft>
              <a:buSzPct val="100000"/>
              <a:buNone/>
              <a:defRPr/>
            </a:pPr>
            <a:endParaRPr lang="en-GB" sz="1200" dirty="0"/>
          </a:p>
          <a:p>
            <a:pPr marL="514350" indent="-514350">
              <a:defRPr/>
            </a:pPr>
            <a:endParaRPr lang="en-GB" altLang="en-US" sz="3200" dirty="0"/>
          </a:p>
          <a:p>
            <a:pPr marL="514350" indent="-514350">
              <a:defRPr/>
            </a:pPr>
            <a:endParaRPr lang="en-GB" altLang="en-US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D67A2AE-EC09-68D8-7420-31622425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73700"/>
            <a:ext cx="4390367" cy="102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F8C03-B079-7C70-3736-0DFC828B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78" y="5684180"/>
            <a:ext cx="990131" cy="9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 descr="A picture containing human face, person, clothing, child&#10;&#10;Description automatically generated">
            <a:extLst>
              <a:ext uri="{FF2B5EF4-FFF2-40B4-BE49-F238E27FC236}">
                <a16:creationId xmlns:a16="http://schemas.microsoft.com/office/drawing/2014/main" id="{6B437173-EF27-A4E4-F79A-E40B27303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4215" y="2204864"/>
            <a:ext cx="2580244" cy="3225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ADB9-4DC7-A515-2971-F0C13621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Dog safety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5B23B-DF9B-5474-608F-9B83FD5A5867}"/>
              </a:ext>
            </a:extLst>
          </p:cNvPr>
          <p:cNvSpPr txBox="1"/>
          <p:nvPr/>
        </p:nvSpPr>
        <p:spPr>
          <a:xfrm>
            <a:off x="406400" y="1988841"/>
            <a:ext cx="8128000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000"/>
              </a:spcAft>
              <a:buClr>
                <a:srgbClr val="9933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GB" altLang="en-US" dirty="0">
                <a:latin typeface="+mn-lt"/>
              </a:rPr>
              <a:t>Advice developed in partnership with Dogs Trust, RSPCA and DEFRA </a:t>
            </a:r>
            <a:r>
              <a:rPr kumimoji="1" lang="en-GB" altLang="en-US" dirty="0">
                <a:latin typeface="+mn-lt"/>
                <a:hlinkClick r:id="rId2"/>
              </a:rPr>
              <a:t>https://capt.org.uk/dogs-and-children/</a:t>
            </a:r>
            <a:r>
              <a:rPr kumimoji="1" lang="en-GB" altLang="en-US" dirty="0">
                <a:latin typeface="+mn-lt"/>
              </a:rPr>
              <a:t> </a:t>
            </a:r>
          </a:p>
          <a:p>
            <a:pPr marL="457200" indent="-457200">
              <a:spcBef>
                <a:spcPts val="1000"/>
              </a:spcBef>
              <a:buClr>
                <a:srgbClr val="9933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GB" altLang="en-US" dirty="0">
                <a:latin typeface="+mn-lt"/>
              </a:rPr>
              <a:t>New fact sheets x 2 – Safety around dogs plus Your dog and your new baby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B99070-2CE6-E6D2-3C5C-38288A5B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9" y="4630714"/>
            <a:ext cx="7092139" cy="17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F6B859-996A-B3E1-E659-212DD66B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8841"/>
            <a:ext cx="8102600" cy="425955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B815F-6329-2D0C-00C1-D47929F3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78" y="5701502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5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E0FA-DC92-6852-D182-24B1E22A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Blind cords</a:t>
            </a:r>
          </a:p>
        </p:txBody>
      </p:sp>
      <p:pic>
        <p:nvPicPr>
          <p:cNvPr id="7" name="Content Placeholder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044EC26-045E-8926-E327-3562F67E0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7" y="3212976"/>
            <a:ext cx="1923025" cy="2403782"/>
          </a:xfrm>
          <a:prstGeom prst="rect">
            <a:avLst/>
          </a:prstGeom>
        </p:spPr>
      </p:pic>
      <p:pic>
        <p:nvPicPr>
          <p:cNvPr id="8" name="Picture 7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25F0651-C193-23C1-A349-FC2B3978E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41" y="3209801"/>
            <a:ext cx="1923026" cy="2403782"/>
          </a:xfrm>
          <a:prstGeom prst="rect">
            <a:avLst/>
          </a:prstGeom>
        </p:spPr>
      </p:pic>
      <p:pic>
        <p:nvPicPr>
          <p:cNvPr id="9" name="Picture 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A87E9CDD-12F4-17D0-C750-202C4A3ED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209799"/>
            <a:ext cx="1923027" cy="2403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991A1-4A0C-EEE2-6C76-AF02A32E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78" y="5701502"/>
            <a:ext cx="972722" cy="9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35D36D-0972-AB53-FAC2-1A15881FD9F3}"/>
              </a:ext>
            </a:extLst>
          </p:cNvPr>
          <p:cNvSpPr txBox="1"/>
          <p:nvPr/>
        </p:nvSpPr>
        <p:spPr>
          <a:xfrm>
            <a:off x="467544" y="1988841"/>
            <a:ext cx="8128000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900"/>
              </a:spcBef>
              <a:buClr>
                <a:srgbClr val="9933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GB" dirty="0">
                <a:latin typeface="+mn-lt"/>
              </a:rPr>
              <a:t>Advice hub </a:t>
            </a:r>
            <a:r>
              <a:rPr kumimoji="1" lang="en-GB" dirty="0">
                <a:latin typeface="+mn-lt"/>
                <a:hlinkClick r:id="rId6"/>
              </a:rPr>
              <a:t>https://capt.org.uk/blind-cords/</a:t>
            </a:r>
            <a:r>
              <a:rPr kumimoji="1" lang="en-GB" dirty="0">
                <a:latin typeface="+mn-lt"/>
              </a:rPr>
              <a:t> </a:t>
            </a:r>
          </a:p>
          <a:p>
            <a:pPr marL="457200" indent="-457200">
              <a:spcBef>
                <a:spcPts val="900"/>
              </a:spcBef>
              <a:buClr>
                <a:srgbClr val="9933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GB" dirty="0">
                <a:latin typeface="+mn-lt"/>
              </a:rPr>
              <a:t>Free fact sheet and session plan</a:t>
            </a:r>
          </a:p>
        </p:txBody>
      </p:sp>
    </p:spTree>
    <p:extLst>
      <p:ext uri="{BB962C8B-B14F-4D97-AF65-F5344CB8AC3E}">
        <p14:creationId xmlns:p14="http://schemas.microsoft.com/office/powerpoint/2010/main" val="58710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9AD5-37E8-366F-EAE0-49744AC8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Button batteries</a:t>
            </a:r>
            <a:br>
              <a:rPr lang="en-GB" dirty="0"/>
            </a:br>
            <a:r>
              <a:rPr lang="en-GB" sz="2800" dirty="0">
                <a:hlinkClick r:id="rId2"/>
              </a:rPr>
              <a:t>Order free printed resources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F1A12-A4AE-A6DE-4507-04FC2E768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63" y="2114478"/>
            <a:ext cx="3759201" cy="21142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63732-8E4A-98A7-BCD9-014A24B6D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76" y="5805264"/>
            <a:ext cx="896888" cy="8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57D78-B72A-B4BF-5385-4618E22EF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2114478"/>
            <a:ext cx="1464405" cy="14500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2F297C-9708-FD31-005D-182DADA1B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55" y="2115371"/>
            <a:ext cx="3341319" cy="4191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DC377-FDE4-1E00-AB88-1502FD83F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1102" y="4414072"/>
            <a:ext cx="3082773" cy="21832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9565272"/>
      </p:ext>
    </p:extLst>
  </p:cSld>
  <p:clrMapOvr>
    <a:masterClrMapping/>
  </p:clrMapOvr>
</p:sld>
</file>

<file path=ppt/theme/theme1.xml><?xml version="1.0" encoding="utf-8"?>
<a:theme xmlns:a="http://schemas.openxmlformats.org/drawingml/2006/main" name="CAPT1">
  <a:themeElements>
    <a:clrScheme name="CAP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AP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421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Monotype Sorts</vt:lpstr>
      <vt:lpstr>Times New Roman</vt:lpstr>
      <vt:lpstr>Trebuchet MS</vt:lpstr>
      <vt:lpstr>Verdana</vt:lpstr>
      <vt:lpstr>Wingdings</vt:lpstr>
      <vt:lpstr>CAPT1</vt:lpstr>
      <vt:lpstr>Safety made simple</vt:lpstr>
      <vt:lpstr>Our vision</vt:lpstr>
      <vt:lpstr>Making a difference by:</vt:lpstr>
      <vt:lpstr>Why Child Safety Week?</vt:lpstr>
      <vt:lpstr>Disadvantage</vt:lpstr>
      <vt:lpstr>Child Safety Week 5-11 June</vt:lpstr>
      <vt:lpstr>Dog safety</vt:lpstr>
      <vt:lpstr>Blind cords</vt:lpstr>
      <vt:lpstr>Button batteries Order free printed resources</vt:lpstr>
      <vt:lpstr>Advice in translation</vt:lpstr>
      <vt:lpstr>Social media</vt:lpstr>
      <vt:lpstr>New resource centre</vt:lpstr>
      <vt:lpstr>Advice hubs</vt:lpstr>
      <vt:lpstr>“If I can buy it, it must be safe” </vt:lpstr>
      <vt:lpstr>Stay in touch</vt:lpstr>
    </vt:vector>
  </TitlesOfParts>
  <Company>Child Accident Prev'n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SAFETY LEARNING FROM  EACH OTHER</dc:title>
  <dc:creator>Michael Hayes</dc:creator>
  <cp:lastModifiedBy>Katrina Phillips</cp:lastModifiedBy>
  <cp:revision>1212</cp:revision>
  <cp:lastPrinted>2023-06-04T17:56:53Z</cp:lastPrinted>
  <dcterms:created xsi:type="dcterms:W3CDTF">2000-02-22T13:45:55Z</dcterms:created>
  <dcterms:modified xsi:type="dcterms:W3CDTF">2023-06-04T21:27:38Z</dcterms:modified>
</cp:coreProperties>
</file>