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78" r:id="rId3"/>
    <p:sldId id="269" r:id="rId4"/>
    <p:sldId id="280" r:id="rId5"/>
    <p:sldId id="270" r:id="rId6"/>
    <p:sldId id="271" r:id="rId7"/>
    <p:sldId id="279" r:id="rId8"/>
    <p:sldId id="281" r:id="rId9"/>
    <p:sldId id="282" r:id="rId10"/>
    <p:sldId id="272" r:id="rId11"/>
    <p:sldId id="275" r:id="rId12"/>
    <p:sldId id="277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BD"/>
    <a:srgbClr val="003263"/>
    <a:srgbClr val="05AECB"/>
    <a:srgbClr val="002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644" autoAdjust="0"/>
  </p:normalViewPr>
  <p:slideViewPr>
    <p:cSldViewPr>
      <p:cViewPr varScale="1">
        <p:scale>
          <a:sx n="50" d="100"/>
          <a:sy n="50" d="100"/>
        </p:scale>
        <p:origin x="1906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Trend%20report%2023\Data%20trend%20report%20(version%20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2018%20-%202022%20analysis\Data%20update%202018-22%20analysi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Trend%20report%2023\Data%20update%202018-22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Trend%20report%2023\Data%20update%202018-22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Trend%20report%2023\Data%20update%202018-22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Trend%20report%2023\Data%20update%202018-22%20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Trend%20report%2023\Data%20trend%20report%20(version%20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2018%20-%202022%20analysis\Data%20update%202018-22%20analysi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2018%20-%202022%20analysis\Data%20update%202018-22%20analysi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rospa5\Community%20Safety%20Scotland\Water%20Safety\Data\2018%20-%202022%20analysis\Data%20update%202018-22%20analysi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Overall!$F$9</c:f>
              <c:strCache>
                <c:ptCount val="1"/>
                <c:pt idx="0">
                  <c:v>Overall water-related fatalities</c:v>
                </c:pt>
              </c:strCache>
            </c:strRef>
          </c:tx>
          <c:spPr>
            <a:ln w="28575" cap="rnd">
              <a:solidFill>
                <a:srgbClr val="002B5C"/>
              </a:solidFill>
              <a:round/>
            </a:ln>
            <a:effectLst/>
          </c:spPr>
          <c:marker>
            <c:symbol val="none"/>
          </c:marker>
          <c:cat>
            <c:numRef>
              <c:f>Overall!$G$8:$K$8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Overall!$G$9:$K$9</c:f>
              <c:numCache>
                <c:formatCode>General</c:formatCode>
                <c:ptCount val="5"/>
                <c:pt idx="0">
                  <c:v>78</c:v>
                </c:pt>
                <c:pt idx="1">
                  <c:v>96</c:v>
                </c:pt>
                <c:pt idx="2">
                  <c:v>99</c:v>
                </c:pt>
                <c:pt idx="3">
                  <c:v>105</c:v>
                </c:pt>
                <c:pt idx="4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49-494E-90DB-39BCF254B639}"/>
            </c:ext>
          </c:extLst>
        </c:ser>
        <c:ser>
          <c:idx val="1"/>
          <c:order val="1"/>
          <c:tx>
            <c:strRef>
              <c:f>Overall!$F$10</c:f>
              <c:strCache>
                <c:ptCount val="1"/>
                <c:pt idx="0">
                  <c:v>Accident suspected</c:v>
                </c:pt>
              </c:strCache>
            </c:strRef>
          </c:tx>
          <c:spPr>
            <a:ln w="28575" cap="rnd">
              <a:solidFill>
                <a:srgbClr val="05AECB"/>
              </a:solidFill>
              <a:round/>
            </a:ln>
            <a:effectLst/>
          </c:spPr>
          <c:marker>
            <c:symbol val="none"/>
          </c:marker>
          <c:cat>
            <c:numRef>
              <c:f>Overall!$G$8:$K$8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Overall!$G$10:$K$10</c:f>
              <c:numCache>
                <c:formatCode>General</c:formatCode>
                <c:ptCount val="5"/>
                <c:pt idx="0">
                  <c:v>46</c:v>
                </c:pt>
                <c:pt idx="1">
                  <c:v>37</c:v>
                </c:pt>
                <c:pt idx="2">
                  <c:v>39</c:v>
                </c:pt>
                <c:pt idx="3">
                  <c:v>58</c:v>
                </c:pt>
                <c:pt idx="4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49-494E-90DB-39BCF254B639}"/>
            </c:ext>
          </c:extLst>
        </c:ser>
        <c:ser>
          <c:idx val="2"/>
          <c:order val="2"/>
          <c:tx>
            <c:strRef>
              <c:f>Overall!$F$11</c:f>
              <c:strCache>
                <c:ptCount val="1"/>
                <c:pt idx="0">
                  <c:v>Crime suspected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Overall!$G$8:$K$8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Overall!$G$11:$K$11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49-494E-90DB-39BCF254B639}"/>
            </c:ext>
          </c:extLst>
        </c:ser>
        <c:ser>
          <c:idx val="3"/>
          <c:order val="3"/>
          <c:tx>
            <c:strRef>
              <c:f>Overall!$F$12</c:f>
              <c:strCache>
                <c:ptCount val="1"/>
                <c:pt idx="0">
                  <c:v>Not recorded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Overall!$G$8:$K$8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Overall!$G$12:$K$12</c:f>
              <c:numCache>
                <c:formatCode>General</c:formatCode>
                <c:ptCount val="5"/>
                <c:pt idx="0">
                  <c:v>7</c:v>
                </c:pt>
                <c:pt idx="1">
                  <c:v>21</c:v>
                </c:pt>
                <c:pt idx="2">
                  <c:v>32</c:v>
                </c:pt>
                <c:pt idx="3">
                  <c:v>25</c:v>
                </c:pt>
                <c:pt idx="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49-494E-90DB-39BCF254B639}"/>
            </c:ext>
          </c:extLst>
        </c:ser>
        <c:ser>
          <c:idx val="4"/>
          <c:order val="4"/>
          <c:tx>
            <c:strRef>
              <c:f>Overall!$F$13</c:f>
              <c:strCache>
                <c:ptCount val="1"/>
                <c:pt idx="0">
                  <c:v>Suicide suspected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Overall!$G$8:$K$8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Overall!$G$13:$K$13</c:f>
              <c:numCache>
                <c:formatCode>General</c:formatCode>
                <c:ptCount val="5"/>
                <c:pt idx="0">
                  <c:v>25</c:v>
                </c:pt>
                <c:pt idx="1">
                  <c:v>35</c:v>
                </c:pt>
                <c:pt idx="2">
                  <c:v>28</c:v>
                </c:pt>
                <c:pt idx="3">
                  <c:v>21</c:v>
                </c:pt>
                <c:pt idx="4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49-494E-90DB-39BCF254B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7081720"/>
        <c:axId val="477078768"/>
      </c:lineChart>
      <c:catAx>
        <c:axId val="477081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078768"/>
        <c:crosses val="autoZero"/>
        <c:auto val="1"/>
        <c:lblAlgn val="ctr"/>
        <c:lblOffset val="100"/>
        <c:noMultiLvlLbl val="0"/>
      </c:catAx>
      <c:valAx>
        <c:axId val="477078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081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76200" cap="rnd">
              <a:solidFill>
                <a:srgbClr val="05AECB"/>
              </a:solidFill>
              <a:round/>
            </a:ln>
            <a:effectLst/>
          </c:spPr>
          <c:marker>
            <c:symbol val="none"/>
          </c:marker>
          <c:cat>
            <c:strRef>
              <c:f>MOnth!$A$3:$A$14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Sep </c:v>
                </c:pt>
              </c:strCache>
            </c:strRef>
          </c:cat>
          <c:val>
            <c:numRef>
              <c:f>MOnth!$B$3:$B$14</c:f>
              <c:numCache>
                <c:formatCode>General</c:formatCode>
                <c:ptCount val="12"/>
                <c:pt idx="0">
                  <c:v>14</c:v>
                </c:pt>
                <c:pt idx="1">
                  <c:v>19</c:v>
                </c:pt>
                <c:pt idx="2">
                  <c:v>13</c:v>
                </c:pt>
                <c:pt idx="3">
                  <c:v>11</c:v>
                </c:pt>
                <c:pt idx="4">
                  <c:v>14</c:v>
                </c:pt>
                <c:pt idx="5">
                  <c:v>28</c:v>
                </c:pt>
                <c:pt idx="6">
                  <c:v>42</c:v>
                </c:pt>
                <c:pt idx="7">
                  <c:v>22</c:v>
                </c:pt>
                <c:pt idx="8">
                  <c:v>11</c:v>
                </c:pt>
                <c:pt idx="9">
                  <c:v>22</c:v>
                </c:pt>
                <c:pt idx="10">
                  <c:v>12</c:v>
                </c:pt>
                <c:pt idx="11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09-4B5E-BC6A-964DDB380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0385087"/>
        <c:axId val="1640679039"/>
      </c:lineChart>
      <c:catAx>
        <c:axId val="910385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679039"/>
        <c:crosses val="autoZero"/>
        <c:auto val="1"/>
        <c:lblAlgn val="ctr"/>
        <c:lblOffset val="100"/>
        <c:noMultiLvlLbl val="0"/>
      </c:catAx>
      <c:valAx>
        <c:axId val="1640679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385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'2022'!$C$6</c:f>
              <c:strCache>
                <c:ptCount val="1"/>
                <c:pt idx="0">
                  <c:v>Overall water-related fatalities</c:v>
                </c:pt>
              </c:strCache>
            </c:strRef>
          </c:tx>
          <c:spPr>
            <a:solidFill>
              <a:srgbClr val="007FBD"/>
            </a:solidFill>
            <a:ln>
              <a:noFill/>
            </a:ln>
            <a:effectLst/>
          </c:spPr>
          <c:invertIfNegative val="0"/>
          <c:cat>
            <c:numRef>
              <c:f>'2022'!$B$7:$B$11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'2022'!$C$7:$C$11</c:f>
              <c:numCache>
                <c:formatCode>General</c:formatCode>
                <c:ptCount val="5"/>
                <c:pt idx="0">
                  <c:v>78</c:v>
                </c:pt>
                <c:pt idx="1">
                  <c:v>96</c:v>
                </c:pt>
                <c:pt idx="2">
                  <c:v>99</c:v>
                </c:pt>
                <c:pt idx="3">
                  <c:v>105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6-4038-91CE-63EA0F238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54016"/>
        <c:axId val="463454344"/>
      </c:barChart>
      <c:lineChart>
        <c:grouping val="standard"/>
        <c:varyColors val="0"/>
        <c:ser>
          <c:idx val="1"/>
          <c:order val="1"/>
          <c:tx>
            <c:strRef>
              <c:f>'2022'!$D$6</c:f>
              <c:strCache>
                <c:ptCount val="1"/>
                <c:pt idx="0">
                  <c:v>SDPS baseline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'2022'!$B$7:$B$11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'2022'!$D$7:$D$11</c:f>
              <c:numCache>
                <c:formatCode>General</c:formatCode>
                <c:ptCount val="5"/>
                <c:pt idx="0">
                  <c:v>96</c:v>
                </c:pt>
                <c:pt idx="1">
                  <c:v>96</c:v>
                </c:pt>
                <c:pt idx="2">
                  <c:v>96</c:v>
                </c:pt>
                <c:pt idx="3">
                  <c:v>96</c:v>
                </c:pt>
                <c:pt idx="4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C6-4038-91CE-63EA0F2382DA}"/>
            </c:ext>
          </c:extLst>
        </c:ser>
        <c:ser>
          <c:idx val="2"/>
          <c:order val="2"/>
          <c:tx>
            <c:strRef>
              <c:f>'2022'!$E$6</c:f>
              <c:strCache>
                <c:ptCount val="1"/>
                <c:pt idx="0">
                  <c:v>Five year average (2018-2022)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'2022'!$B$7:$B$11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'2022'!$E$7:$E$11</c:f>
              <c:numCache>
                <c:formatCode>General</c:formatCode>
                <c:ptCount val="5"/>
                <c:pt idx="0">
                  <c:v>95</c:v>
                </c:pt>
                <c:pt idx="1">
                  <c:v>95</c:v>
                </c:pt>
                <c:pt idx="2">
                  <c:v>95</c:v>
                </c:pt>
                <c:pt idx="3">
                  <c:v>95</c:v>
                </c:pt>
                <c:pt idx="4">
                  <c:v>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C6-4038-91CE-63EA0F238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454016"/>
        <c:axId val="463454344"/>
      </c:lineChart>
      <c:catAx>
        <c:axId val="46345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54344"/>
        <c:crosses val="autoZero"/>
        <c:auto val="1"/>
        <c:lblAlgn val="ctr"/>
        <c:lblOffset val="100"/>
        <c:noMultiLvlLbl val="0"/>
      </c:catAx>
      <c:valAx>
        <c:axId val="463454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54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'2022'!$C$21</c:f>
              <c:strCache>
                <c:ptCount val="1"/>
                <c:pt idx="0">
                  <c:v>Accidental fatalities </c:v>
                </c:pt>
              </c:strCache>
            </c:strRef>
          </c:tx>
          <c:spPr>
            <a:solidFill>
              <a:srgbClr val="05AECB"/>
            </a:solidFill>
            <a:ln>
              <a:noFill/>
            </a:ln>
            <a:effectLst/>
          </c:spPr>
          <c:invertIfNegative val="0"/>
          <c:cat>
            <c:numRef>
              <c:f>'2022'!$B$22:$B$26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'2022'!$C$22:$C$26</c:f>
              <c:numCache>
                <c:formatCode>General</c:formatCode>
                <c:ptCount val="5"/>
                <c:pt idx="0">
                  <c:v>46</c:v>
                </c:pt>
                <c:pt idx="1">
                  <c:v>37</c:v>
                </c:pt>
                <c:pt idx="2">
                  <c:v>39</c:v>
                </c:pt>
                <c:pt idx="3">
                  <c:v>58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2-450A-9871-D0DBD5439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941120"/>
        <c:axId val="525937840"/>
      </c:barChart>
      <c:lineChart>
        <c:grouping val="standard"/>
        <c:varyColors val="0"/>
        <c:ser>
          <c:idx val="1"/>
          <c:order val="1"/>
          <c:tx>
            <c:strRef>
              <c:f>'2022'!$D$21</c:f>
              <c:strCache>
                <c:ptCount val="1"/>
                <c:pt idx="0">
                  <c:v>SDPS baseline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'2022'!$B$22:$B$26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'2022'!$D$22:$D$26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82-450A-9871-D0DBD54390FA}"/>
            </c:ext>
          </c:extLst>
        </c:ser>
        <c:ser>
          <c:idx val="2"/>
          <c:order val="2"/>
          <c:tx>
            <c:strRef>
              <c:f>'2022'!$E$21</c:f>
              <c:strCache>
                <c:ptCount val="1"/>
                <c:pt idx="0">
                  <c:v>Five year average (2018-2022)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'2022'!$B$22:$B$26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'2022'!$E$22:$E$26</c:f>
              <c:numCache>
                <c:formatCode>General</c:formatCode>
                <c:ptCount val="5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82-450A-9871-D0DBD5439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5941120"/>
        <c:axId val="525937840"/>
      </c:lineChart>
      <c:catAx>
        <c:axId val="52594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37840"/>
        <c:crosses val="autoZero"/>
        <c:auto val="1"/>
        <c:lblAlgn val="ctr"/>
        <c:lblOffset val="100"/>
        <c:noMultiLvlLbl val="0"/>
      </c:catAx>
      <c:valAx>
        <c:axId val="52593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Population!$M$6</c:f>
              <c:strCache>
                <c:ptCount val="1"/>
                <c:pt idx="0">
                  <c:v>Rate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30"/>
            <c:spPr>
              <a:solidFill>
                <a:schemeClr val="accent1"/>
              </a:solidFill>
              <a:ln w="57150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Population!$L$7:$L$11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Population!$M$7:$M$11</c:f>
              <c:numCache>
                <c:formatCode>0.00</c:formatCode>
                <c:ptCount val="5"/>
                <c:pt idx="0">
                  <c:v>0.84588367260624098</c:v>
                </c:pt>
                <c:pt idx="1">
                  <c:v>0.67724635293686963</c:v>
                </c:pt>
                <c:pt idx="2" formatCode="General">
                  <c:v>0.71</c:v>
                </c:pt>
                <c:pt idx="3">
                  <c:v>1.0611050128064399</c:v>
                </c:pt>
                <c:pt idx="4">
                  <c:v>0.82118286830051646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11-4CB7-AA9D-9AD2BBD0BE44}"/>
            </c:ext>
          </c:extLst>
        </c:ser>
        <c:ser>
          <c:idx val="1"/>
          <c:order val="1"/>
          <c:tx>
            <c:strRef>
              <c:f>Population!$N$6</c:f>
              <c:strCache>
                <c:ptCount val="1"/>
                <c:pt idx="0">
                  <c:v>2018-2022 average</c:v>
                </c:pt>
              </c:strCache>
            </c:strRef>
          </c:tx>
          <c:spPr>
            <a:ln w="571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30"/>
            <c:spPr>
              <a:solidFill>
                <a:schemeClr val="accent3"/>
              </a:solidFill>
              <a:ln w="57150">
                <a:solidFill>
                  <a:schemeClr val="accent3"/>
                </a:solidFill>
                <a:prstDash val="solid"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Population!$L$7:$L$11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Population!$N$7:$N$11</c:f>
              <c:numCache>
                <c:formatCode>General</c:formatCode>
                <c:ptCount val="5"/>
                <c:pt idx="0">
                  <c:v>0.82</c:v>
                </c:pt>
                <c:pt idx="1">
                  <c:v>0.82</c:v>
                </c:pt>
                <c:pt idx="2">
                  <c:v>0.82</c:v>
                </c:pt>
                <c:pt idx="3">
                  <c:v>0.82</c:v>
                </c:pt>
                <c:pt idx="4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11-4CB7-AA9D-9AD2BBD0BE44}"/>
            </c:ext>
          </c:extLst>
        </c:ser>
        <c:ser>
          <c:idx val="2"/>
          <c:order val="2"/>
          <c:tx>
            <c:strRef>
              <c:f>Population!$O$6</c:f>
              <c:strCache>
                <c:ptCount val="1"/>
                <c:pt idx="0">
                  <c:v>Strategy baseline</c:v>
                </c:pt>
              </c:strCache>
            </c:strRef>
          </c:tx>
          <c:spPr>
            <a:ln w="571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30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Population!$L$7:$L$11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Population!$O$7:$O$11</c:f>
              <c:numCache>
                <c:formatCode>General</c:formatCode>
                <c:ptCount val="5"/>
                <c:pt idx="0">
                  <c:v>0.93</c:v>
                </c:pt>
                <c:pt idx="1">
                  <c:v>0.93</c:v>
                </c:pt>
                <c:pt idx="2">
                  <c:v>0.93</c:v>
                </c:pt>
                <c:pt idx="3">
                  <c:v>0.93</c:v>
                </c:pt>
                <c:pt idx="4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11-4CB7-AA9D-9AD2BBD0BE4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76644232"/>
        <c:axId val="476644560"/>
      </c:lineChart>
      <c:catAx>
        <c:axId val="476644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644560"/>
        <c:crosses val="autoZero"/>
        <c:auto val="1"/>
        <c:lblAlgn val="ctr"/>
        <c:lblOffset val="100"/>
        <c:noMultiLvlLbl val="0"/>
      </c:catAx>
      <c:valAx>
        <c:axId val="4766445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47664423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B5C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7F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7A-43A6-9F39-FDCF4F4ECC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Population!$J$30:$J$33</c:f>
              <c:strCache>
                <c:ptCount val="4"/>
                <c:pt idx="0">
                  <c:v>England</c:v>
                </c:pt>
                <c:pt idx="1">
                  <c:v>Wales</c:v>
                </c:pt>
                <c:pt idx="2">
                  <c:v>Scotland</c:v>
                </c:pt>
                <c:pt idx="3">
                  <c:v>Northern Ireland</c:v>
                </c:pt>
              </c:strCache>
            </c:strRef>
          </c:cat>
          <c:val>
            <c:numRef>
              <c:f>Population!$K$30:$K$33</c:f>
              <c:numCache>
                <c:formatCode>0.00</c:formatCode>
                <c:ptCount val="4"/>
                <c:pt idx="0">
                  <c:v>0.30181144596134035</c:v>
                </c:pt>
                <c:pt idx="1">
                  <c:v>0.73287287249394906</c:v>
                </c:pt>
                <c:pt idx="2">
                  <c:v>0.82385593871976448</c:v>
                </c:pt>
                <c:pt idx="3">
                  <c:v>0.53989878485721521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7A-43A6-9F39-FDCF4F4ECCE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6429183"/>
        <c:axId val="221494943"/>
      </c:barChart>
      <c:catAx>
        <c:axId val="756429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494943"/>
        <c:crosses val="autoZero"/>
        <c:auto val="1"/>
        <c:lblAlgn val="ctr"/>
        <c:lblOffset val="100"/>
        <c:noMultiLvlLbl val="0"/>
      </c:catAx>
      <c:valAx>
        <c:axId val="221494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6429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solidFill>
              <a:srgbClr val="007FBD"/>
            </a:solidFill>
          </c:spPr>
          <c:dPt>
            <c:idx val="0"/>
            <c:bubble3D val="0"/>
            <c:spPr>
              <a:solidFill>
                <a:srgbClr val="002B5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7C2-4D84-8BCB-258E128798EA}"/>
              </c:ext>
            </c:extLst>
          </c:dPt>
          <c:dPt>
            <c:idx val="1"/>
            <c:bubble3D val="0"/>
            <c:spPr>
              <a:solidFill>
                <a:srgbClr val="007FB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7C2-4D84-8BCB-258E128798EA}"/>
              </c:ext>
            </c:extLst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'Activity location'!$P$15:$P$16</c:f>
              <c:strCache>
                <c:ptCount val="2"/>
                <c:pt idx="0">
                  <c:v>Coastal</c:v>
                </c:pt>
                <c:pt idx="1">
                  <c:v>Inland</c:v>
                </c:pt>
              </c:strCache>
            </c:strRef>
          </c:cat>
          <c:val>
            <c:numRef>
              <c:f>'Activity location'!$Q$15:$Q$16</c:f>
              <c:numCache>
                <c:formatCode>General</c:formatCode>
                <c:ptCount val="2"/>
                <c:pt idx="0">
                  <c:v>82</c:v>
                </c:pt>
                <c:pt idx="1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C2-4D84-8BCB-258E128798E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002B5C"/>
            </a:solidFill>
          </c:spPr>
          <c:dPt>
            <c:idx val="0"/>
            <c:bubble3D val="0"/>
            <c:spPr>
              <a:solidFill>
                <a:srgbClr val="05AEC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86-4C47-A34F-4D0A82587AA2}"/>
              </c:ext>
            </c:extLst>
          </c:dPt>
          <c:dPt>
            <c:idx val="1"/>
            <c:bubble3D val="0"/>
            <c:spPr>
              <a:solidFill>
                <a:srgbClr val="007FB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86-4C47-A34F-4D0A82587AA2}"/>
              </c:ext>
            </c:extLst>
          </c:dPt>
          <c:dPt>
            <c:idx val="2"/>
            <c:bubble3D val="0"/>
            <c:spPr>
              <a:solidFill>
                <a:srgbClr val="002B5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F86-4C47-A34F-4D0A82587AA2}"/>
              </c:ext>
            </c:extLst>
          </c:dPt>
          <c:dPt>
            <c:idx val="3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F86-4C47-A34F-4D0A82587AA2}"/>
              </c:ext>
            </c:extLst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0F86-4C47-A34F-4D0A82587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'Activity location'!$R$3:$R$6</c:f>
              <c:strCache>
                <c:ptCount val="4"/>
                <c:pt idx="0">
                  <c:v>Recreational</c:v>
                </c:pt>
                <c:pt idx="1">
                  <c:v>Everyday</c:v>
                </c:pt>
                <c:pt idx="2">
                  <c:v>Commerical</c:v>
                </c:pt>
                <c:pt idx="3">
                  <c:v>Exceptional</c:v>
                </c:pt>
              </c:strCache>
            </c:strRef>
          </c:cat>
          <c:val>
            <c:numRef>
              <c:f>'Activity location'!$S$3:$S$6</c:f>
              <c:numCache>
                <c:formatCode>General</c:formatCode>
                <c:ptCount val="4"/>
                <c:pt idx="0">
                  <c:v>110</c:v>
                </c:pt>
                <c:pt idx="1">
                  <c:v>84</c:v>
                </c:pt>
                <c:pt idx="2">
                  <c:v>22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86-4C47-A34F-4D0A82587AA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'Age and sex'!$I$6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007FBD"/>
            </a:solidFill>
            <a:ln>
              <a:noFill/>
            </a:ln>
            <a:effectLst/>
          </c:spPr>
          <c:invertIfNegative val="0"/>
          <c:cat>
            <c:strRef>
              <c:f>'Age and sex'!$H$7:$H$15</c:f>
              <c:strCache>
                <c:ptCount val="9"/>
                <c:pt idx="0">
                  <c:v>0 to 9</c:v>
                </c:pt>
                <c:pt idx="1">
                  <c:v>10 to 19</c:v>
                </c:pt>
                <c:pt idx="2">
                  <c:v>20 to 29</c:v>
                </c:pt>
                <c:pt idx="3">
                  <c:v>30 to 39</c:v>
                </c:pt>
                <c:pt idx="4">
                  <c:v>40 to 49</c:v>
                </c:pt>
                <c:pt idx="5">
                  <c:v>50 to 59</c:v>
                </c:pt>
                <c:pt idx="6">
                  <c:v>60 to 69</c:v>
                </c:pt>
                <c:pt idx="7">
                  <c:v>70 to 79</c:v>
                </c:pt>
                <c:pt idx="8">
                  <c:v>80+</c:v>
                </c:pt>
              </c:strCache>
            </c:strRef>
          </c:cat>
          <c:val>
            <c:numRef>
              <c:f>'Age and sex'!$I$7:$I$15</c:f>
              <c:numCache>
                <c:formatCode>General</c:formatCode>
                <c:ptCount val="9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1</c:v>
                </c:pt>
                <c:pt idx="4">
                  <c:v>5</c:v>
                </c:pt>
                <c:pt idx="5">
                  <c:v>2</c:v>
                </c:pt>
                <c:pt idx="6">
                  <c:v>5</c:v>
                </c:pt>
                <c:pt idx="7">
                  <c:v>6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3-48FA-8D8E-83463E77A59D}"/>
            </c:ext>
          </c:extLst>
        </c:ser>
        <c:ser>
          <c:idx val="1"/>
          <c:order val="1"/>
          <c:tx>
            <c:strRef>
              <c:f>'Age and sex'!$J$6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003263"/>
            </a:solidFill>
            <a:ln>
              <a:noFill/>
            </a:ln>
            <a:effectLst/>
          </c:spPr>
          <c:invertIfNegative val="0"/>
          <c:cat>
            <c:strRef>
              <c:f>'Age and sex'!$H$7:$H$15</c:f>
              <c:strCache>
                <c:ptCount val="9"/>
                <c:pt idx="0">
                  <c:v>0 to 9</c:v>
                </c:pt>
                <c:pt idx="1">
                  <c:v>10 to 19</c:v>
                </c:pt>
                <c:pt idx="2">
                  <c:v>20 to 29</c:v>
                </c:pt>
                <c:pt idx="3">
                  <c:v>30 to 39</c:v>
                </c:pt>
                <c:pt idx="4">
                  <c:v>40 to 49</c:v>
                </c:pt>
                <c:pt idx="5">
                  <c:v>50 to 59</c:v>
                </c:pt>
                <c:pt idx="6">
                  <c:v>60 to 69</c:v>
                </c:pt>
                <c:pt idx="7">
                  <c:v>70 to 79</c:v>
                </c:pt>
                <c:pt idx="8">
                  <c:v>80+</c:v>
                </c:pt>
              </c:strCache>
            </c:strRef>
          </c:cat>
          <c:val>
            <c:numRef>
              <c:f>'Age and sex'!$J$7:$J$15</c:f>
              <c:numCache>
                <c:formatCode>General</c:formatCode>
                <c:ptCount val="9"/>
                <c:pt idx="0">
                  <c:v>2</c:v>
                </c:pt>
                <c:pt idx="1">
                  <c:v>20</c:v>
                </c:pt>
                <c:pt idx="2">
                  <c:v>25</c:v>
                </c:pt>
                <c:pt idx="3">
                  <c:v>25</c:v>
                </c:pt>
                <c:pt idx="4">
                  <c:v>29</c:v>
                </c:pt>
                <c:pt idx="5">
                  <c:v>27</c:v>
                </c:pt>
                <c:pt idx="6">
                  <c:v>28</c:v>
                </c:pt>
                <c:pt idx="7">
                  <c:v>14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B3-48FA-8D8E-83463E77A5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6304719"/>
        <c:axId val="1631346351"/>
      </c:barChart>
      <c:catAx>
        <c:axId val="1566304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346351"/>
        <c:crosses val="autoZero"/>
        <c:auto val="1"/>
        <c:lblAlgn val="ctr"/>
        <c:lblOffset val="100"/>
        <c:noMultiLvlLbl val="0"/>
      </c:catAx>
      <c:valAx>
        <c:axId val="1631346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6304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F8F4E-5D4C-4991-843D-E190EC3CD8F9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126ED-0CCC-411A-96DC-29EA602B8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62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238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861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406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2253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947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562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388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03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8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187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584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719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39FD-6D32-4101-AF16-EF2C37E7A20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697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6581" y="4174232"/>
            <a:ext cx="7581867" cy="864097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2B5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816" y="4966320"/>
            <a:ext cx="8534400" cy="69492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9342" y="476672"/>
            <a:ext cx="544209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reeform 8"/>
          <p:cNvSpPr/>
          <p:nvPr userDrawn="1"/>
        </p:nvSpPr>
        <p:spPr>
          <a:xfrm>
            <a:off x="623392" y="6269360"/>
            <a:ext cx="10849205" cy="183976"/>
          </a:xfrm>
          <a:custGeom>
            <a:avLst/>
            <a:gdLst>
              <a:gd name="connsiteX0" fmla="*/ 0 w 7461849"/>
              <a:gd name="connsiteY0" fmla="*/ 307675 h 346494"/>
              <a:gd name="connsiteX1" fmla="*/ 2303253 w 7461849"/>
              <a:gd name="connsiteY1" fmla="*/ 5751 h 346494"/>
              <a:gd name="connsiteX2" fmla="*/ 5331125 w 7461849"/>
              <a:gd name="connsiteY2" fmla="*/ 342181 h 346494"/>
              <a:gd name="connsiteX3" fmla="*/ 7461849 w 7461849"/>
              <a:gd name="connsiteY3" fmla="*/ 31630 h 34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61849" h="346494">
                <a:moveTo>
                  <a:pt x="0" y="307675"/>
                </a:moveTo>
                <a:cubicBezTo>
                  <a:pt x="707366" y="153837"/>
                  <a:pt x="1414732" y="0"/>
                  <a:pt x="2303253" y="5751"/>
                </a:cubicBezTo>
                <a:cubicBezTo>
                  <a:pt x="3191774" y="11502"/>
                  <a:pt x="4471359" y="337868"/>
                  <a:pt x="5331125" y="342181"/>
                </a:cubicBezTo>
                <a:cubicBezTo>
                  <a:pt x="6190891" y="346494"/>
                  <a:pt x="6826370" y="189062"/>
                  <a:pt x="7461849" y="31630"/>
                </a:cubicBezTo>
              </a:path>
            </a:pathLst>
          </a:custGeom>
          <a:noFill/>
          <a:ln w="12700">
            <a:solidFill>
              <a:srgbClr val="002B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F1DD72-2295-416E-A2EC-9B0AF104EB1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76320" y="260648"/>
            <a:ext cx="2717139" cy="71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23392" y="908721"/>
            <a:ext cx="7581867" cy="864097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B5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Heading</a:t>
            </a:r>
            <a:endParaRPr lang="en-GB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0416" y="1988840"/>
            <a:ext cx="8534400" cy="694928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Body text</a:t>
            </a:r>
            <a:endParaRPr lang="en-GB" dirty="0"/>
          </a:p>
        </p:txBody>
      </p:sp>
      <p:sp>
        <p:nvSpPr>
          <p:cNvPr id="17" name="Freeform 16"/>
          <p:cNvSpPr/>
          <p:nvPr userDrawn="1"/>
        </p:nvSpPr>
        <p:spPr>
          <a:xfrm>
            <a:off x="579745" y="6309320"/>
            <a:ext cx="10988863" cy="144016"/>
          </a:xfrm>
          <a:custGeom>
            <a:avLst/>
            <a:gdLst>
              <a:gd name="connsiteX0" fmla="*/ 0 w 7461849"/>
              <a:gd name="connsiteY0" fmla="*/ 307675 h 346494"/>
              <a:gd name="connsiteX1" fmla="*/ 2303253 w 7461849"/>
              <a:gd name="connsiteY1" fmla="*/ 5751 h 346494"/>
              <a:gd name="connsiteX2" fmla="*/ 5331125 w 7461849"/>
              <a:gd name="connsiteY2" fmla="*/ 342181 h 346494"/>
              <a:gd name="connsiteX3" fmla="*/ 7461849 w 7461849"/>
              <a:gd name="connsiteY3" fmla="*/ 31630 h 34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61849" h="346494">
                <a:moveTo>
                  <a:pt x="0" y="307675"/>
                </a:moveTo>
                <a:cubicBezTo>
                  <a:pt x="707366" y="153837"/>
                  <a:pt x="1414732" y="0"/>
                  <a:pt x="2303253" y="5751"/>
                </a:cubicBezTo>
                <a:cubicBezTo>
                  <a:pt x="3191774" y="11502"/>
                  <a:pt x="4471359" y="337868"/>
                  <a:pt x="5331125" y="342181"/>
                </a:cubicBezTo>
                <a:cubicBezTo>
                  <a:pt x="6190891" y="346494"/>
                  <a:pt x="6826370" y="189062"/>
                  <a:pt x="7461849" y="31630"/>
                </a:cubicBezTo>
              </a:path>
            </a:pathLst>
          </a:custGeom>
          <a:noFill/>
          <a:ln w="12700">
            <a:solidFill>
              <a:srgbClr val="002B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Subtitle 2"/>
          <p:cNvSpPr txBox="1">
            <a:spLocks/>
          </p:cNvSpPr>
          <p:nvPr userDrawn="1"/>
        </p:nvSpPr>
        <p:spPr>
          <a:xfrm>
            <a:off x="8784299" y="6525344"/>
            <a:ext cx="2688299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www.watersafetyscotland.org.uk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B56A1-BCEA-4DC1-8BF2-692F416A8450}" type="datetimeFigureOut">
              <a:rPr lang="en-GB" smtClean="0"/>
              <a:pPr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DD72-2295-416E-A2EC-9B0AF104E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104704" y="376641"/>
            <a:ext cx="3626085" cy="1814577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263352" y="2386206"/>
            <a:ext cx="8940800" cy="8848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Water-related fatalities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-1752872" y="3356251"/>
            <a:ext cx="8940800" cy="384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86"/>
              </a:lnSpc>
            </a:pPr>
            <a:r>
              <a:rPr lang="en-US" sz="2667" dirty="0">
                <a:solidFill>
                  <a:srgbClr val="003263"/>
                </a:solidFill>
              </a:rPr>
              <a:t>Scotland, 2018 - 2023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Location and activity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62AE4531-B8FE-BE58-FCC3-9C2BE28B8D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0752106"/>
              </p:ext>
            </p:extLst>
          </p:nvPr>
        </p:nvGraphicFramePr>
        <p:xfrm>
          <a:off x="5591944" y="1849099"/>
          <a:ext cx="5260592" cy="3418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2344D371-B4C9-AC5E-3B15-D3BE2B2611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86723"/>
              </p:ext>
            </p:extLst>
          </p:nvPr>
        </p:nvGraphicFramePr>
        <p:xfrm>
          <a:off x="846811" y="1979992"/>
          <a:ext cx="3626085" cy="3287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602A06C1-8982-A276-66E4-620C683FE0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904337"/>
              </p:ext>
            </p:extLst>
          </p:nvPr>
        </p:nvGraphicFramePr>
        <p:xfrm>
          <a:off x="5052301" y="1942577"/>
          <a:ext cx="6678488" cy="3573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8" name="Picture 2">
            <a:extLst>
              <a:ext uri="{FF2B5EF4-FFF2-40B4-BE49-F238E27FC236}">
                <a16:creationId xmlns:a16="http://schemas.microsoft.com/office/drawing/2014/main" id="{FCB9AE6C-ECF2-DE73-F825-EE3EE54EEE5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8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Age and sex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BC134AF4-08E8-1EE2-12FB-13D882433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440297"/>
              </p:ext>
            </p:extLst>
          </p:nvPr>
        </p:nvGraphicFramePr>
        <p:xfrm>
          <a:off x="623392" y="2057399"/>
          <a:ext cx="10369152" cy="342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5" name="Picture 2">
            <a:extLst>
              <a:ext uri="{FF2B5EF4-FFF2-40B4-BE49-F238E27FC236}">
                <a16:creationId xmlns:a16="http://schemas.microsoft.com/office/drawing/2014/main" id="{375DC4BB-4138-D564-A6E5-9FF755A5F9F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367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Accidental via month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A3E40870-D178-1A37-0548-6BCAAC6D01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953B9C8-A7AE-E0A1-F393-9C8ECD3DD2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840383"/>
              </p:ext>
            </p:extLst>
          </p:nvPr>
        </p:nvGraphicFramePr>
        <p:xfrm>
          <a:off x="839416" y="1882329"/>
          <a:ext cx="10801200" cy="372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223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A3E40870-D178-1A37-0548-6BCAAC6D01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A9FE7849-24DA-D42C-98BF-0D59B92FE9C2}"/>
              </a:ext>
            </a:extLst>
          </p:cNvPr>
          <p:cNvSpPr txBox="1">
            <a:spLocks/>
          </p:cNvSpPr>
          <p:nvPr/>
        </p:nvSpPr>
        <p:spPr>
          <a:xfrm>
            <a:off x="623392" y="1556792"/>
            <a:ext cx="10369152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FBD"/>
              </a:buClr>
              <a:buNone/>
            </a:pPr>
            <a:r>
              <a:rPr lang="en-GB" sz="2800" dirty="0"/>
              <a:t>DIR data will provide a very enhanced data set. Already, we can say:</a:t>
            </a:r>
          </a:p>
          <a:p>
            <a:pPr>
              <a:buClr>
                <a:srgbClr val="007FBD"/>
              </a:buClr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Preliminary outcome data (known as a Scene and Outcome Review – SOR) has been captured in </a:t>
            </a:r>
            <a:r>
              <a:rPr lang="en-GB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of known incidents</a:t>
            </a:r>
          </a:p>
          <a:p>
            <a:pPr>
              <a:buClr>
                <a:srgbClr val="007FBD"/>
              </a:buClr>
            </a:pPr>
            <a:r>
              <a:rPr lang="en-GB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DIR’s have been held meaning recommendations and measures have been considered </a:t>
            </a:r>
            <a:endParaRPr lang="en-GB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7FBD"/>
              </a:buClr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674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4" name="Subtitle 2">
            <a:extLst>
              <a:ext uri="{FF2B5EF4-FFF2-40B4-BE49-F238E27FC236}">
                <a16:creationId xmlns:a16="http://schemas.microsoft.com/office/drawing/2014/main" id="{36F5D168-961F-E74D-44DF-421BF92BFC4A}"/>
              </a:ext>
            </a:extLst>
          </p:cNvPr>
          <p:cNvSpPr txBox="1">
            <a:spLocks/>
          </p:cNvSpPr>
          <p:nvPr/>
        </p:nvSpPr>
        <p:spPr>
          <a:xfrm>
            <a:off x="461211" y="2103875"/>
            <a:ext cx="10369152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FBD"/>
              </a:buClr>
            </a:pPr>
            <a:r>
              <a:rPr lang="en-GB" sz="2800" dirty="0"/>
              <a:t>The following data and analysis comes direct WAID 2018 – 2022. Drowning and Incident Review (DIR) data is used where stated</a:t>
            </a:r>
          </a:p>
          <a:p>
            <a:pPr>
              <a:buClr>
                <a:srgbClr val="007FBD"/>
              </a:buClr>
            </a:pPr>
            <a:r>
              <a:rPr lang="en-GB" sz="2800" dirty="0"/>
              <a:t>Suicide Fatalities refers to Suspected/Confirmed suicides; accidental refers to accidental/natural causes.</a:t>
            </a:r>
          </a:p>
          <a:p>
            <a:pPr>
              <a:buClr>
                <a:srgbClr val="007FBD"/>
              </a:buClr>
            </a:pPr>
            <a:r>
              <a:rPr lang="en-GB" sz="2800" dirty="0"/>
              <a:t>It should be noted that the core data providers continue to improve verification and completeness of records starting in 2012 which results in an improved record set.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C0A649F1-3BA2-083A-45C9-51B8429B9FA5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Note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B1D4AAFB-EBAC-7DD0-1F2D-6E79F4A3ACA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74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pic>
        <p:nvPicPr>
          <p:cNvPr id="13" name="Picture 2">
            <a:extLst>
              <a:ext uri="{FF2B5EF4-FFF2-40B4-BE49-F238E27FC236}">
                <a16:creationId xmlns:a16="http://schemas.microsoft.com/office/drawing/2014/main" id="{0BA55F5F-3440-E5FE-04F9-45E38876E39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0FF7C52-39F3-D285-2B96-BFDC58F4A6B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277" t="4780" r="338" b="9889"/>
          <a:stretch/>
        </p:blipFill>
        <p:spPr>
          <a:xfrm>
            <a:off x="1991107" y="139254"/>
            <a:ext cx="3949080" cy="555807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2830A1-5921-4476-7F5E-EB77C3C0F2B3}"/>
              </a:ext>
            </a:extLst>
          </p:cNvPr>
          <p:cNvSpPr txBox="1"/>
          <p:nvPr/>
        </p:nvSpPr>
        <p:spPr>
          <a:xfrm>
            <a:off x="6532129" y="2356682"/>
            <a:ext cx="30243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1" dirty="0">
                <a:solidFill>
                  <a:srgbClr val="007FBD"/>
                </a:solidFill>
              </a:rPr>
              <a:t>96</a:t>
            </a:r>
          </a:p>
        </p:txBody>
      </p:sp>
    </p:spTree>
    <p:extLst>
      <p:ext uri="{BB962C8B-B14F-4D97-AF65-F5344CB8AC3E}">
        <p14:creationId xmlns:p14="http://schemas.microsoft.com/office/powerpoint/2010/main" val="2530905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Key headlines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D004E6E-C1A0-FEAC-4F09-7D5F07AAA02A}"/>
              </a:ext>
            </a:extLst>
          </p:cNvPr>
          <p:cNvSpPr txBox="1">
            <a:spLocks/>
          </p:cNvSpPr>
          <p:nvPr/>
        </p:nvSpPr>
        <p:spPr>
          <a:xfrm>
            <a:off x="623392" y="2125233"/>
            <a:ext cx="11377264" cy="4248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GB" dirty="0">
                <a:latin typeface="Calibri (Body)"/>
              </a:rPr>
              <a:t>The total number of water-related fatalities in Scotland in 2022 was 96</a:t>
            </a:r>
          </a:p>
          <a:p>
            <a:pPr marL="285750" indent="-285750"/>
            <a:r>
              <a:rPr lang="en-GB" dirty="0">
                <a:latin typeface="Calibri (Body)"/>
              </a:rPr>
              <a:t>The introduction of DIR in 2023 will help reduce the number of ‘not recorded’ in the future </a:t>
            </a:r>
          </a:p>
          <a:p>
            <a:pPr marL="285750" indent="-285750"/>
            <a:r>
              <a:rPr lang="en-GB" dirty="0">
                <a:latin typeface="Calibri (Body)"/>
              </a:rPr>
              <a:t>There were 45 accidental fatalities in 2022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691A85FC-5E51-BD24-116F-99B0C8AAA3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543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5385772"/>
              </p:ext>
            </p:extLst>
          </p:nvPr>
        </p:nvGraphicFramePr>
        <p:xfrm>
          <a:off x="767408" y="1124744"/>
          <a:ext cx="10513168" cy="4477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Picture 2">
            <a:extLst>
              <a:ext uri="{FF2B5EF4-FFF2-40B4-BE49-F238E27FC236}">
                <a16:creationId xmlns:a16="http://schemas.microsoft.com/office/drawing/2014/main" id="{D05FB26E-A87A-2592-2AC8-C7B57FB5844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3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Overall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489892"/>
              </p:ext>
            </p:extLst>
          </p:nvPr>
        </p:nvGraphicFramePr>
        <p:xfrm>
          <a:off x="839416" y="1841176"/>
          <a:ext cx="9937104" cy="361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43930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Accidental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510ACF23-19B1-9C37-B11A-A0839AC8F65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584718"/>
              </p:ext>
            </p:extLst>
          </p:nvPr>
        </p:nvGraphicFramePr>
        <p:xfrm>
          <a:off x="983432" y="1809614"/>
          <a:ext cx="9937103" cy="3793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386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Accidental rate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7B5ED499-E9CC-3995-2FBD-92F2E4A7BBC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527850"/>
              </p:ext>
            </p:extLst>
          </p:nvPr>
        </p:nvGraphicFramePr>
        <p:xfrm>
          <a:off x="839416" y="1882329"/>
          <a:ext cx="10801200" cy="391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4457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" y="6544183"/>
            <a:ext cx="12192000" cy="313817"/>
            <a:chOff x="0" y="0"/>
            <a:chExt cx="4848259" cy="1239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32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3530" y="5916548"/>
            <a:ext cx="12195530" cy="313817"/>
            <a:chOff x="0" y="0"/>
            <a:chExt cx="4958471" cy="1239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8471" cy="123977"/>
            </a:xfrm>
            <a:custGeom>
              <a:avLst/>
              <a:gdLst/>
              <a:ahLst/>
              <a:cxnLst/>
              <a:rect l="l" t="t" r="r" b="b"/>
              <a:pathLst>
                <a:path w="4958471" h="123977">
                  <a:moveTo>
                    <a:pt x="0" y="0"/>
                  </a:moveTo>
                  <a:lnTo>
                    <a:pt x="4958471" y="0"/>
                  </a:lnTo>
                  <a:lnTo>
                    <a:pt x="4958471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5AECB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" y="6230364"/>
            <a:ext cx="12192000" cy="313818"/>
            <a:chOff x="0" y="0"/>
            <a:chExt cx="4848259" cy="1239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48259" cy="123977"/>
            </a:xfrm>
            <a:custGeom>
              <a:avLst/>
              <a:gdLst/>
              <a:ahLst/>
              <a:cxnLst/>
              <a:rect l="l" t="t" r="r" b="b"/>
              <a:pathLst>
                <a:path w="4848259" h="123977">
                  <a:moveTo>
                    <a:pt x="0" y="0"/>
                  </a:moveTo>
                  <a:lnTo>
                    <a:pt x="4848259" y="0"/>
                  </a:lnTo>
                  <a:lnTo>
                    <a:pt x="4848259" y="123977"/>
                  </a:lnTo>
                  <a:lnTo>
                    <a:pt x="0" y="123977"/>
                  </a:lnTo>
                  <a:close/>
                </a:path>
              </a:pathLst>
            </a:custGeom>
            <a:solidFill>
              <a:srgbClr val="007F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 dirty="0"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CE703958-0AEA-384B-74E1-62D4D980950A}"/>
              </a:ext>
            </a:extLst>
          </p:cNvPr>
          <p:cNvSpPr txBox="1"/>
          <p:nvPr/>
        </p:nvSpPr>
        <p:spPr>
          <a:xfrm>
            <a:off x="839416" y="804206"/>
            <a:ext cx="6878908" cy="884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60"/>
              </a:lnSpc>
            </a:pPr>
            <a:r>
              <a:rPr lang="en-US" sz="5867" b="1" dirty="0">
                <a:solidFill>
                  <a:srgbClr val="003263"/>
                </a:solidFill>
                <a:latin typeface="+mj-lt"/>
              </a:rPr>
              <a:t>Comparisons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7B5ED499-E9CC-3995-2FBD-92F2E4A7BBC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552384" y="44657"/>
            <a:ext cx="2329941" cy="1165956"/>
          </a:xfrm>
          <a:prstGeom prst="rect">
            <a:avLst/>
          </a:prstGeom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3BE8E7C-B7E2-F653-65F7-48CC9AA498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744916"/>
              </p:ext>
            </p:extLst>
          </p:nvPr>
        </p:nvGraphicFramePr>
        <p:xfrm>
          <a:off x="1343472" y="2057400"/>
          <a:ext cx="9001000" cy="3424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5384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oSPA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FFA300"/>
      </a:accent1>
      <a:accent2>
        <a:srgbClr val="FF671F"/>
      </a:accent2>
      <a:accent3>
        <a:srgbClr val="97D700"/>
      </a:accent3>
      <a:accent4>
        <a:srgbClr val="009639"/>
      </a:accent4>
      <a:accent5>
        <a:srgbClr val="008EAA"/>
      </a:accent5>
      <a:accent6>
        <a:srgbClr val="3A5DAE"/>
      </a:accent6>
      <a:hlink>
        <a:srgbClr val="D0006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197</Words>
  <Application>Microsoft Office PowerPoint</Application>
  <PresentationFormat>Widescreen</PresentationFormat>
  <Paragraphs>36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(Body)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RoSPA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cmcavoy</dc:creator>
  <cp:lastModifiedBy>Carlene McAvoy</cp:lastModifiedBy>
  <cp:revision>53</cp:revision>
  <dcterms:created xsi:type="dcterms:W3CDTF">2017-06-27T10:51:38Z</dcterms:created>
  <dcterms:modified xsi:type="dcterms:W3CDTF">2024-01-30T09:17:55Z</dcterms:modified>
</cp:coreProperties>
</file>