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18" r:id="rId5"/>
    <p:sldId id="317" r:id="rId6"/>
    <p:sldId id="301" r:id="rId7"/>
    <p:sldId id="321" r:id="rId8"/>
    <p:sldId id="302" r:id="rId9"/>
    <p:sldId id="315" r:id="rId10"/>
    <p:sldId id="261" r:id="rId11"/>
    <p:sldId id="323" r:id="rId12"/>
    <p:sldId id="313" r:id="rId13"/>
    <p:sldId id="263" r:id="rId14"/>
    <p:sldId id="262" r:id="rId15"/>
    <p:sldId id="320" r:id="rId16"/>
    <p:sldId id="304" r:id="rId17"/>
    <p:sldId id="29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rskine" initials="LE" lastIdx="29" clrIdx="0">
    <p:extLst>
      <p:ext uri="{19B8F6BF-5375-455C-9EA6-DF929625EA0E}">
        <p15:presenceInfo xmlns:p15="http://schemas.microsoft.com/office/powerpoint/2012/main" userId="S::Laura_Erskine@rnli.org.uk::35700926-1f7f-4c1d-9d02-aafcf6356bb7" providerId="AD"/>
      </p:ext>
    </p:extLst>
  </p:cmAuthor>
  <p:cmAuthor id="2" name="Carlene McAvoy" initials="CM" lastIdx="28" clrIdx="1">
    <p:extLst>
      <p:ext uri="{19B8F6BF-5375-455C-9EA6-DF929625EA0E}">
        <p15:presenceInfo xmlns:p15="http://schemas.microsoft.com/office/powerpoint/2012/main" userId="S-1-5-21-1177238915-1965331169-1801674531-7768" providerId="AD"/>
      </p:ext>
    </p:extLst>
  </p:cmAuthor>
  <p:cmAuthor id="3" name="Jen Foley" initials="JF" lastIdx="6" clrIdx="2">
    <p:extLst>
      <p:ext uri="{19B8F6BF-5375-455C-9EA6-DF929625EA0E}">
        <p15:presenceInfo xmlns:p15="http://schemas.microsoft.com/office/powerpoint/2012/main" userId="S-1-5-21-1177238915-1965331169-1801674531-8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82" autoAdjust="0"/>
    <p:restoredTop sz="61410" autoAdjust="0"/>
  </p:normalViewPr>
  <p:slideViewPr>
    <p:cSldViewPr>
      <p:cViewPr varScale="1">
        <p:scale>
          <a:sx n="44" d="100"/>
          <a:sy n="44" d="100"/>
        </p:scale>
        <p:origin x="256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244E-BBA3-4B36-B076-718715CBC1E8}" type="datetimeFigureOut">
              <a:rPr lang="en-GB" smtClean="0"/>
              <a:t>06/09/2023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99EA-92DD-4127-AC64-7860277EFBC5}" type="slidenum">
              <a:rPr lang="en-GB" smtClean="0"/>
              <a:t>‹#›</a:t>
            </a:fld>
            <a:endParaRPr lang="en-GB" dirty="0"/>
          </a:p>
        </p:txBody>
      </p:sp>
    </p:spTree>
    <p:extLst>
      <p:ext uri="{BB962C8B-B14F-4D97-AF65-F5344CB8AC3E}">
        <p14:creationId xmlns:p14="http://schemas.microsoft.com/office/powerpoint/2010/main" val="298645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solidFill>
                  <a:srgbClr val="3C3C3B"/>
                </a:solidFill>
                <a:effectLst/>
                <a:latin typeface="Helvetica-Light"/>
              </a:rPr>
              <a:t>Learning objectives</a:t>
            </a:r>
          </a:p>
          <a:p>
            <a:r>
              <a:rPr lang="en-GB" sz="1800" b="0" i="0" dirty="0">
                <a:solidFill>
                  <a:srgbClr val="3C3C3B"/>
                </a:solidFill>
                <a:effectLst/>
                <a:latin typeface="Helvetica-Light"/>
              </a:rPr>
              <a:t>Today, we’ll be talking about water safety in winter – in particular, ice safety. Water can be fun but also dangerous, and sadly every year people are injured or drown in Scotland’s waters. Today, you’ll learn some simple tips to help keep yourself and others safe in and around water.</a:t>
            </a:r>
          </a:p>
          <a:p>
            <a:r>
              <a:rPr lang="en-GB" sz="1800" b="0" i="0" dirty="0">
                <a:solidFill>
                  <a:srgbClr val="3C3C3B"/>
                </a:solidFill>
                <a:effectLst/>
                <a:latin typeface="Helvetica-Light"/>
              </a:rPr>
              <a:t>Activities on or near water can be fun, but you need to make sure you stay safe.</a:t>
            </a:r>
          </a:p>
          <a:p>
            <a:r>
              <a:rPr lang="en-GB" sz="1800" b="0" i="0" dirty="0">
                <a:solidFill>
                  <a:srgbClr val="3C3C3B"/>
                </a:solidFill>
                <a:effectLst/>
                <a:latin typeface="Helvetica-Light"/>
              </a:rPr>
              <a:t>Scotland has an incredibly large coastline, as well as thousands of inland lochs, rivers, reservoirs and canals. Activities on or near the water are important for staying fit and getting outside.</a:t>
            </a:r>
          </a:p>
          <a:p>
            <a:r>
              <a:rPr lang="en-GB" sz="1800" b="0" i="0" dirty="0">
                <a:solidFill>
                  <a:srgbClr val="3C3C3B"/>
                </a:solidFill>
                <a:effectLst/>
                <a:latin typeface="Helvetica-Light"/>
              </a:rPr>
              <a:t>We’re not here to frighten anyone away from enjoying activities near or on water, but to tell you some simple steps to identify dangers, keep yourself and others safe, and how you should respond in an emergency</a:t>
            </a:r>
            <a:r>
              <a:rPr lang="en-GB" dirty="0"/>
              <a:t> </a:t>
            </a:r>
            <a:br>
              <a:rPr lang="en-GB" dirty="0"/>
            </a:br>
            <a:endParaRPr lang="en-GB" u="none" dirty="0"/>
          </a:p>
          <a:p>
            <a:endParaRPr lang="en-GB" u="none" dirty="0"/>
          </a:p>
          <a:p>
            <a:pPr marL="0" indent="0">
              <a:buNone/>
            </a:pPr>
            <a:endParaRPr lang="en-GB" u="none" dirty="0"/>
          </a:p>
        </p:txBody>
      </p:sp>
      <p:sp>
        <p:nvSpPr>
          <p:cNvPr id="4" name="Slide Number Placeholder 3"/>
          <p:cNvSpPr>
            <a:spLocks noGrp="1"/>
          </p:cNvSpPr>
          <p:nvPr>
            <p:ph type="sldNum" sz="quarter" idx="5"/>
          </p:nvPr>
        </p:nvSpPr>
        <p:spPr/>
        <p:txBody>
          <a:bodyPr/>
          <a:lstStyle/>
          <a:p>
            <a:fld id="{803F99EA-92DD-4127-AC64-7860277EFBC5}" type="slidenum">
              <a:rPr lang="en-GB" smtClean="0"/>
              <a:t>3</a:t>
            </a:fld>
            <a:endParaRPr lang="en-GB" dirty="0"/>
          </a:p>
        </p:txBody>
      </p:sp>
    </p:spTree>
    <p:extLst>
      <p:ext uri="{BB962C8B-B14F-4D97-AF65-F5344CB8AC3E}">
        <p14:creationId xmlns:p14="http://schemas.microsoft.com/office/powerpoint/2010/main" val="297881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3C3C3B"/>
                </a:solidFill>
                <a:effectLst/>
                <a:latin typeface="Helvetica-Light"/>
              </a:rPr>
              <a:t>Return to the original images and ask the group to look at the images on the screen again.</a:t>
            </a:r>
          </a:p>
          <a:p>
            <a:r>
              <a:rPr lang="en-GB" sz="1800" b="0" i="0" dirty="0">
                <a:solidFill>
                  <a:srgbClr val="3C3C3B"/>
                </a:solidFill>
                <a:effectLst/>
                <a:latin typeface="Helvetica-Light"/>
              </a:rPr>
              <a:t>Ask them to reflect on the questions – would they change their responses now? Would they now act differently around water, and do they feel more confident in knowing how to stay safe and appropriately respond to an emergency? What have you learned about what you should and shouldn’t do around frozen water?</a:t>
            </a:r>
          </a:p>
          <a:p>
            <a:r>
              <a:rPr lang="en-GB" sz="1800" b="0" i="0" dirty="0">
                <a:solidFill>
                  <a:srgbClr val="3C3C3B"/>
                </a:solidFill>
                <a:effectLst/>
                <a:latin typeface="Helvetica-Light"/>
              </a:rPr>
              <a:t>To address question 3 – advise to challenge positively and to give the reasons WHY it is dangerous</a:t>
            </a:r>
            <a:r>
              <a:rPr lang="en-GB" dirty="0"/>
              <a:t> </a:t>
            </a:r>
            <a:br>
              <a:rPr lang="en-GB" dirty="0"/>
            </a:b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12</a:t>
            </a:fld>
            <a:endParaRPr lang="en-GB" dirty="0"/>
          </a:p>
        </p:txBody>
      </p:sp>
    </p:spTree>
    <p:extLst>
      <p:ext uri="{BB962C8B-B14F-4D97-AF65-F5344CB8AC3E}">
        <p14:creationId xmlns:p14="http://schemas.microsoft.com/office/powerpoint/2010/main" val="217315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3C3C3B"/>
                </a:solidFill>
                <a:effectLst/>
                <a:latin typeface="Helvetica-Light"/>
              </a:rPr>
              <a:t>Summarise, or ask the group to summarise, the three-step Water Safety Code:</a:t>
            </a:r>
          </a:p>
          <a:p>
            <a:r>
              <a:rPr lang="en-GB" sz="1800" b="0" i="0" dirty="0">
                <a:solidFill>
                  <a:srgbClr val="0089C4"/>
                </a:solidFill>
                <a:effectLst/>
                <a:latin typeface="GillSansNova-Light"/>
              </a:rPr>
              <a:t>● </a:t>
            </a:r>
            <a:r>
              <a:rPr lang="en-GB" sz="1800" b="0" i="0" dirty="0">
                <a:solidFill>
                  <a:srgbClr val="3C3C3B"/>
                </a:solidFill>
                <a:effectLst/>
                <a:latin typeface="Helvetica-Light"/>
              </a:rPr>
              <a:t>Stop and Think, Spot the Dangers</a:t>
            </a:r>
          </a:p>
          <a:p>
            <a:r>
              <a:rPr lang="en-GB" sz="1800" b="0" i="0" dirty="0">
                <a:solidFill>
                  <a:srgbClr val="0089C4"/>
                </a:solidFill>
                <a:effectLst/>
                <a:latin typeface="GillSansNova-Light"/>
              </a:rPr>
              <a:t>● </a:t>
            </a:r>
            <a:r>
              <a:rPr lang="en-GB" sz="1800" b="0" i="0" dirty="0">
                <a:solidFill>
                  <a:srgbClr val="3C3C3B"/>
                </a:solidFill>
                <a:effectLst/>
                <a:latin typeface="Helvetica-Light"/>
              </a:rPr>
              <a:t>Stay Together, Stay Close</a:t>
            </a:r>
          </a:p>
          <a:p>
            <a:r>
              <a:rPr lang="en-GB" sz="1800" b="0" i="0" dirty="0">
                <a:solidFill>
                  <a:srgbClr val="0089C4"/>
                </a:solidFill>
                <a:effectLst/>
                <a:latin typeface="GillSansNova-Light"/>
              </a:rPr>
              <a:t>● </a:t>
            </a:r>
            <a:r>
              <a:rPr lang="en-GB" sz="1800" b="0" i="0" dirty="0">
                <a:solidFill>
                  <a:srgbClr val="3C3C3B"/>
                </a:solidFill>
                <a:effectLst/>
                <a:latin typeface="Helvetica-Light"/>
              </a:rPr>
              <a:t>In an Emergency, Call 999</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gauge understanding, ask</a:t>
            </a:r>
            <a:r>
              <a:rPr lang="en-GB" sz="1200" kern="1200" baseline="0" dirty="0">
                <a:solidFill>
                  <a:schemeClr val="tx1"/>
                </a:solidFill>
                <a:effectLst/>
                <a:latin typeface="+mn-lt"/>
                <a:ea typeface="+mn-ea"/>
                <a:cs typeface="+mn-cs"/>
              </a:rPr>
              <a:t> pupils:</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Why should you never attempt to enter the water to help someone?</a:t>
            </a:r>
          </a:p>
          <a:p>
            <a:pPr lvl="0"/>
            <a:r>
              <a:rPr lang="en-GB" sz="1200" kern="1200" dirty="0">
                <a:solidFill>
                  <a:schemeClr val="tx1"/>
                </a:solidFill>
                <a:effectLst/>
                <a:latin typeface="+mn-lt"/>
                <a:ea typeface="+mn-ea"/>
                <a:cs typeface="+mn-cs"/>
              </a:rPr>
              <a:t>Who do you call in an emergency?</a:t>
            </a:r>
          </a:p>
          <a:p>
            <a:pPr lvl="0"/>
            <a:r>
              <a:rPr lang="en-GB" sz="1200" kern="1200" dirty="0">
                <a:solidFill>
                  <a:schemeClr val="tx1"/>
                </a:solidFill>
                <a:effectLst/>
                <a:latin typeface="+mn-lt"/>
                <a:ea typeface="+mn-ea"/>
                <a:cs typeface="+mn-cs"/>
              </a:rPr>
              <a:t>Which three things can you do to stay safe near water?</a:t>
            </a:r>
          </a:p>
          <a:p>
            <a:pPr lvl="0"/>
            <a:r>
              <a:rPr lang="en-GB" sz="1200" kern="1200" dirty="0">
                <a:solidFill>
                  <a:schemeClr val="tx1"/>
                </a:solidFill>
                <a:effectLst/>
                <a:latin typeface="+mn-lt"/>
                <a:ea typeface="+mn-ea"/>
                <a:cs typeface="+mn-cs"/>
              </a:rPr>
              <a:t>Why can some dangers be hidden?</a:t>
            </a:r>
          </a:p>
          <a:p>
            <a:pPr lvl="0"/>
            <a:r>
              <a:rPr lang="en-GB" sz="1200" kern="1200" dirty="0">
                <a:solidFill>
                  <a:schemeClr val="tx1"/>
                </a:solidFill>
                <a:effectLst/>
                <a:latin typeface="+mn-lt"/>
                <a:ea typeface="+mn-ea"/>
                <a:cs typeface="+mn-cs"/>
              </a:rPr>
              <a:t>If you fall into cold water, what should you do?</a:t>
            </a:r>
          </a:p>
          <a:p>
            <a:endParaRPr lang="en-GB" dirty="0"/>
          </a:p>
          <a:p>
            <a:r>
              <a:rPr lang="en-GB" sz="1200" b="0" i="0" dirty="0">
                <a:solidFill>
                  <a:srgbClr val="3C3C3B"/>
                </a:solidFill>
                <a:effectLst/>
                <a:latin typeface="Helvetica-Light"/>
              </a:rPr>
              <a:t>Direct them to further information at:</a:t>
            </a:r>
          </a:p>
          <a:p>
            <a:r>
              <a:rPr lang="en-GB" sz="1200" b="1" i="0" dirty="0">
                <a:solidFill>
                  <a:srgbClr val="3C3C3B"/>
                </a:solidFill>
                <a:effectLst/>
                <a:latin typeface="Helvetica-Bold"/>
              </a:rPr>
              <a:t>www.watersafetyscotland.org.uk</a:t>
            </a:r>
            <a:r>
              <a:rPr lang="en-GB" dirty="0"/>
              <a:t> </a:t>
            </a:r>
          </a:p>
        </p:txBody>
      </p:sp>
      <p:sp>
        <p:nvSpPr>
          <p:cNvPr id="4" name="Slide Number Placeholder 3"/>
          <p:cNvSpPr>
            <a:spLocks noGrp="1"/>
          </p:cNvSpPr>
          <p:nvPr>
            <p:ph type="sldNum" sz="quarter" idx="5"/>
          </p:nvPr>
        </p:nvSpPr>
        <p:spPr/>
        <p:txBody>
          <a:bodyPr/>
          <a:lstStyle/>
          <a:p>
            <a:fld id="{803F99EA-92DD-4127-AC64-7860277EFBC5}" type="slidenum">
              <a:rPr lang="en-GB" smtClean="0"/>
              <a:t>13</a:t>
            </a:fld>
            <a:endParaRPr lang="en-GB" dirty="0"/>
          </a:p>
        </p:txBody>
      </p:sp>
    </p:spTree>
    <p:extLst>
      <p:ext uri="{BB962C8B-B14F-4D97-AF65-F5344CB8AC3E}">
        <p14:creationId xmlns:p14="http://schemas.microsoft.com/office/powerpoint/2010/main" val="102705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14</a:t>
            </a:fld>
            <a:endParaRPr lang="en-GB" dirty="0"/>
          </a:p>
        </p:txBody>
      </p:sp>
    </p:spTree>
    <p:extLst>
      <p:ext uri="{BB962C8B-B14F-4D97-AF65-F5344CB8AC3E}">
        <p14:creationId xmlns:p14="http://schemas.microsoft.com/office/powerpoint/2010/main" val="66726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3C3C3B"/>
                </a:solidFill>
                <a:effectLst/>
                <a:latin typeface="Helvetica-Light"/>
              </a:rPr>
              <a:t>We want you all to learn an important three-step message to keep you safe – the Water Safety Code. The first step in the Water Safety Code is to </a:t>
            </a:r>
            <a:r>
              <a:rPr lang="en-GB" sz="1800" b="1" i="0" dirty="0">
                <a:solidFill>
                  <a:srgbClr val="3C3C3B"/>
                </a:solidFill>
                <a:effectLst/>
                <a:latin typeface="HelveticaNeueLT-Black"/>
              </a:rPr>
              <a:t>Stop and Think, Spot the Dangers</a:t>
            </a:r>
            <a:r>
              <a:rPr lang="en-GB" sz="1800" b="0" i="0" dirty="0">
                <a:solidFill>
                  <a:srgbClr val="3C3C3B"/>
                </a:solidFill>
                <a:effectLst/>
                <a:latin typeface="Helvetica-Light"/>
              </a:rPr>
              <a:t>. It’s important to stop and think so that you can spot potential dangers when you’re near water. Most people who need to be rescued never intended to be in the water in the first place. Note also that potential dangers change with the seasons.</a:t>
            </a:r>
          </a:p>
          <a:p>
            <a:r>
              <a:rPr lang="en-GB" sz="1800" b="0" i="0" dirty="0">
                <a:solidFill>
                  <a:srgbClr val="3C3C3B"/>
                </a:solidFill>
                <a:effectLst/>
                <a:latin typeface="Helvetica-Light"/>
              </a:rPr>
              <a:t>I want you to imagine you and two friends are taking your dog for a walk by a loch. Have a look at the photo and think about the following:</a:t>
            </a:r>
          </a:p>
          <a:p>
            <a:r>
              <a:rPr lang="en-GB" sz="1800" b="1" i="0" dirty="0">
                <a:solidFill>
                  <a:srgbClr val="FFFFFF"/>
                </a:solidFill>
                <a:effectLst/>
                <a:latin typeface="HelveticaNeueLT-Black"/>
              </a:rPr>
              <a:t>1 </a:t>
            </a:r>
            <a:r>
              <a:rPr lang="en-GB" sz="1800" b="0" i="0" dirty="0">
                <a:solidFill>
                  <a:srgbClr val="3C3C3B"/>
                </a:solidFill>
                <a:effectLst/>
                <a:latin typeface="Helvetica-Light"/>
              </a:rPr>
              <a:t>Can you see any dangers in this picture (Prompts if needed: water could be cold/deep/fast/contaminated –</a:t>
            </a:r>
          </a:p>
          <a:p>
            <a:r>
              <a:rPr lang="en-GB" sz="1800" b="0" i="0" dirty="0">
                <a:solidFill>
                  <a:srgbClr val="3C3C3B"/>
                </a:solidFill>
                <a:effectLst/>
                <a:latin typeface="Helvetica-Light"/>
              </a:rPr>
              <a:t>there is no way of telling by looking. Also there is a drop at the water’s edge – stay away from the edge?)</a:t>
            </a:r>
          </a:p>
          <a:p>
            <a:r>
              <a:rPr lang="en-GB" sz="1800" b="1" i="0" dirty="0">
                <a:solidFill>
                  <a:srgbClr val="FFFFFF"/>
                </a:solidFill>
                <a:effectLst/>
                <a:latin typeface="HelveticaNeueLT-Black"/>
              </a:rPr>
              <a:t>2 </a:t>
            </a:r>
            <a:r>
              <a:rPr lang="en-GB" sz="1800" b="0" i="0" dirty="0">
                <a:solidFill>
                  <a:srgbClr val="3C3C3B"/>
                </a:solidFill>
                <a:effectLst/>
                <a:latin typeface="Helvetica-Light"/>
              </a:rPr>
              <a:t>What dangers might be hidden? (Prompts – hidden objects under the surface, moving craft on the water, also cold, fast, deep contaminated water can’t be seen)</a:t>
            </a:r>
          </a:p>
          <a:p>
            <a:r>
              <a:rPr lang="en-GB" sz="1800" b="1" i="0" dirty="0">
                <a:solidFill>
                  <a:srgbClr val="FFFFFF"/>
                </a:solidFill>
                <a:effectLst/>
                <a:latin typeface="HelveticaNeueLT-Black"/>
              </a:rPr>
              <a:t>3 </a:t>
            </a:r>
            <a:r>
              <a:rPr lang="en-GB" sz="1800" b="0" i="0" dirty="0">
                <a:solidFill>
                  <a:srgbClr val="3C3C3B"/>
                </a:solidFill>
                <a:effectLst/>
                <a:latin typeface="Helvetica-Light"/>
              </a:rPr>
              <a:t>How could you get help if you got into trouble? Here, it’s important to identify where you are and if there’s rescue</a:t>
            </a:r>
          </a:p>
          <a:p>
            <a:r>
              <a:rPr lang="en-GB" sz="1800" b="0" i="0" dirty="0">
                <a:solidFill>
                  <a:srgbClr val="3C3C3B"/>
                </a:solidFill>
                <a:effectLst/>
                <a:latin typeface="Helvetica-Light"/>
              </a:rPr>
              <a:t>equipment or an appropriate adult near you. (Prompts – signage with location/mobile phone location/What3words) For challenge question – water safety signage, and symbols on there.</a:t>
            </a:r>
          </a:p>
          <a:p>
            <a:r>
              <a:rPr lang="en-GB" sz="1800" b="0" i="0" dirty="0">
                <a:solidFill>
                  <a:srgbClr val="3C3C3B"/>
                </a:solidFill>
                <a:effectLst/>
                <a:latin typeface="Helvetica-Light"/>
              </a:rPr>
              <a:t>If possible, ask a couple of individuals to volunteer to share their ideas. Reinforce the main dangers to be aware of:</a:t>
            </a:r>
            <a:endParaRPr lang="en-GB" dirty="0"/>
          </a:p>
          <a:p>
            <a:r>
              <a:rPr lang="en-GB" sz="1800" b="0" i="0" dirty="0">
                <a:solidFill>
                  <a:srgbClr val="0089C4"/>
                </a:solidFill>
                <a:effectLst/>
                <a:latin typeface="GillSansNova-Light"/>
              </a:rPr>
              <a:t>● </a:t>
            </a:r>
            <a:r>
              <a:rPr lang="en-GB" sz="1800" b="0" i="0" dirty="0">
                <a:solidFill>
                  <a:srgbClr val="3C3C3B"/>
                </a:solidFill>
                <a:effectLst/>
                <a:latin typeface="Helvetica-Light"/>
              </a:rPr>
              <a:t>The water is </a:t>
            </a:r>
            <a:r>
              <a:rPr lang="en-GB" sz="1800" b="1" i="0" dirty="0">
                <a:solidFill>
                  <a:srgbClr val="3C3C3B"/>
                </a:solidFill>
                <a:effectLst/>
                <a:latin typeface="HelveticaNeueLT-Black"/>
              </a:rPr>
              <a:t>colder </a:t>
            </a:r>
            <a:r>
              <a:rPr lang="en-GB" sz="1800" b="0" i="0" dirty="0">
                <a:solidFill>
                  <a:srgbClr val="3C3C3B"/>
                </a:solidFill>
                <a:effectLst/>
                <a:latin typeface="Helvetica-Light"/>
              </a:rPr>
              <a:t>than you think</a:t>
            </a:r>
            <a:r>
              <a:rPr lang="en-GB" sz="1800" b="0" i="0" dirty="0">
                <a:solidFill>
                  <a:srgbClr val="0089C4"/>
                </a:solidFill>
                <a:effectLst/>
                <a:latin typeface="GillSansNova-Light"/>
              </a:rPr>
              <a:t>● </a:t>
            </a:r>
            <a:r>
              <a:rPr lang="en-GB" sz="1800" b="0" i="0" dirty="0">
                <a:solidFill>
                  <a:srgbClr val="3C3C3B"/>
                </a:solidFill>
                <a:effectLst/>
                <a:latin typeface="Helvetica-Light"/>
              </a:rPr>
              <a:t>The water is </a:t>
            </a:r>
            <a:r>
              <a:rPr lang="en-GB" sz="1800" b="1" i="0" dirty="0">
                <a:solidFill>
                  <a:srgbClr val="3C3C3B"/>
                </a:solidFill>
                <a:effectLst/>
                <a:latin typeface="HelveticaNeueLT-Black"/>
              </a:rPr>
              <a:t>deeper </a:t>
            </a:r>
            <a:r>
              <a:rPr lang="en-GB" sz="1800" b="0" i="0" dirty="0">
                <a:solidFill>
                  <a:srgbClr val="3C3C3B"/>
                </a:solidFill>
                <a:effectLst/>
                <a:latin typeface="Helvetica-Light"/>
              </a:rPr>
              <a:t>than you think</a:t>
            </a:r>
            <a:r>
              <a:rPr lang="en-GB" sz="1800" b="0" i="0" dirty="0">
                <a:solidFill>
                  <a:srgbClr val="0089C4"/>
                </a:solidFill>
                <a:effectLst/>
                <a:latin typeface="GillSansNova-Light"/>
              </a:rPr>
              <a:t>● </a:t>
            </a:r>
            <a:r>
              <a:rPr lang="en-GB" sz="1800" b="0" i="0" dirty="0">
                <a:solidFill>
                  <a:srgbClr val="3C3C3B"/>
                </a:solidFill>
                <a:effectLst/>
                <a:latin typeface="Helvetica-Light"/>
              </a:rPr>
              <a:t>The water can be </a:t>
            </a:r>
            <a:r>
              <a:rPr lang="en-GB" sz="1800" b="1" i="0" dirty="0">
                <a:solidFill>
                  <a:srgbClr val="3C3C3B"/>
                </a:solidFill>
                <a:effectLst/>
                <a:latin typeface="HelveticaNeueLT-Black"/>
              </a:rPr>
              <a:t>fast moving </a:t>
            </a:r>
            <a:r>
              <a:rPr lang="en-GB" sz="1800" b="0" i="0" dirty="0">
                <a:solidFill>
                  <a:srgbClr val="3C3C3B"/>
                </a:solidFill>
                <a:effectLst/>
                <a:latin typeface="Helvetica-Light"/>
              </a:rPr>
              <a:t>and </a:t>
            </a:r>
            <a:r>
              <a:rPr lang="en-GB" sz="1800" b="1" i="0" dirty="0">
                <a:solidFill>
                  <a:srgbClr val="3C3C3B"/>
                </a:solidFill>
                <a:effectLst/>
                <a:latin typeface="HelveticaNeueLT-Black"/>
              </a:rPr>
              <a:t>powerful</a:t>
            </a:r>
          </a:p>
          <a:p>
            <a:r>
              <a:rPr lang="en-GB" sz="1800" b="0" i="0" dirty="0">
                <a:solidFill>
                  <a:srgbClr val="0089C4"/>
                </a:solidFill>
                <a:effectLst/>
                <a:latin typeface="GillSansNova-Light"/>
              </a:rPr>
              <a:t>● </a:t>
            </a:r>
            <a:r>
              <a:rPr lang="en-GB" sz="1800" b="0" i="0" dirty="0">
                <a:solidFill>
                  <a:srgbClr val="3C3C3B"/>
                </a:solidFill>
                <a:effectLst/>
                <a:latin typeface="Helvetica-Light"/>
              </a:rPr>
              <a:t>There can be </a:t>
            </a:r>
            <a:r>
              <a:rPr lang="en-GB" sz="1800" b="1" i="0" dirty="0">
                <a:solidFill>
                  <a:srgbClr val="3C3C3B"/>
                </a:solidFill>
                <a:effectLst/>
                <a:latin typeface="HelveticaNeueLT-Black"/>
              </a:rPr>
              <a:t>hidden dangers </a:t>
            </a:r>
            <a:r>
              <a:rPr lang="en-GB" sz="1800" b="0" i="0" dirty="0">
                <a:solidFill>
                  <a:srgbClr val="3C3C3B"/>
                </a:solidFill>
                <a:effectLst/>
                <a:latin typeface="Helvetica-Light"/>
              </a:rPr>
              <a:t>in the water</a:t>
            </a:r>
          </a:p>
          <a:p>
            <a:r>
              <a:rPr lang="en-GB" sz="1800" b="0" i="0" dirty="0">
                <a:solidFill>
                  <a:srgbClr val="0089C4"/>
                </a:solidFill>
                <a:effectLst/>
                <a:latin typeface="GillSansNova-Light"/>
              </a:rPr>
              <a:t>● </a:t>
            </a:r>
            <a:r>
              <a:rPr lang="en-GB" sz="1800" b="0" i="0" dirty="0">
                <a:solidFill>
                  <a:srgbClr val="3C3C3B"/>
                </a:solidFill>
                <a:effectLst/>
                <a:latin typeface="Helvetica-Light"/>
              </a:rPr>
              <a:t>The </a:t>
            </a:r>
            <a:r>
              <a:rPr lang="en-GB" sz="1800" b="1" i="0" dirty="0">
                <a:solidFill>
                  <a:srgbClr val="3C3C3B"/>
                </a:solidFill>
                <a:effectLst/>
                <a:latin typeface="HelveticaNeueLT-Black"/>
              </a:rPr>
              <a:t>edge </a:t>
            </a:r>
            <a:r>
              <a:rPr lang="en-GB" sz="1800" b="0" i="0" dirty="0">
                <a:solidFill>
                  <a:srgbClr val="3C3C3B"/>
                </a:solidFill>
                <a:effectLst/>
                <a:latin typeface="Helvetica-Light"/>
              </a:rPr>
              <a:t>can be </a:t>
            </a:r>
            <a:r>
              <a:rPr lang="en-GB" sz="1800" b="1" i="0" dirty="0">
                <a:solidFill>
                  <a:srgbClr val="3C3C3B"/>
                </a:solidFill>
                <a:effectLst/>
                <a:latin typeface="HelveticaNeueLT-Black"/>
              </a:rPr>
              <a:t>dangerous</a:t>
            </a:r>
            <a:r>
              <a:rPr lang="en-GB" dirty="0"/>
              <a:t> </a:t>
            </a:r>
            <a:br>
              <a:rPr lang="en-GB" dirty="0"/>
            </a:b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4</a:t>
            </a:fld>
            <a:endParaRPr lang="en-GB" dirty="0"/>
          </a:p>
        </p:txBody>
      </p:sp>
    </p:spTree>
    <p:extLst>
      <p:ext uri="{BB962C8B-B14F-4D97-AF65-F5344CB8AC3E}">
        <p14:creationId xmlns:p14="http://schemas.microsoft.com/office/powerpoint/2010/main" val="119939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solidFill>
                  <a:srgbClr val="0089C4"/>
                </a:solidFill>
                <a:effectLst/>
                <a:latin typeface="HelveticaNeueLT-Black"/>
              </a:rPr>
              <a:t>Key message: </a:t>
            </a:r>
            <a:r>
              <a:rPr lang="en-GB" sz="1800" b="1" i="0" dirty="0">
                <a:solidFill>
                  <a:srgbClr val="3C3C3B"/>
                </a:solidFill>
                <a:effectLst/>
                <a:latin typeface="Helvetica-Bold"/>
              </a:rPr>
              <a:t>Keep off frozen water, as you have no way of knowing if it will hold your weight or how deep the water beneath is. Make clear that the dangers can be different in winter.</a:t>
            </a:r>
          </a:p>
          <a:p>
            <a:r>
              <a:rPr lang="en-GB" sz="1800" b="0" i="0" dirty="0">
                <a:solidFill>
                  <a:srgbClr val="3C3C3B"/>
                </a:solidFill>
                <a:effectLst/>
                <a:latin typeface="Helvetica-Light"/>
              </a:rPr>
              <a:t>I want you to imagine the same scenario with this second photo. Have a look at the photo and think about the following:</a:t>
            </a:r>
          </a:p>
          <a:p>
            <a:r>
              <a:rPr lang="en-GB" sz="1800" b="1" i="0" dirty="0">
                <a:solidFill>
                  <a:srgbClr val="FFFFFF"/>
                </a:solidFill>
                <a:effectLst/>
                <a:latin typeface="HelveticaNeueLT-Black"/>
              </a:rPr>
              <a:t>1 </a:t>
            </a:r>
            <a:r>
              <a:rPr lang="en-GB" sz="1800" b="0" i="0" dirty="0">
                <a:solidFill>
                  <a:srgbClr val="3C3C3B"/>
                </a:solidFill>
                <a:effectLst/>
                <a:latin typeface="Helvetica-Light"/>
              </a:rPr>
              <a:t>Can you see any dangers in this picture? Use bullet points below for prompts during discussion if necessary.</a:t>
            </a:r>
          </a:p>
          <a:p>
            <a:r>
              <a:rPr lang="en-GB" sz="1800" b="1" i="0" dirty="0">
                <a:solidFill>
                  <a:srgbClr val="FFFFFF"/>
                </a:solidFill>
                <a:effectLst/>
                <a:latin typeface="HelveticaNeueLT-Black"/>
              </a:rPr>
              <a:t>2 </a:t>
            </a:r>
            <a:r>
              <a:rPr lang="en-GB" sz="1800" b="0" i="0" dirty="0">
                <a:solidFill>
                  <a:srgbClr val="3C3C3B"/>
                </a:solidFill>
                <a:effectLst/>
                <a:latin typeface="Helvetica-Light"/>
              </a:rPr>
              <a:t>What dangers might be hidden?</a:t>
            </a:r>
          </a:p>
          <a:p>
            <a:r>
              <a:rPr lang="en-GB" sz="1800" b="1" i="0" dirty="0">
                <a:solidFill>
                  <a:srgbClr val="FFFFFF"/>
                </a:solidFill>
                <a:effectLst/>
                <a:latin typeface="HelveticaNeueLT-Black"/>
              </a:rPr>
              <a:t>3 </a:t>
            </a:r>
            <a:r>
              <a:rPr lang="en-GB" sz="1800" b="0" i="0" dirty="0">
                <a:solidFill>
                  <a:srgbClr val="3C3C3B"/>
                </a:solidFill>
                <a:effectLst/>
                <a:latin typeface="Helvetica-Light"/>
              </a:rPr>
              <a:t>How could you get help if you got into trouble? Again, it’s important to identify where you are and if there’s rescue equipment or a lifeguard near you.</a:t>
            </a:r>
          </a:p>
          <a:p>
            <a:r>
              <a:rPr lang="en-GB" sz="1800" b="0" i="0" dirty="0">
                <a:solidFill>
                  <a:srgbClr val="3C3C3B"/>
                </a:solidFill>
                <a:effectLst/>
                <a:latin typeface="Helvetica-Light"/>
              </a:rPr>
              <a:t>If possible, ask a couple of individuals to volunteer to share their ideas.</a:t>
            </a:r>
          </a:p>
          <a:p>
            <a:r>
              <a:rPr lang="en-GB" sz="1800" b="0" i="0" dirty="0">
                <a:solidFill>
                  <a:srgbClr val="3C3C3B"/>
                </a:solidFill>
                <a:effectLst/>
                <a:latin typeface="Helvetica-Light"/>
              </a:rPr>
              <a:t>Reinforce the main dangers to be aware of:</a:t>
            </a:r>
          </a:p>
          <a:p>
            <a:r>
              <a:rPr lang="en-GB" sz="1800" b="0" i="0" dirty="0">
                <a:solidFill>
                  <a:srgbClr val="0089C4"/>
                </a:solidFill>
                <a:effectLst/>
                <a:latin typeface="GillSansNova-Light"/>
              </a:rPr>
              <a:t>● </a:t>
            </a:r>
            <a:r>
              <a:rPr lang="en-GB" sz="1800" b="0" i="0" dirty="0">
                <a:solidFill>
                  <a:srgbClr val="3C3C3B"/>
                </a:solidFill>
                <a:effectLst/>
                <a:latin typeface="Helvetica-Light"/>
              </a:rPr>
              <a:t>Ice can vary in thickness, and can break easily in rivers and lochs </a:t>
            </a:r>
            <a:r>
              <a:rPr lang="en-GB" sz="1800" b="0" i="0" dirty="0">
                <a:solidFill>
                  <a:srgbClr val="0089C4"/>
                </a:solidFill>
                <a:effectLst/>
                <a:latin typeface="GillSansNova-Light"/>
              </a:rPr>
              <a:t>● </a:t>
            </a:r>
            <a:r>
              <a:rPr lang="en-GB" sz="1800" b="0" i="0" dirty="0">
                <a:solidFill>
                  <a:srgbClr val="3C3C3B"/>
                </a:solidFill>
                <a:effectLst/>
                <a:latin typeface="Helvetica-Light"/>
              </a:rPr>
              <a:t>Ice can make it much harder to get out of the water</a:t>
            </a:r>
          </a:p>
          <a:p>
            <a:r>
              <a:rPr lang="en-GB" sz="1800" b="0" i="0" dirty="0">
                <a:solidFill>
                  <a:srgbClr val="0089C4"/>
                </a:solidFill>
                <a:effectLst/>
                <a:latin typeface="GillSansNova-Light"/>
              </a:rPr>
              <a:t>● </a:t>
            </a:r>
            <a:r>
              <a:rPr lang="en-GB" sz="1800" b="0" i="0" dirty="0">
                <a:solidFill>
                  <a:srgbClr val="3C3C3B"/>
                </a:solidFill>
                <a:effectLst/>
                <a:latin typeface="Helvetica-Light"/>
              </a:rPr>
              <a:t>The water is much colder than you think</a:t>
            </a:r>
            <a:r>
              <a:rPr lang="en-GB" sz="1800" b="0" i="0" dirty="0">
                <a:solidFill>
                  <a:srgbClr val="0089C4"/>
                </a:solidFill>
                <a:effectLst/>
                <a:latin typeface="GillSansNova-Light"/>
              </a:rPr>
              <a:t>● </a:t>
            </a:r>
            <a:r>
              <a:rPr lang="en-GB" sz="1800" b="0" i="0" dirty="0">
                <a:solidFill>
                  <a:srgbClr val="3C3C3B"/>
                </a:solidFill>
                <a:effectLst/>
                <a:latin typeface="Helvetica-Light"/>
              </a:rPr>
              <a:t>The water underneath can be fast moving and powerful </a:t>
            </a:r>
            <a:r>
              <a:rPr lang="en-GB" sz="1800" b="0" i="0" dirty="0">
                <a:solidFill>
                  <a:srgbClr val="0089C4"/>
                </a:solidFill>
                <a:effectLst/>
                <a:latin typeface="GillSansNova-Light"/>
              </a:rPr>
              <a:t>● </a:t>
            </a:r>
            <a:r>
              <a:rPr lang="en-GB" sz="1800" b="0" i="0" dirty="0">
                <a:solidFill>
                  <a:srgbClr val="3C3C3B"/>
                </a:solidFill>
                <a:effectLst/>
                <a:latin typeface="Helvetica-Light"/>
              </a:rPr>
              <a:t>Low temperatures can cause delays to emergency response</a:t>
            </a:r>
          </a:p>
          <a:p>
            <a:r>
              <a:rPr lang="en-GB" sz="1800" b="1" i="0" dirty="0">
                <a:solidFill>
                  <a:srgbClr val="3C3C3B"/>
                </a:solidFill>
                <a:effectLst/>
                <a:latin typeface="Helvetica-Bold"/>
              </a:rPr>
              <a:t>Answer to challenge question: </a:t>
            </a:r>
            <a:r>
              <a:rPr lang="en-GB" sz="1800" b="0" i="0" dirty="0">
                <a:solidFill>
                  <a:srgbClr val="3C3C3B"/>
                </a:solidFill>
                <a:effectLst/>
                <a:latin typeface="Helvetica-Light"/>
              </a:rPr>
              <a:t>Yes there may be a delay – icy road and underfoot conditions may delay emergency responders reaching the scene</a:t>
            </a:r>
            <a:r>
              <a:rPr lang="en-GB" dirty="0"/>
              <a:t> </a:t>
            </a:r>
            <a:br>
              <a:rPr lang="en-GB" dirty="0"/>
            </a:b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5</a:t>
            </a:fld>
            <a:endParaRPr lang="en-GB" dirty="0"/>
          </a:p>
        </p:txBody>
      </p:sp>
    </p:spTree>
    <p:extLst>
      <p:ext uri="{BB962C8B-B14F-4D97-AF65-F5344CB8AC3E}">
        <p14:creationId xmlns:p14="http://schemas.microsoft.com/office/powerpoint/2010/main" val="322626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solidFill>
                  <a:srgbClr val="0089C4"/>
                </a:solidFill>
                <a:effectLst/>
                <a:latin typeface="HelveticaNeueLT-Black"/>
              </a:rPr>
              <a:t>Key message: </a:t>
            </a:r>
            <a:r>
              <a:rPr lang="en-GB" sz="1800" b="1" i="0" dirty="0">
                <a:solidFill>
                  <a:srgbClr val="3C3C3B"/>
                </a:solidFill>
                <a:effectLst/>
                <a:latin typeface="Helvetica-Bold"/>
              </a:rPr>
              <a:t>Water-based accidents happen all year round, not just in summer.</a:t>
            </a:r>
          </a:p>
          <a:p>
            <a:r>
              <a:rPr lang="en-GB" sz="1800" b="0" i="0" dirty="0">
                <a:solidFill>
                  <a:srgbClr val="3C3C3B"/>
                </a:solidFill>
                <a:effectLst/>
                <a:latin typeface="Helvetica-Light"/>
              </a:rPr>
              <a:t>Unfortunately, people lose their lives every year in different bodies of water. Water can be dangerous all year round, but can you guess when most accidents happen?</a:t>
            </a:r>
          </a:p>
          <a:p>
            <a:r>
              <a:rPr lang="en-GB" sz="1800" b="0" i="0" dirty="0">
                <a:solidFill>
                  <a:srgbClr val="3C3C3B"/>
                </a:solidFill>
                <a:effectLst/>
                <a:latin typeface="Helvetica-Light"/>
              </a:rPr>
              <a:t>We will go through the cards: Put your hands up if you think the number will be higher, or hands down for lower (number of people injured/drowned).</a:t>
            </a:r>
          </a:p>
          <a:p>
            <a:r>
              <a:rPr lang="en-GB" sz="1800" b="0" i="0" dirty="0">
                <a:solidFill>
                  <a:srgbClr val="3C3C3B"/>
                </a:solidFill>
                <a:effectLst/>
                <a:latin typeface="Helvetica-Light"/>
              </a:rPr>
              <a:t>Note: These figures refer to Scotland only (2017–2021 WAID data).</a:t>
            </a:r>
          </a:p>
          <a:p>
            <a:r>
              <a:rPr lang="en-GB" sz="1800" b="0" i="0" dirty="0">
                <a:solidFill>
                  <a:srgbClr val="3C3C3B"/>
                </a:solidFill>
                <a:effectLst/>
                <a:latin typeface="Helvetica-Light"/>
              </a:rPr>
              <a:t>Click through the cards. Option: Print out the cards and ask for volunteers to come up to the front. Ask them to arrange the cards in ascending order by number of water-related fatalities by season. You can ask them how they came to this order/decision.</a:t>
            </a:r>
          </a:p>
          <a:p>
            <a:r>
              <a:rPr lang="en-GB" sz="1800" b="0" i="0" dirty="0">
                <a:solidFill>
                  <a:srgbClr val="3C3C3B"/>
                </a:solidFill>
                <a:effectLst/>
                <a:latin typeface="Helvetica-Light"/>
              </a:rPr>
              <a:t>Summer is the season that sees the most water-related fatalities – but winter, spring and autumn have significant numbers, too. Ask the group if they find this surprising.</a:t>
            </a:r>
          </a:p>
          <a:p>
            <a:r>
              <a:rPr lang="en-GB" sz="1800" b="1" i="0" dirty="0">
                <a:solidFill>
                  <a:srgbClr val="0089C4"/>
                </a:solidFill>
                <a:effectLst/>
                <a:latin typeface="HelveticaNeueLT-Black"/>
              </a:rPr>
              <a:t>Key message: </a:t>
            </a:r>
            <a:r>
              <a:rPr lang="en-GB" sz="1800" b="1" i="0" dirty="0">
                <a:solidFill>
                  <a:srgbClr val="3C3C3B"/>
                </a:solidFill>
                <a:effectLst/>
                <a:latin typeface="Helvetica-Bold"/>
              </a:rPr>
              <a:t>We need to take care in and around water all year round, and especially near frozen water in winter.</a:t>
            </a:r>
          </a:p>
          <a:p>
            <a:r>
              <a:rPr lang="en-GB" sz="1800" b="0" i="0" dirty="0">
                <a:solidFill>
                  <a:srgbClr val="3C3C3B"/>
                </a:solidFill>
                <a:effectLst/>
                <a:latin typeface="Helvetica-Light"/>
              </a:rPr>
              <a:t>Remind the group of the key dangers, which include: </a:t>
            </a:r>
            <a:r>
              <a:rPr lang="en-GB" sz="1800" b="0" i="0" dirty="0">
                <a:solidFill>
                  <a:srgbClr val="0089C4"/>
                </a:solidFill>
                <a:effectLst/>
                <a:latin typeface="GillSansNova-Light"/>
              </a:rPr>
              <a:t>● </a:t>
            </a:r>
            <a:r>
              <a:rPr lang="en-GB" sz="1800" b="0" i="0" dirty="0">
                <a:solidFill>
                  <a:srgbClr val="3C3C3B"/>
                </a:solidFill>
                <a:effectLst/>
                <a:latin typeface="Helvetica-Light"/>
              </a:rPr>
              <a:t>Ice breaks easily</a:t>
            </a:r>
            <a:r>
              <a:rPr lang="en-GB" sz="1800" b="0" i="0" dirty="0">
                <a:solidFill>
                  <a:srgbClr val="0089C4"/>
                </a:solidFill>
                <a:effectLst/>
                <a:latin typeface="GillSansNova-Light"/>
              </a:rPr>
              <a:t>● </a:t>
            </a:r>
            <a:r>
              <a:rPr lang="en-GB" sz="1800" b="0" i="0" dirty="0">
                <a:solidFill>
                  <a:srgbClr val="3C3C3B"/>
                </a:solidFill>
                <a:effectLst/>
                <a:latin typeface="Helvetica-Light"/>
              </a:rPr>
              <a:t>There is no way of knowing how deep the water beneath is</a:t>
            </a:r>
            <a:r>
              <a:rPr lang="en-GB" sz="1800" b="0" i="0" dirty="0">
                <a:solidFill>
                  <a:srgbClr val="0089C4"/>
                </a:solidFill>
                <a:effectLst/>
                <a:latin typeface="GillSansNova-Light"/>
              </a:rPr>
              <a:t>● </a:t>
            </a:r>
            <a:r>
              <a:rPr lang="en-GB" sz="1800" b="0" i="0" dirty="0">
                <a:solidFill>
                  <a:srgbClr val="3C3C3B"/>
                </a:solidFill>
                <a:effectLst/>
                <a:latin typeface="Helvetica-Light"/>
              </a:rPr>
              <a:t>Cold water/cold water shock</a:t>
            </a:r>
            <a:r>
              <a:rPr lang="en-GB" sz="1800" b="0" i="0" dirty="0">
                <a:solidFill>
                  <a:srgbClr val="0089C4"/>
                </a:solidFill>
                <a:effectLst/>
                <a:latin typeface="GillSansNova-Light"/>
              </a:rPr>
              <a:t>● </a:t>
            </a:r>
            <a:r>
              <a:rPr lang="en-GB" sz="1800" b="0" i="0" dirty="0">
                <a:solidFill>
                  <a:srgbClr val="3C3C3B"/>
                </a:solidFill>
                <a:effectLst/>
                <a:latin typeface="Helvetica-Light"/>
              </a:rPr>
              <a:t>Powerful and moving water</a:t>
            </a:r>
          </a:p>
          <a:p>
            <a:r>
              <a:rPr lang="en-GB" sz="1800" b="0" i="0" dirty="0">
                <a:solidFill>
                  <a:srgbClr val="0089C4"/>
                </a:solidFill>
                <a:effectLst/>
                <a:latin typeface="GillSansNova-Light"/>
              </a:rPr>
              <a:t>● </a:t>
            </a:r>
            <a:r>
              <a:rPr lang="en-GB" sz="1800" b="0" i="0" dirty="0">
                <a:solidFill>
                  <a:srgbClr val="3C3C3B"/>
                </a:solidFill>
                <a:effectLst/>
                <a:latin typeface="Helvetica-Light"/>
              </a:rPr>
              <a:t>It’s more difficult to get out from ice</a:t>
            </a:r>
            <a:r>
              <a:rPr lang="en-GB" dirty="0"/>
              <a:t> </a:t>
            </a:r>
            <a:br>
              <a:rPr lang="en-GB" dirty="0"/>
            </a:b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6</a:t>
            </a:fld>
            <a:endParaRPr lang="en-GB" dirty="0"/>
          </a:p>
        </p:txBody>
      </p:sp>
    </p:spTree>
    <p:extLst>
      <p:ext uri="{BB962C8B-B14F-4D97-AF65-F5344CB8AC3E}">
        <p14:creationId xmlns:p14="http://schemas.microsoft.com/office/powerpoint/2010/main" val="55160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3C3C3B"/>
                </a:solidFill>
                <a:effectLst/>
                <a:latin typeface="Helvetica-Light"/>
              </a:rPr>
              <a:t>The second key message to keep yourself and others safe is to </a:t>
            </a:r>
            <a:r>
              <a:rPr lang="en-GB" sz="1800" b="1" i="0" dirty="0">
                <a:solidFill>
                  <a:srgbClr val="0089C4"/>
                </a:solidFill>
                <a:effectLst/>
                <a:latin typeface="HelveticaNeueLT-Black"/>
              </a:rPr>
              <a:t>Stay Together, Stay Close</a:t>
            </a:r>
            <a:r>
              <a:rPr lang="en-GB" sz="1800" b="0" i="0" dirty="0">
                <a:solidFill>
                  <a:srgbClr val="3C3C3B"/>
                </a:solidFill>
                <a:effectLst/>
                <a:latin typeface="Helvetica-Light"/>
              </a:rPr>
              <a:t>. Ask the group to think about why they might be safer in a group.</a:t>
            </a:r>
          </a:p>
          <a:p>
            <a:r>
              <a:rPr lang="en-GB" sz="1800" b="0" i="0" dirty="0">
                <a:solidFill>
                  <a:srgbClr val="3C3C3B"/>
                </a:solidFill>
                <a:effectLst/>
                <a:latin typeface="Helvetica-Light"/>
              </a:rPr>
              <a:t>Why is it important to look out for others when you’re near water? (Prompt: if one person gets into trouble, there will be others there to help and raise alarm, if on your own near water, tell someone where you’re going/when you’ll be back.) Planning for a day out can help keep you safe – what could you bring with you?</a:t>
            </a:r>
          </a:p>
          <a:p>
            <a:r>
              <a:rPr lang="en-GB" sz="1800" b="0" i="0" dirty="0">
                <a:solidFill>
                  <a:srgbClr val="3C3C3B"/>
                </a:solidFill>
                <a:effectLst/>
                <a:latin typeface="Helvetica-Light"/>
              </a:rPr>
              <a:t>It’s important to:</a:t>
            </a:r>
          </a:p>
          <a:p>
            <a:r>
              <a:rPr lang="en-GB" sz="1800" b="0" i="0" dirty="0">
                <a:solidFill>
                  <a:srgbClr val="0089C4"/>
                </a:solidFill>
                <a:effectLst/>
                <a:latin typeface="GillSansNova-Light"/>
              </a:rPr>
              <a:t>● </a:t>
            </a:r>
            <a:r>
              <a:rPr lang="en-GB" sz="1800" b="0" i="0" dirty="0">
                <a:solidFill>
                  <a:srgbClr val="3C3C3B"/>
                </a:solidFill>
                <a:effectLst/>
                <a:latin typeface="Helvetica-Light"/>
              </a:rPr>
              <a:t>tell someone where you’re going, and when you’ll be back,</a:t>
            </a:r>
          </a:p>
          <a:p>
            <a:r>
              <a:rPr lang="en-GB" sz="1800" b="0" i="0" dirty="0">
                <a:solidFill>
                  <a:srgbClr val="0089C4"/>
                </a:solidFill>
                <a:effectLst/>
                <a:latin typeface="GillSansNova-Light"/>
              </a:rPr>
              <a:t>● </a:t>
            </a:r>
            <a:r>
              <a:rPr lang="en-GB" sz="1800" b="0" i="0" dirty="0">
                <a:solidFill>
                  <a:srgbClr val="3C3C3B"/>
                </a:solidFill>
                <a:effectLst/>
                <a:latin typeface="Helvetica-Light"/>
              </a:rPr>
              <a:t>bring a mobile phone with you,</a:t>
            </a:r>
          </a:p>
          <a:p>
            <a:r>
              <a:rPr lang="en-GB" sz="1800" b="0" i="0" dirty="0">
                <a:solidFill>
                  <a:srgbClr val="0089C4"/>
                </a:solidFill>
                <a:effectLst/>
                <a:latin typeface="GillSansNova-Light"/>
              </a:rPr>
              <a:t>● </a:t>
            </a:r>
            <a:r>
              <a:rPr lang="en-GB" sz="1800" b="0" i="0" dirty="0">
                <a:solidFill>
                  <a:srgbClr val="3C3C3B"/>
                </a:solidFill>
                <a:effectLst/>
                <a:latin typeface="Helvetica-Light"/>
              </a:rPr>
              <a:t>be prepared – plan your trip and take everything you may need,</a:t>
            </a:r>
          </a:p>
          <a:p>
            <a:r>
              <a:rPr lang="en-GB" sz="1800" b="0" i="0" dirty="0">
                <a:solidFill>
                  <a:srgbClr val="0089C4"/>
                </a:solidFill>
                <a:effectLst/>
                <a:latin typeface="GillSansNova-Light"/>
              </a:rPr>
              <a:t>● </a:t>
            </a:r>
            <a:r>
              <a:rPr lang="en-GB" sz="1800" b="0" i="0" dirty="0">
                <a:solidFill>
                  <a:srgbClr val="3C3C3B"/>
                </a:solidFill>
                <a:effectLst/>
                <a:latin typeface="Helvetica-Light"/>
              </a:rPr>
              <a:t>check the weather forecast in advance and wear the right clothing.</a:t>
            </a:r>
          </a:p>
          <a:p>
            <a:r>
              <a:rPr lang="en-GB" sz="1800" b="0" i="0" dirty="0">
                <a:solidFill>
                  <a:srgbClr val="3C3C3B"/>
                </a:solidFill>
                <a:effectLst/>
                <a:latin typeface="Helvetica-Light"/>
              </a:rPr>
              <a:t>Click to reveal answers after discussion has taken place.</a:t>
            </a:r>
            <a:r>
              <a:rPr lang="en-GB" dirty="0"/>
              <a:t> </a:t>
            </a:r>
            <a:br>
              <a:rPr lang="en-GB" dirty="0"/>
            </a:br>
            <a:endParaRPr lang="en-GB" b="0" dirty="0"/>
          </a:p>
          <a:p>
            <a:endParaRPr lang="en-GB" b="1" dirty="0"/>
          </a:p>
        </p:txBody>
      </p:sp>
      <p:sp>
        <p:nvSpPr>
          <p:cNvPr id="4" name="Slide Number Placeholder 3"/>
          <p:cNvSpPr>
            <a:spLocks noGrp="1"/>
          </p:cNvSpPr>
          <p:nvPr>
            <p:ph type="sldNum" sz="quarter" idx="5"/>
          </p:nvPr>
        </p:nvSpPr>
        <p:spPr/>
        <p:txBody>
          <a:bodyPr/>
          <a:lstStyle/>
          <a:p>
            <a:fld id="{803F99EA-92DD-4127-AC64-7860277EFBC5}" type="slidenum">
              <a:rPr lang="en-GB" smtClean="0"/>
              <a:t>7</a:t>
            </a:fld>
            <a:endParaRPr lang="en-GB" dirty="0"/>
          </a:p>
        </p:txBody>
      </p:sp>
    </p:spTree>
    <p:extLst>
      <p:ext uri="{BB962C8B-B14F-4D97-AF65-F5344CB8AC3E}">
        <p14:creationId xmlns:p14="http://schemas.microsoft.com/office/powerpoint/2010/main" val="262160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3C3C3B"/>
                </a:solidFill>
                <a:effectLst/>
                <a:latin typeface="Helvetica-Light"/>
              </a:rPr>
              <a:t>Look at this photo of a dog by the cold icy water. Why do you think it’s important to keep your dog on a lead and by your side?</a:t>
            </a:r>
          </a:p>
          <a:p>
            <a:r>
              <a:rPr lang="en-GB" sz="1800" b="0" i="0" dirty="0">
                <a:solidFill>
                  <a:srgbClr val="3C3C3B"/>
                </a:solidFill>
                <a:effectLst/>
                <a:latin typeface="Helvetica-Light"/>
              </a:rPr>
              <a:t>Sadly, we hear numerous stories of dogs falling through ice and their owners attempting to rescue them – only to get in trouble themselves.</a:t>
            </a:r>
          </a:p>
          <a:p>
            <a:r>
              <a:rPr lang="en-GB" sz="1800" b="0" i="0" dirty="0">
                <a:solidFill>
                  <a:srgbClr val="3C3C3B"/>
                </a:solidFill>
                <a:effectLst/>
                <a:latin typeface="Helvetica-Light"/>
              </a:rPr>
              <a:t>To protect yourself and your dog:</a:t>
            </a:r>
          </a:p>
          <a:p>
            <a:r>
              <a:rPr lang="en-GB" sz="1800" b="0" i="0" dirty="0">
                <a:solidFill>
                  <a:srgbClr val="0089C4"/>
                </a:solidFill>
                <a:effectLst/>
                <a:latin typeface="GillSansNova-Light"/>
              </a:rPr>
              <a:t>● </a:t>
            </a:r>
            <a:r>
              <a:rPr lang="en-GB" sz="1800" b="0" i="0" dirty="0">
                <a:solidFill>
                  <a:srgbClr val="3C3C3B"/>
                </a:solidFill>
                <a:effectLst/>
                <a:latin typeface="Helvetica-Light"/>
              </a:rPr>
              <a:t>always keep your dog on a lead near frozen water,</a:t>
            </a:r>
          </a:p>
          <a:p>
            <a:r>
              <a:rPr lang="en-GB" sz="1800" b="0" i="0" dirty="0">
                <a:solidFill>
                  <a:srgbClr val="0089C4"/>
                </a:solidFill>
                <a:effectLst/>
                <a:latin typeface="GillSansNova-Light"/>
              </a:rPr>
              <a:t>● </a:t>
            </a:r>
            <a:r>
              <a:rPr lang="en-GB" sz="1800" b="0" i="0" dirty="0">
                <a:solidFill>
                  <a:srgbClr val="3C3C3B"/>
                </a:solidFill>
                <a:effectLst/>
                <a:latin typeface="Helvetica-Light"/>
              </a:rPr>
              <a:t>avoid throwing sticks or balls for them to retrieve when you’re near the ice, </a:t>
            </a:r>
            <a:r>
              <a:rPr lang="en-GB" sz="1800" b="0" i="0" dirty="0">
                <a:solidFill>
                  <a:srgbClr val="0089C4"/>
                </a:solidFill>
                <a:effectLst/>
                <a:latin typeface="GillSansNova-Light"/>
              </a:rPr>
              <a:t>● </a:t>
            </a:r>
            <a:r>
              <a:rPr lang="en-GB" sz="1800" b="0" i="0" dirty="0">
                <a:solidFill>
                  <a:srgbClr val="3C3C3B"/>
                </a:solidFill>
                <a:effectLst/>
                <a:latin typeface="Helvetica-Light"/>
              </a:rPr>
              <a:t>never go onto the ice to rescue a dog – move to a place on land that the dog can get out and call to them from a safe place.</a:t>
            </a:r>
          </a:p>
          <a:p>
            <a:r>
              <a:rPr lang="en-GB" sz="1800" b="0" i="0" dirty="0">
                <a:solidFill>
                  <a:srgbClr val="3C3C3B"/>
                </a:solidFill>
                <a:effectLst/>
                <a:latin typeface="Helvetica-Light"/>
              </a:rPr>
              <a:t>Click to reveal answers after discussion</a:t>
            </a:r>
            <a:r>
              <a:rPr lang="en-GB" dirty="0"/>
              <a:t> </a:t>
            </a:r>
            <a:br>
              <a:rPr lang="en-GB" dirty="0"/>
            </a:b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8</a:t>
            </a:fld>
            <a:endParaRPr lang="en-GB" dirty="0"/>
          </a:p>
        </p:txBody>
      </p:sp>
    </p:spTree>
    <p:extLst>
      <p:ext uri="{BB962C8B-B14F-4D97-AF65-F5344CB8AC3E}">
        <p14:creationId xmlns:p14="http://schemas.microsoft.com/office/powerpoint/2010/main" val="299347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3C3C3B"/>
                </a:solidFill>
                <a:effectLst/>
                <a:latin typeface="Helvetica-Light"/>
              </a:rPr>
              <a:t>If you see someone in trouble on the ice, it’s important to know how to react. The Scottish Fire and Rescue Service is likely to attend rescues at inland sites, such as icy lochs and cold </a:t>
            </a:r>
            <a:r>
              <a:rPr lang="en-GB" sz="1800" b="0" i="0" dirty="0" err="1">
                <a:solidFill>
                  <a:srgbClr val="3C3C3B"/>
                </a:solidFill>
                <a:effectLst/>
                <a:latin typeface="Helvetica-Light"/>
              </a:rPr>
              <a:t>rivers.If</a:t>
            </a:r>
            <a:r>
              <a:rPr lang="en-GB" sz="1800" b="0" i="0" dirty="0">
                <a:solidFill>
                  <a:srgbClr val="3C3C3B"/>
                </a:solidFill>
                <a:effectLst/>
                <a:latin typeface="Helvetica-Light"/>
              </a:rPr>
              <a:t> you’re in a situation where you need to contact the emergency services, try to remain calm so you can give vital information about the scenario and location. </a:t>
            </a:r>
          </a:p>
          <a:p>
            <a:r>
              <a:rPr lang="en-GB" sz="1800" b="0" i="0" dirty="0">
                <a:solidFill>
                  <a:srgbClr val="3C3C3B"/>
                </a:solidFill>
                <a:effectLst/>
                <a:latin typeface="Helvetica-Light"/>
              </a:rPr>
              <a:t>Play the video clip, which tells the group their role in an emergency and includes key safety information.</a:t>
            </a:r>
          </a:p>
          <a:p>
            <a:r>
              <a:rPr lang="en-GB" sz="1800" b="0" i="0" dirty="0">
                <a:solidFill>
                  <a:srgbClr val="3C3C3B"/>
                </a:solidFill>
                <a:effectLst/>
                <a:latin typeface="Helvetica-Light"/>
              </a:rPr>
              <a:t>Reiterate the following:</a:t>
            </a:r>
          </a:p>
          <a:p>
            <a:r>
              <a:rPr lang="en-GB" sz="1800" b="0" i="0" dirty="0">
                <a:solidFill>
                  <a:srgbClr val="0089C4"/>
                </a:solidFill>
                <a:effectLst/>
                <a:latin typeface="GillSansNova-Light"/>
              </a:rPr>
              <a:t>● </a:t>
            </a:r>
            <a:r>
              <a:rPr lang="en-GB" sz="1800" b="0" i="0" dirty="0">
                <a:solidFill>
                  <a:srgbClr val="3C3C3B"/>
                </a:solidFill>
                <a:effectLst/>
                <a:latin typeface="Helvetica-Light"/>
              </a:rPr>
              <a:t>Never enter the water or go onto the ice to save someone.</a:t>
            </a:r>
          </a:p>
          <a:p>
            <a:r>
              <a:rPr lang="en-GB" sz="1800" b="0" i="0" dirty="0">
                <a:solidFill>
                  <a:srgbClr val="0089C4"/>
                </a:solidFill>
                <a:effectLst/>
                <a:latin typeface="GillSansNova-Light"/>
              </a:rPr>
              <a:t>● </a:t>
            </a:r>
            <a:r>
              <a:rPr lang="en-GB" sz="1800" b="0" i="0" dirty="0">
                <a:solidFill>
                  <a:srgbClr val="3C3C3B"/>
                </a:solidFill>
                <a:effectLst/>
                <a:latin typeface="Helvetica-Light"/>
              </a:rPr>
              <a:t>In an Emergency, Call 999.</a:t>
            </a:r>
          </a:p>
          <a:p>
            <a:r>
              <a:rPr lang="en-GB" sz="1800" b="0" i="0" dirty="0">
                <a:solidFill>
                  <a:srgbClr val="0089C4"/>
                </a:solidFill>
                <a:effectLst/>
                <a:latin typeface="GillSansNova-Light"/>
              </a:rPr>
              <a:t>● </a:t>
            </a:r>
            <a:r>
              <a:rPr lang="en-GB" sz="1800" b="0" i="0" dirty="0">
                <a:solidFill>
                  <a:srgbClr val="3C3C3B"/>
                </a:solidFill>
                <a:effectLst/>
                <a:latin typeface="Helvetica-Light"/>
              </a:rPr>
              <a:t>After calling for help, try to help the person using rescue equipment that may be available, or throw them something</a:t>
            </a:r>
          </a:p>
          <a:p>
            <a:r>
              <a:rPr lang="en-GB" sz="1800" b="0" i="0" dirty="0">
                <a:solidFill>
                  <a:srgbClr val="3C3C3B"/>
                </a:solidFill>
                <a:effectLst/>
                <a:latin typeface="Helvetica-Light"/>
              </a:rPr>
              <a:t>that floats (e.g. a football). Reassure them that help is on the way and try to get them to stay calm and float</a:t>
            </a:r>
            <a:r>
              <a:rPr lang="en-GB" sz="2000" dirty="0"/>
              <a:t> </a:t>
            </a:r>
            <a:br>
              <a:rPr lang="en-GB" sz="2000" dirty="0"/>
            </a:b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9</a:t>
            </a:fld>
            <a:endParaRPr lang="en-GB" dirty="0"/>
          </a:p>
        </p:txBody>
      </p:sp>
    </p:spTree>
    <p:extLst>
      <p:ext uri="{BB962C8B-B14F-4D97-AF65-F5344CB8AC3E}">
        <p14:creationId xmlns:p14="http://schemas.microsoft.com/office/powerpoint/2010/main" val="42732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solidFill>
                  <a:srgbClr val="0089C4"/>
                </a:solidFill>
                <a:effectLst/>
                <a:latin typeface="HelveticaNeueLT-Black"/>
              </a:rPr>
              <a:t>Key messages: </a:t>
            </a:r>
            <a:r>
              <a:rPr lang="en-GB" sz="1800" b="1" i="0" dirty="0">
                <a:solidFill>
                  <a:srgbClr val="3C3C3B"/>
                </a:solidFill>
                <a:effectLst/>
                <a:latin typeface="Helvetica-Bold"/>
              </a:rPr>
              <a:t>Don’t go onto frozen water. When you’re near water, particularly in winter, be aware of the effects of cold water shock</a:t>
            </a:r>
          </a:p>
          <a:p>
            <a:r>
              <a:rPr lang="en-GB" sz="1800" b="0" i="0" dirty="0">
                <a:solidFill>
                  <a:srgbClr val="3C3C3B"/>
                </a:solidFill>
                <a:effectLst/>
                <a:latin typeface="Helvetica-Light"/>
              </a:rPr>
              <a:t>Why are Scotland’s waters particularly dangerous? Anything below 15°C is defined as cold water and can seriously affect your breathing and movement. So, the risk in Scotland’s waters is significant most of the year, and even more so with the freezing temperatures in winter. The UK and Ireland average sea temperature is around 12°C. There’s always a very real risk of cold water shock in Scotland’s waters, and in winter the effects of cold water shock and hypothermia can develop very quickly. Go through the diagram, which shows the effects of cold water shock on the body in the short term (0–3 minutes), medium term (3–30 minutes) and long term (30+ minutes).</a:t>
            </a:r>
          </a:p>
          <a:p>
            <a:r>
              <a:rPr lang="en-GB" sz="1800" b="0" i="0" dirty="0">
                <a:solidFill>
                  <a:srgbClr val="3C3C3B"/>
                </a:solidFill>
                <a:effectLst/>
                <a:latin typeface="Helvetica-Light"/>
              </a:rPr>
              <a:t>You could ask the following questions:</a:t>
            </a:r>
          </a:p>
          <a:p>
            <a:r>
              <a:rPr lang="en-GB" sz="1800" b="0" i="0" dirty="0">
                <a:solidFill>
                  <a:srgbClr val="0089C4"/>
                </a:solidFill>
                <a:effectLst/>
                <a:latin typeface="GillSansNova-Light"/>
              </a:rPr>
              <a:t>● </a:t>
            </a:r>
            <a:r>
              <a:rPr lang="en-GB" sz="1800" b="0" i="0" dirty="0">
                <a:solidFill>
                  <a:srgbClr val="3C3C3B"/>
                </a:solidFill>
                <a:effectLst/>
                <a:latin typeface="Helvetica-Light"/>
              </a:rPr>
              <a:t>Is anyone surprised by the effects of cold water shock at the various stages?</a:t>
            </a:r>
          </a:p>
          <a:p>
            <a:r>
              <a:rPr lang="en-GB" sz="1800" b="0" i="0" dirty="0">
                <a:solidFill>
                  <a:srgbClr val="0089C4"/>
                </a:solidFill>
                <a:effectLst/>
                <a:latin typeface="GillSansNova-Light"/>
              </a:rPr>
              <a:t>● </a:t>
            </a:r>
            <a:r>
              <a:rPr lang="en-GB" sz="1800" b="0" i="0" dirty="0">
                <a:solidFill>
                  <a:srgbClr val="3C3C3B"/>
                </a:solidFill>
                <a:effectLst/>
                <a:latin typeface="Helvetica-Light"/>
              </a:rPr>
              <a:t>What would you do to calm yourself down?</a:t>
            </a:r>
          </a:p>
          <a:p>
            <a:r>
              <a:rPr lang="en-GB" sz="1800" b="0" i="0" dirty="0">
                <a:solidFill>
                  <a:srgbClr val="0089C4"/>
                </a:solidFill>
                <a:effectLst/>
                <a:latin typeface="GillSansNova-Light"/>
              </a:rPr>
              <a:t>● </a:t>
            </a:r>
            <a:r>
              <a:rPr lang="en-GB" sz="1800" b="0" i="0" dirty="0">
                <a:solidFill>
                  <a:srgbClr val="3C3C3B"/>
                </a:solidFill>
                <a:effectLst/>
                <a:latin typeface="Helvetica-Light"/>
              </a:rPr>
              <a:t>How could calming down increase your chance of survival?</a:t>
            </a:r>
          </a:p>
          <a:p>
            <a:r>
              <a:rPr lang="en-GB" sz="1800" b="0" i="0" dirty="0">
                <a:solidFill>
                  <a:srgbClr val="0089C4"/>
                </a:solidFill>
                <a:effectLst/>
                <a:latin typeface="GillSansNova-Light"/>
              </a:rPr>
              <a:t>● </a:t>
            </a:r>
            <a:r>
              <a:rPr lang="en-GB" sz="1800" b="0" i="0" dirty="0">
                <a:solidFill>
                  <a:srgbClr val="3C3C3B"/>
                </a:solidFill>
                <a:effectLst/>
                <a:latin typeface="Helvetica-Light"/>
              </a:rPr>
              <a:t>How could floating save your life?</a:t>
            </a:r>
            <a:r>
              <a:rPr lang="en-GB" dirty="0"/>
              <a:t> </a:t>
            </a:r>
            <a:br>
              <a:rPr lang="en-GB" dirty="0"/>
            </a:b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10</a:t>
            </a:fld>
            <a:endParaRPr lang="en-GB" dirty="0"/>
          </a:p>
        </p:txBody>
      </p:sp>
    </p:spTree>
    <p:extLst>
      <p:ext uri="{BB962C8B-B14F-4D97-AF65-F5344CB8AC3E}">
        <p14:creationId xmlns:p14="http://schemas.microsoft.com/office/powerpoint/2010/main" val="293974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3C3C3B"/>
                </a:solidFill>
                <a:effectLst/>
                <a:latin typeface="Helvetica-Light"/>
              </a:rPr>
              <a:t>We’ve spoken about what to do if you see someone in the water who needs help. But you also need to know what to do if you’re the one that needs help.</a:t>
            </a:r>
          </a:p>
          <a:p>
            <a:r>
              <a:rPr lang="en-GB" sz="1800" b="0" i="0" dirty="0">
                <a:solidFill>
                  <a:srgbClr val="3C3C3B"/>
                </a:solidFill>
                <a:effectLst/>
                <a:latin typeface="Helvetica-Light"/>
              </a:rPr>
              <a:t>Play the video of Special Operations Team leader in Scottish Ambulance Service, Gemma Lightbody, discussing cold water shock. After the video, reiterate the following:</a:t>
            </a:r>
          </a:p>
          <a:p>
            <a:r>
              <a:rPr lang="en-GB" sz="1800" b="0" i="0" dirty="0">
                <a:solidFill>
                  <a:srgbClr val="0089C4"/>
                </a:solidFill>
                <a:effectLst/>
                <a:latin typeface="GillSansNova-Light"/>
              </a:rPr>
              <a:t>● </a:t>
            </a:r>
            <a:r>
              <a:rPr lang="en-GB" sz="1800" b="0" i="0" dirty="0">
                <a:solidFill>
                  <a:srgbClr val="3C3C3B"/>
                </a:solidFill>
                <a:effectLst/>
                <a:latin typeface="Helvetica-Light"/>
              </a:rPr>
              <a:t>Call 999 and ask for the emergency services</a:t>
            </a:r>
          </a:p>
          <a:p>
            <a:r>
              <a:rPr lang="en-GB" sz="1800" b="0" i="0" dirty="0">
                <a:solidFill>
                  <a:srgbClr val="0089C4"/>
                </a:solidFill>
                <a:effectLst/>
                <a:latin typeface="GillSansNova-Light"/>
              </a:rPr>
              <a:t>● </a:t>
            </a:r>
            <a:r>
              <a:rPr lang="en-GB" sz="1800" b="0" i="0" dirty="0">
                <a:solidFill>
                  <a:srgbClr val="3C3C3B"/>
                </a:solidFill>
                <a:effectLst/>
                <a:latin typeface="Helvetica-Light"/>
              </a:rPr>
              <a:t>Try not to panic – instead of trying to fight the water, lie back and extend your arms and legs to help you float</a:t>
            </a:r>
          </a:p>
          <a:p>
            <a:r>
              <a:rPr lang="en-GB" sz="1800" b="0" i="0" dirty="0">
                <a:solidFill>
                  <a:srgbClr val="0089C4"/>
                </a:solidFill>
                <a:effectLst/>
                <a:latin typeface="GillSansNova-Light"/>
              </a:rPr>
              <a:t>● </a:t>
            </a:r>
            <a:r>
              <a:rPr lang="en-GB" sz="1800" b="0" i="0" dirty="0">
                <a:solidFill>
                  <a:srgbClr val="3C3C3B"/>
                </a:solidFill>
                <a:effectLst/>
                <a:latin typeface="Helvetica-Light"/>
              </a:rPr>
              <a:t>Float for 60 seconds or so until you’ve calmed down and adjusted to the temperature of the water</a:t>
            </a:r>
          </a:p>
          <a:p>
            <a:r>
              <a:rPr lang="en-GB" sz="1800" b="0" i="0" dirty="0">
                <a:solidFill>
                  <a:srgbClr val="0089C4"/>
                </a:solidFill>
                <a:effectLst/>
                <a:latin typeface="GillSansNova-Light"/>
              </a:rPr>
              <a:t>● </a:t>
            </a:r>
            <a:r>
              <a:rPr lang="en-GB" sz="1800" b="0" i="0" dirty="0">
                <a:solidFill>
                  <a:srgbClr val="3C3C3B"/>
                </a:solidFill>
                <a:effectLst/>
                <a:latin typeface="Helvetica-Light"/>
              </a:rPr>
              <a:t>When you feel you can, shout loudly and wave for help</a:t>
            </a:r>
          </a:p>
          <a:p>
            <a:r>
              <a:rPr lang="en-GB" sz="1800" b="0" i="0" dirty="0">
                <a:solidFill>
                  <a:srgbClr val="0089C4"/>
                </a:solidFill>
                <a:effectLst/>
                <a:latin typeface="GillSansNova-Light"/>
              </a:rPr>
              <a:t>● </a:t>
            </a:r>
            <a:r>
              <a:rPr lang="en-GB" sz="1800" b="0" i="0" dirty="0">
                <a:solidFill>
                  <a:srgbClr val="3C3C3B"/>
                </a:solidFill>
                <a:effectLst/>
                <a:latin typeface="Helvetica-Light"/>
              </a:rPr>
              <a:t>Try to swim to land or grab something that floats</a:t>
            </a:r>
          </a:p>
          <a:p>
            <a:r>
              <a:rPr lang="en-GB" sz="1800" b="0" i="0" dirty="0">
                <a:solidFill>
                  <a:srgbClr val="0089C4"/>
                </a:solidFill>
                <a:effectLst/>
                <a:latin typeface="GillSansNova-Light"/>
              </a:rPr>
              <a:t>● </a:t>
            </a:r>
            <a:r>
              <a:rPr lang="en-GB" sz="1800" b="0" i="0" dirty="0">
                <a:solidFill>
                  <a:srgbClr val="3C3C3B"/>
                </a:solidFill>
                <a:effectLst/>
                <a:latin typeface="Helvetica-Light"/>
              </a:rPr>
              <a:t>Professional medical assistance will always be required, even if the person feels ok</a:t>
            </a:r>
          </a:p>
          <a:p>
            <a:r>
              <a:rPr lang="en-GB" sz="1800" b="0" i="0" dirty="0">
                <a:solidFill>
                  <a:srgbClr val="3C3C3B"/>
                </a:solidFill>
                <a:effectLst/>
                <a:latin typeface="Helvetica-Light"/>
              </a:rPr>
              <a:t>Ask the participants to ‘act out’ floating by standing (or lying on the floor, if possible) with their arms stretched out, legs relaxed and head back. Explain that by floating, rather than attempting to fight against the water, you’ll be able to calm down, get used to the temperature of the water, slow down your breathing, and then make a decision to either:</a:t>
            </a:r>
          </a:p>
          <a:p>
            <a:r>
              <a:rPr lang="en-GB" sz="1800" b="1" i="0" dirty="0">
                <a:solidFill>
                  <a:srgbClr val="FFFFFF"/>
                </a:solidFill>
                <a:effectLst/>
                <a:latin typeface="HelveticaNeueLT-Black"/>
              </a:rPr>
              <a:t>1 </a:t>
            </a:r>
            <a:r>
              <a:rPr lang="en-GB" sz="1800" b="0" i="0" dirty="0">
                <a:solidFill>
                  <a:srgbClr val="3C3C3B"/>
                </a:solidFill>
                <a:effectLst/>
                <a:latin typeface="Helvetica-Light"/>
              </a:rPr>
              <a:t>Swim to the shore or something that floats </a:t>
            </a:r>
            <a:r>
              <a:rPr lang="en-GB" sz="1800" b="1" i="0" dirty="0">
                <a:solidFill>
                  <a:srgbClr val="FFFFFF"/>
                </a:solidFill>
                <a:effectLst/>
                <a:latin typeface="HelveticaNeueLT-Black"/>
              </a:rPr>
              <a:t>2 </a:t>
            </a:r>
            <a:r>
              <a:rPr lang="en-GB" sz="1800" b="0" i="0" dirty="0">
                <a:solidFill>
                  <a:srgbClr val="3C3C3B"/>
                </a:solidFill>
                <a:effectLst/>
                <a:latin typeface="Helvetica-Light"/>
              </a:rPr>
              <a:t>Put one hand up in the air and shout for help</a:t>
            </a:r>
            <a:r>
              <a:rPr lang="en-GB" dirty="0"/>
              <a:t> </a:t>
            </a:r>
            <a:br>
              <a:rPr lang="en-GB" dirty="0"/>
            </a:b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11</a:t>
            </a:fld>
            <a:endParaRPr lang="en-GB" dirty="0"/>
          </a:p>
        </p:txBody>
      </p:sp>
    </p:spTree>
    <p:extLst>
      <p:ext uri="{BB962C8B-B14F-4D97-AF65-F5344CB8AC3E}">
        <p14:creationId xmlns:p14="http://schemas.microsoft.com/office/powerpoint/2010/main" val="862861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FF204A-414B-F9C3-66E7-4F241E7365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589"/>
            <a:ext cx="9144000" cy="69285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06/09/2023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06/09/2023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CB7F9C-345B-6F98-DA2D-1064361C5A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9285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1DD071-866D-B934-C106-4FDF09B2D8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205"/>
            <a:ext cx="9144000" cy="692858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CE05B5-E73E-2851-B41F-14B6A017E7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815"/>
            <a:ext cx="9144000" cy="14109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B56A1-BCEA-4DC1-8BF2-692F416A8450}" type="datetimeFigureOut">
              <a:rPr lang="en-GB" smtClean="0"/>
              <a:pPr/>
              <a:t>06/09/2023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0D5AA74-DD55-544D-9805-CDDA16D6EF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363495"/>
          </a:xfrm>
          <a:prstGeom prst="rect">
            <a:avLst/>
          </a:prstGeom>
        </p:spPr>
      </p:pic>
      <p:pic>
        <p:nvPicPr>
          <p:cNvPr id="9" name="Picture 8">
            <a:extLst>
              <a:ext uri="{FF2B5EF4-FFF2-40B4-BE49-F238E27FC236}">
                <a16:creationId xmlns:a16="http://schemas.microsoft.com/office/drawing/2014/main" id="{F30E11FF-FEBC-5F4C-A320-C032703DE1C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476603"/>
            <a:ext cx="9144000" cy="3813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96EE1-D743-B440-B0C7-116767CB4D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88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A56B9-1B71-D140-9615-F978B9699F0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8863"/>
          </a:xfrm>
          <a:prstGeom prst="rect">
            <a:avLst/>
          </a:prstGeom>
        </p:spPr>
      </p:pic>
    </p:spTree>
    <p:extLst>
      <p:ext uri="{BB962C8B-B14F-4D97-AF65-F5344CB8AC3E}">
        <p14:creationId xmlns:p14="http://schemas.microsoft.com/office/powerpoint/2010/main" val="320377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995A-5A45-014E-8F6C-E64F43A837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24C581-F6D1-BA4F-97BC-638D2D93EA7F}"/>
              </a:ext>
            </a:extLst>
          </p:cNvPr>
          <p:cNvSpPr>
            <a:spLocks noGrp="1"/>
          </p:cNvSpPr>
          <p:nvPr>
            <p:ph type="dt" sz="half" idx="10"/>
          </p:nvPr>
        </p:nvSpPr>
        <p:spPr/>
        <p:txBody>
          <a:bodyPr/>
          <a:lstStyle/>
          <a:p>
            <a:fld id="{2FFB56A1-BCEA-4DC1-8BF2-692F416A8450}" type="datetimeFigureOut">
              <a:rPr lang="en-GB" smtClean="0"/>
              <a:pPr/>
              <a:t>06/09/2023</a:t>
            </a:fld>
            <a:endParaRPr lang="en-GB" dirty="0"/>
          </a:p>
        </p:txBody>
      </p:sp>
      <p:sp>
        <p:nvSpPr>
          <p:cNvPr id="4" name="Footer Placeholder 3">
            <a:extLst>
              <a:ext uri="{FF2B5EF4-FFF2-40B4-BE49-F238E27FC236}">
                <a16:creationId xmlns:a16="http://schemas.microsoft.com/office/drawing/2014/main" id="{6450EC47-4FFC-BE49-AF1B-AC7843B04F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E7A8C3-E234-3B45-BB38-024F2CDCE4F8}"/>
              </a:ext>
            </a:extLst>
          </p:cNvPr>
          <p:cNvSpPr>
            <a:spLocks noGrp="1"/>
          </p:cNvSpPr>
          <p:nvPr>
            <p:ph type="sldNum" sz="quarter" idx="12"/>
          </p:nvPr>
        </p:nvSpPr>
        <p:spPr/>
        <p:txBody>
          <a:bodyPr/>
          <a:lstStyle/>
          <a:p>
            <a:fld id="{5BF1DD72-2295-416E-A2EC-9B0AF104EB17}" type="slidenum">
              <a:rPr lang="en-GB" smtClean="0"/>
              <a:pPr/>
              <a:t>‹#›</a:t>
            </a:fld>
            <a:endParaRPr lang="en-GB" dirty="0"/>
          </a:p>
        </p:txBody>
      </p:sp>
    </p:spTree>
    <p:extLst>
      <p:ext uri="{BB962C8B-B14F-4D97-AF65-F5344CB8AC3E}">
        <p14:creationId xmlns:p14="http://schemas.microsoft.com/office/powerpoint/2010/main" val="35874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B56A1-BCEA-4DC1-8BF2-692F416A8450}" type="datetimeFigureOut">
              <a:rPr lang="en-GB" smtClean="0"/>
              <a:pPr/>
              <a:t>06/09/2023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1DD72-2295-416E-A2EC-9B0AF104EB1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9.xml"/><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video" Target="https://www.youtube.com/embed/8NrbXYDvvAM?feature=oembed" TargetMode="Externa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emf"/><Relationship Id="rId11" Type="http://schemas.openxmlformats.org/officeDocument/2006/relationships/image" Target="../media/image26.png"/><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CFHSokf7ah4?feature=oembed" TargetMode="External"/><Relationship Id="rId5" Type="http://schemas.openxmlformats.org/officeDocument/2006/relationships/image" Target="../media/image33.jpe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EE409D53-8498-BCD0-9E5A-7666693E16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1714" cy="6926857"/>
          </a:xfrm>
          <a:prstGeom prst="rect">
            <a:avLst/>
          </a:prstGeom>
        </p:spPr>
      </p:pic>
      <p:sp>
        <p:nvSpPr>
          <p:cNvPr id="12" name="Title 1">
            <a:extLst>
              <a:ext uri="{FF2B5EF4-FFF2-40B4-BE49-F238E27FC236}">
                <a16:creationId xmlns:a16="http://schemas.microsoft.com/office/drawing/2014/main" id="{C9955243-5B22-2C23-82BB-02C50355FA60}"/>
              </a:ext>
            </a:extLst>
          </p:cNvPr>
          <p:cNvSpPr txBox="1">
            <a:spLocks/>
          </p:cNvSpPr>
          <p:nvPr/>
        </p:nvSpPr>
        <p:spPr>
          <a:xfrm>
            <a:off x="682425" y="2348880"/>
            <a:ext cx="7776864" cy="86409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58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Ice Safety:</a:t>
            </a:r>
            <a:br>
              <a:rPr lang="en-GB" sz="58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50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Water Safety Workshop</a:t>
            </a:r>
            <a:endParaRPr lang="en-GB" sz="50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251972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BA07D1A-F872-8C4A-B742-28B401D7AB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587" y="6466002"/>
            <a:ext cx="9144000" cy="381397"/>
          </a:xfrm>
          <a:prstGeom prst="rect">
            <a:avLst/>
          </a:prstGeom>
        </p:spPr>
      </p:pic>
      <p:pic>
        <p:nvPicPr>
          <p:cNvPr id="27" name="Picture 26" descr="Diagram&#10;&#10;Description automatically generated">
            <a:extLst>
              <a:ext uri="{FF2B5EF4-FFF2-40B4-BE49-F238E27FC236}">
                <a16:creationId xmlns:a16="http://schemas.microsoft.com/office/drawing/2014/main" id="{4579705F-9E17-1743-9471-77EAD9886D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9159" y="1959261"/>
            <a:ext cx="7704856" cy="4176283"/>
          </a:xfrm>
          <a:prstGeom prst="rect">
            <a:avLst/>
          </a:prstGeom>
        </p:spPr>
      </p:pic>
      <p:sp>
        <p:nvSpPr>
          <p:cNvPr id="6" name="Title 1">
            <a:extLst>
              <a:ext uri="{FF2B5EF4-FFF2-40B4-BE49-F238E27FC236}">
                <a16:creationId xmlns:a16="http://schemas.microsoft.com/office/drawing/2014/main" id="{EEF6A940-6DDF-12A9-FEAA-3CDC393A3701}"/>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Cold water shock</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331745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38EDC7E2-C45D-0848-89CD-BED3BE6E640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866" t="26901" r="16664" b="27950"/>
          <a:stretch/>
        </p:blipFill>
        <p:spPr>
          <a:xfrm>
            <a:off x="6259568" y="2540995"/>
            <a:ext cx="2312779" cy="2187533"/>
          </a:xfrm>
          <a:prstGeom prst="rect">
            <a:avLst/>
          </a:prstGeom>
        </p:spPr>
      </p:pic>
      <p:pic>
        <p:nvPicPr>
          <p:cNvPr id="11" name="Picture 10" descr="A picture containing smoke, coming, dark&#10;&#10;Description automatically generated">
            <a:extLst>
              <a:ext uri="{FF2B5EF4-FFF2-40B4-BE49-F238E27FC236}">
                <a16:creationId xmlns:a16="http://schemas.microsoft.com/office/drawing/2014/main" id="{72EE4DB1-EA1E-FB45-87FA-EBE61E66B35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6611519">
            <a:off x="7706732" y="4601128"/>
            <a:ext cx="510838" cy="239896"/>
          </a:xfrm>
          <a:prstGeom prst="rect">
            <a:avLst/>
          </a:prstGeom>
        </p:spPr>
      </p:pic>
      <p:pic>
        <p:nvPicPr>
          <p:cNvPr id="12" name="Picture 11" descr="A picture containing smoke, coming, dark&#10;&#10;Description automatically generated">
            <a:extLst>
              <a:ext uri="{FF2B5EF4-FFF2-40B4-BE49-F238E27FC236}">
                <a16:creationId xmlns:a16="http://schemas.microsoft.com/office/drawing/2014/main" id="{5AC1CBD8-92F9-9240-BC12-024F861D8DC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723939">
            <a:off x="7611296" y="2542788"/>
            <a:ext cx="598499" cy="281063"/>
          </a:xfrm>
          <a:prstGeom prst="rect">
            <a:avLst/>
          </a:prstGeom>
        </p:spPr>
      </p:pic>
      <p:pic>
        <p:nvPicPr>
          <p:cNvPr id="13" name="Picture 12" descr="A picture containing smoke, coming, dark&#10;&#10;Description automatically generated">
            <a:extLst>
              <a:ext uri="{FF2B5EF4-FFF2-40B4-BE49-F238E27FC236}">
                <a16:creationId xmlns:a16="http://schemas.microsoft.com/office/drawing/2014/main" id="{6618FF53-E308-2D44-A216-46418560ED1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8691861">
            <a:off x="6483028" y="4461853"/>
            <a:ext cx="582275" cy="273444"/>
          </a:xfrm>
          <a:prstGeom prst="rect">
            <a:avLst/>
          </a:prstGeom>
        </p:spPr>
      </p:pic>
      <p:sp>
        <p:nvSpPr>
          <p:cNvPr id="15" name="Rectangle 14">
            <a:extLst>
              <a:ext uri="{FF2B5EF4-FFF2-40B4-BE49-F238E27FC236}">
                <a16:creationId xmlns:a16="http://schemas.microsoft.com/office/drawing/2014/main" id="{0C4084FC-4A00-394E-8831-657B30B97576}"/>
              </a:ext>
            </a:extLst>
          </p:cNvPr>
          <p:cNvSpPr/>
          <p:nvPr/>
        </p:nvSpPr>
        <p:spPr>
          <a:xfrm rot="342741">
            <a:off x="7333380" y="5083580"/>
            <a:ext cx="1251697"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your </a:t>
            </a:r>
            <a:r>
              <a:rPr lang="en-GB" sz="1500" b="1" i="1" dirty="0">
                <a:latin typeface="Helvetica Bold Oblique" pitchFamily="2" charset="0"/>
                <a:cs typeface="Arial" panose="020B0604020202020204" pitchFamily="34" charset="0"/>
              </a:rPr>
              <a:t>body</a:t>
            </a:r>
            <a:r>
              <a:rPr lang="en-GB" sz="1500" i="1" dirty="0">
                <a:latin typeface="Helvetica Oblique" pitchFamily="2" charset="0"/>
                <a:cs typeface="Arial" panose="020B0604020202020204" pitchFamily="34" charset="0"/>
              </a:rPr>
              <a:t> feel?</a:t>
            </a:r>
          </a:p>
        </p:txBody>
      </p:sp>
      <p:sp>
        <p:nvSpPr>
          <p:cNvPr id="16" name="Rectangle 15">
            <a:extLst>
              <a:ext uri="{FF2B5EF4-FFF2-40B4-BE49-F238E27FC236}">
                <a16:creationId xmlns:a16="http://schemas.microsoft.com/office/drawing/2014/main" id="{02CF8A12-23D8-BF46-9433-12F38E0347E4}"/>
              </a:ext>
            </a:extLst>
          </p:cNvPr>
          <p:cNvSpPr/>
          <p:nvPr/>
        </p:nvSpPr>
        <p:spPr>
          <a:xfrm rot="19411869">
            <a:off x="6188274" y="4968163"/>
            <a:ext cx="1330280" cy="1015663"/>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a:t>
            </a:r>
            <a:r>
              <a:rPr lang="en-GB" sz="1500" b="1" i="1" dirty="0">
                <a:latin typeface="Helvetica Bold Oblique" pitchFamily="2" charset="0"/>
                <a:cs typeface="Arial" panose="020B0604020202020204" pitchFamily="34" charset="0"/>
              </a:rPr>
              <a:t>emotions</a:t>
            </a:r>
            <a:r>
              <a:rPr lang="en-GB" sz="1500" i="1" dirty="0">
                <a:latin typeface="Helvetica Oblique" pitchFamily="2" charset="0"/>
                <a:cs typeface="Arial" panose="020B0604020202020204" pitchFamily="34" charset="0"/>
              </a:rPr>
              <a:t> might you feel?</a:t>
            </a:r>
          </a:p>
        </p:txBody>
      </p:sp>
      <p:sp>
        <p:nvSpPr>
          <p:cNvPr id="17" name="Rectangle 16">
            <a:extLst>
              <a:ext uri="{FF2B5EF4-FFF2-40B4-BE49-F238E27FC236}">
                <a16:creationId xmlns:a16="http://schemas.microsoft.com/office/drawing/2014/main" id="{AEF538BA-21E2-4442-AB7E-CE0440CEBE35}"/>
              </a:ext>
            </a:extLst>
          </p:cNvPr>
          <p:cNvSpPr/>
          <p:nvPr/>
        </p:nvSpPr>
        <p:spPr>
          <a:xfrm rot="727056">
            <a:off x="7170446" y="1721790"/>
            <a:ext cx="1785228" cy="553998"/>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 </a:t>
            </a:r>
            <a:r>
              <a:rPr lang="en-GB" sz="1500" b="1" i="1" dirty="0">
                <a:latin typeface="Helvetica Bold Oblique" pitchFamily="2" charset="0"/>
                <a:cs typeface="Arial" panose="020B0604020202020204" pitchFamily="34" charset="0"/>
              </a:rPr>
              <a:t>react</a:t>
            </a:r>
            <a:r>
              <a:rPr lang="en-GB" sz="1500" i="1" dirty="0">
                <a:latin typeface="Helvetica Oblique" pitchFamily="2" charset="0"/>
                <a:cs typeface="Arial" panose="020B0604020202020204" pitchFamily="34" charset="0"/>
              </a:rPr>
              <a:t>?</a:t>
            </a:r>
          </a:p>
        </p:txBody>
      </p:sp>
      <p:sp>
        <p:nvSpPr>
          <p:cNvPr id="14" name="Title 1">
            <a:extLst>
              <a:ext uri="{FF2B5EF4-FFF2-40B4-BE49-F238E27FC236}">
                <a16:creationId xmlns:a16="http://schemas.microsoft.com/office/drawing/2014/main" id="{C8FA8B9F-1BE3-B7BA-836B-0E9B5FBB1049}"/>
              </a:ext>
            </a:extLst>
          </p:cNvPr>
          <p:cNvSpPr txBox="1">
            <a:spLocks/>
          </p:cNvSpPr>
          <p:nvPr/>
        </p:nvSpPr>
        <p:spPr>
          <a:xfrm>
            <a:off x="340310" y="408745"/>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What should you do if you get into trouble in the water?</a:t>
            </a:r>
          </a:p>
        </p:txBody>
      </p:sp>
      <p:sp>
        <p:nvSpPr>
          <p:cNvPr id="18" name="Title 1">
            <a:extLst>
              <a:ext uri="{FF2B5EF4-FFF2-40B4-BE49-F238E27FC236}">
                <a16:creationId xmlns:a16="http://schemas.microsoft.com/office/drawing/2014/main" id="{272D2ED6-BA8E-D0C6-2A32-1BFDDF61AEF1}"/>
              </a:ext>
            </a:extLst>
          </p:cNvPr>
          <p:cNvSpPr txBox="1">
            <a:spLocks/>
          </p:cNvSpPr>
          <p:nvPr/>
        </p:nvSpPr>
        <p:spPr>
          <a:xfrm>
            <a:off x="340310" y="1387906"/>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Important advice from Gemma </a:t>
            </a:r>
            <a:r>
              <a:rPr lang="en-GB" sz="2000" b="1" dirty="0" err="1">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Lightbody</a:t>
            </a:r>
            <a:r>
              <a:rPr lang="en-GB" sz="2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 </a:t>
            </a:r>
            <a:br>
              <a:rPr lang="en-GB" sz="2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2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Scottish Ambulance Service</a:t>
            </a:r>
            <a:endParaRPr lang="en-GB" sz="20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4" name="TextBox 3">
            <a:extLst>
              <a:ext uri="{FF2B5EF4-FFF2-40B4-BE49-F238E27FC236}">
                <a16:creationId xmlns:a16="http://schemas.microsoft.com/office/drawing/2014/main" id="{1BC16085-F2B3-4A89-9D00-5DC2E4AB0D4F}"/>
              </a:ext>
            </a:extLst>
          </p:cNvPr>
          <p:cNvSpPr txBox="1"/>
          <p:nvPr/>
        </p:nvSpPr>
        <p:spPr>
          <a:xfrm>
            <a:off x="411938" y="5157192"/>
            <a:ext cx="5802464" cy="1255600"/>
          </a:xfrm>
          <a:prstGeom prst="rect">
            <a:avLst/>
          </a:prstGeom>
          <a:noFill/>
        </p:spPr>
        <p:txBody>
          <a:bodyPr wrap="square" lIns="0" tIns="0" rIns="0" bIns="0" rtlCol="0">
            <a:spAutoFit/>
          </a:bodyPr>
          <a:lstStyle/>
          <a:p>
            <a:pPr>
              <a:spcAft>
                <a:spcPts val="600"/>
              </a:spcAft>
            </a:pPr>
            <a:r>
              <a:rPr lang="en-GB" sz="14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Key points:</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Call 999 if you have a mobile on you</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Instead of panicking, Float on your back</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After you have calmed down shout loudly for help</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If you can – attempt to swim to shore or find something that floats</a:t>
            </a:r>
          </a:p>
        </p:txBody>
      </p:sp>
      <p:pic>
        <p:nvPicPr>
          <p:cNvPr id="3" name="Online Media 2" descr="Water safety in winter">
            <a:hlinkClick r:id="" action="ppaction://media"/>
            <a:extLst>
              <a:ext uri="{FF2B5EF4-FFF2-40B4-BE49-F238E27FC236}">
                <a16:creationId xmlns:a16="http://schemas.microsoft.com/office/drawing/2014/main" id="{C9655250-6E13-5D89-4523-F5051200D936}"/>
              </a:ext>
            </a:extLst>
          </p:cNvPr>
          <p:cNvPicPr>
            <a:picLocks noRot="1" noChangeAspect="1"/>
          </p:cNvPicPr>
          <p:nvPr>
            <a:videoFile r:link="rId1"/>
          </p:nvPr>
        </p:nvPicPr>
        <p:blipFill>
          <a:blip r:embed="rId8"/>
          <a:stretch>
            <a:fillRect/>
          </a:stretch>
        </p:blipFill>
        <p:spPr>
          <a:xfrm>
            <a:off x="365564" y="2060848"/>
            <a:ext cx="5107478" cy="2885725"/>
          </a:xfrm>
          <a:prstGeom prst="rect">
            <a:avLst/>
          </a:prstGeom>
        </p:spPr>
      </p:pic>
    </p:spTree>
    <p:extLst>
      <p:ext uri="{BB962C8B-B14F-4D97-AF65-F5344CB8AC3E}">
        <p14:creationId xmlns:p14="http://schemas.microsoft.com/office/powerpoint/2010/main" val="196653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68FD-23DC-B960-2902-43AC79ECA9E8}"/>
              </a:ext>
            </a:extLst>
          </p:cNvPr>
          <p:cNvSpPr txBox="1">
            <a:spLocks/>
          </p:cNvSpPr>
          <p:nvPr/>
        </p:nvSpPr>
        <p:spPr>
          <a:xfrm>
            <a:off x="340310" y="332656"/>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6</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Have you learned the Water Safety Code?</a:t>
            </a:r>
          </a:p>
        </p:txBody>
      </p:sp>
      <p:sp>
        <p:nvSpPr>
          <p:cNvPr id="3" name="Subtitle 2">
            <a:extLst>
              <a:ext uri="{FF2B5EF4-FFF2-40B4-BE49-F238E27FC236}">
                <a16:creationId xmlns:a16="http://schemas.microsoft.com/office/drawing/2014/main" id="{76A130B3-B135-78AE-AF48-F38B26E33F3C}"/>
              </a:ext>
            </a:extLst>
          </p:cNvPr>
          <p:cNvSpPr txBox="1">
            <a:spLocks/>
          </p:cNvSpPr>
          <p:nvPr/>
        </p:nvSpPr>
        <p:spPr>
          <a:xfrm>
            <a:off x="251520" y="1518788"/>
            <a:ext cx="1656184" cy="3652613"/>
          </a:xfrm>
          <a:prstGeom prst="rect">
            <a:avLst/>
          </a:prstGeom>
        </p:spPr>
        <p:txBody>
          <a:bodyPr vert="horz" lIns="0" tIns="0" rIns="0" bIns="0" rtlCol="0" anchor="t">
            <a:no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1620"/>
              </a:lnSpc>
              <a:spcBef>
                <a:spcPts val="0"/>
              </a:spcBef>
              <a:spcAft>
                <a:spcPts val="1200"/>
              </a:spcAft>
            </a:pPr>
            <a:r>
              <a:rPr lang="en-GB" sz="1200" b="1" dirty="0">
                <a:solidFill>
                  <a:srgbClr val="002B5C"/>
                </a:solidFill>
                <a:latin typeface="Helvetica" pitchFamily="2" charset="0"/>
              </a:rPr>
              <a:t>Think of that same body of water again.</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Not all dangers are visible: think of two that you can’t always see.</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What two actions should you take if you see someone in trouble in the water?</a:t>
            </a:r>
            <a:br>
              <a:rPr lang="en-GB" sz="1200" dirty="0">
                <a:solidFill>
                  <a:srgbClr val="002B5C"/>
                </a:solidFill>
                <a:latin typeface="Helvetica" pitchFamily="2" charset="0"/>
              </a:rPr>
            </a:br>
            <a:r>
              <a:rPr lang="en-GB" sz="1200" dirty="0">
                <a:solidFill>
                  <a:srgbClr val="002B5C"/>
                </a:solidFill>
                <a:latin typeface="Helvetica" pitchFamily="2" charset="0"/>
              </a:rPr>
              <a:t>What should you do if you find yourself in water unexpectedly?</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How would you challenge dangerous behaviour you see?</a:t>
            </a:r>
          </a:p>
        </p:txBody>
      </p:sp>
      <p:pic>
        <p:nvPicPr>
          <p:cNvPr id="6" name="Picture 5">
            <a:extLst>
              <a:ext uri="{FF2B5EF4-FFF2-40B4-BE49-F238E27FC236}">
                <a16:creationId xmlns:a16="http://schemas.microsoft.com/office/drawing/2014/main" id="{5D6CEFD3-6B0E-68E9-81E3-D26E09D20E9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31232" y="1412776"/>
            <a:ext cx="3132856" cy="4293096"/>
          </a:xfrm>
          <a:prstGeom prst="rect">
            <a:avLst/>
          </a:prstGeom>
        </p:spPr>
      </p:pic>
      <p:pic>
        <p:nvPicPr>
          <p:cNvPr id="7" name="Picture 6">
            <a:extLst>
              <a:ext uri="{FF2B5EF4-FFF2-40B4-BE49-F238E27FC236}">
                <a16:creationId xmlns:a16="http://schemas.microsoft.com/office/drawing/2014/main" id="{C17AA7D5-73DF-2C98-B9AA-40A00AC85CC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80112" y="1393232"/>
            <a:ext cx="3212036" cy="4299237"/>
          </a:xfrm>
          <a:prstGeom prst="rect">
            <a:avLst/>
          </a:prstGeom>
        </p:spPr>
      </p:pic>
    </p:spTree>
    <p:extLst>
      <p:ext uri="{BB962C8B-B14F-4D97-AF65-F5344CB8AC3E}">
        <p14:creationId xmlns:p14="http://schemas.microsoft.com/office/powerpoint/2010/main" val="59856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9EB14-E965-A349-B44C-336114C8AF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6400" b="34250"/>
          <a:stretch/>
        </p:blipFill>
        <p:spPr>
          <a:xfrm>
            <a:off x="971600" y="1268760"/>
            <a:ext cx="7548257" cy="5271364"/>
          </a:xfrm>
          <a:prstGeom prst="rect">
            <a:avLst/>
          </a:prstGeom>
        </p:spPr>
      </p:pic>
    </p:spTree>
    <p:extLst>
      <p:ext uri="{BB962C8B-B14F-4D97-AF65-F5344CB8AC3E}">
        <p14:creationId xmlns:p14="http://schemas.microsoft.com/office/powerpoint/2010/main" val="395602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72EC027-24B3-0947-871F-82F88DF042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15555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32EC29-64B4-6089-66F3-383A8E05E3F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398" b="16620"/>
          <a:stretch/>
        </p:blipFill>
        <p:spPr>
          <a:xfrm>
            <a:off x="0" y="2664296"/>
            <a:ext cx="9144000" cy="4221088"/>
          </a:xfrm>
          <a:prstGeom prst="rect">
            <a:avLst/>
          </a:prstGeom>
        </p:spPr>
      </p:pic>
      <p:sp>
        <p:nvSpPr>
          <p:cNvPr id="3" name="Title 1">
            <a:extLst>
              <a:ext uri="{FF2B5EF4-FFF2-40B4-BE49-F238E27FC236}">
                <a16:creationId xmlns:a16="http://schemas.microsoft.com/office/drawing/2014/main" id="{F99FA387-20F5-1842-90D6-FFDCF28E2973}"/>
              </a:ext>
            </a:extLst>
          </p:cNvPr>
          <p:cNvSpPr txBox="1">
            <a:spLocks/>
          </p:cNvSpPr>
          <p:nvPr/>
        </p:nvSpPr>
        <p:spPr>
          <a:xfrm>
            <a:off x="335758" y="332656"/>
            <a:ext cx="6264696" cy="864097"/>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Starter activity</a:t>
            </a:r>
            <a:endParaRPr lang="en-GB" sz="24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sp>
        <p:nvSpPr>
          <p:cNvPr id="4" name="Subtitle 2">
            <a:extLst>
              <a:ext uri="{FF2B5EF4-FFF2-40B4-BE49-F238E27FC236}">
                <a16:creationId xmlns:a16="http://schemas.microsoft.com/office/drawing/2014/main" id="{2A634E79-E10D-1F42-B66B-68971619F57C}"/>
              </a:ext>
            </a:extLst>
          </p:cNvPr>
          <p:cNvSpPr txBox="1">
            <a:spLocks/>
          </p:cNvSpPr>
          <p:nvPr/>
        </p:nvSpPr>
        <p:spPr>
          <a:xfrm>
            <a:off x="323528" y="1518788"/>
            <a:ext cx="1584176" cy="3652613"/>
          </a:xfrm>
          <a:prstGeom prst="rect">
            <a:avLst/>
          </a:prstGeom>
        </p:spPr>
        <p:txBody>
          <a:bodyPr vert="horz" lIns="0" tIns="0" rIns="0" bIns="0" rtlCol="0" anchor="t">
            <a:norm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dirty="0">
                <a:solidFill>
                  <a:srgbClr val="002B5C"/>
                </a:solidFill>
              </a:rPr>
              <a:t>Think of a body of water near you – it could be a river, loch or beach.</a:t>
            </a:r>
          </a:p>
          <a:p>
            <a:endParaRPr lang="en-GB" sz="1600" dirty="0">
              <a:solidFill>
                <a:srgbClr val="002B5C"/>
              </a:solidFill>
            </a:endParaRPr>
          </a:p>
          <a:p>
            <a:r>
              <a:rPr lang="en-GB" sz="1600" dirty="0">
                <a:solidFill>
                  <a:srgbClr val="002B5C"/>
                </a:solidFill>
              </a:rPr>
              <a:t>How does it differ by season?</a:t>
            </a:r>
          </a:p>
        </p:txBody>
      </p:sp>
      <p:pic>
        <p:nvPicPr>
          <p:cNvPr id="11" name="Picture 10">
            <a:extLst>
              <a:ext uri="{FF2B5EF4-FFF2-40B4-BE49-F238E27FC236}">
                <a16:creationId xmlns:a16="http://schemas.microsoft.com/office/drawing/2014/main" id="{74EBEDA3-4190-B865-BE7C-2A5C418DCD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31232" y="1412776"/>
            <a:ext cx="3132856" cy="4293096"/>
          </a:xfrm>
          <a:prstGeom prst="rect">
            <a:avLst/>
          </a:prstGeom>
        </p:spPr>
      </p:pic>
      <p:pic>
        <p:nvPicPr>
          <p:cNvPr id="13" name="Picture 12">
            <a:extLst>
              <a:ext uri="{FF2B5EF4-FFF2-40B4-BE49-F238E27FC236}">
                <a16:creationId xmlns:a16="http://schemas.microsoft.com/office/drawing/2014/main" id="{3F175477-64E3-75FC-B8F8-8138BDDBAA7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80112" y="1393232"/>
            <a:ext cx="3212036" cy="4299237"/>
          </a:xfrm>
          <a:prstGeom prst="rect">
            <a:avLst/>
          </a:prstGeom>
        </p:spPr>
      </p:pic>
      <p:sp>
        <p:nvSpPr>
          <p:cNvPr id="14" name="Rectangle 13">
            <a:extLst>
              <a:ext uri="{FF2B5EF4-FFF2-40B4-BE49-F238E27FC236}">
                <a16:creationId xmlns:a16="http://schemas.microsoft.com/office/drawing/2014/main" id="{C3E25769-D7AC-E838-6188-1477092E1080}"/>
              </a:ext>
            </a:extLst>
          </p:cNvPr>
          <p:cNvSpPr/>
          <p:nvPr/>
        </p:nvSpPr>
        <p:spPr>
          <a:xfrm>
            <a:off x="2339752" y="6248925"/>
            <a:ext cx="6877192" cy="492443"/>
          </a:xfrm>
          <a:prstGeom prst="rect">
            <a:avLst/>
          </a:prstGeom>
          <a:noFill/>
        </p:spPr>
        <p:txBody>
          <a:bodyPr wrap="square" lIns="0" tIns="0" rIns="0" bIns="0">
            <a:spAutoFit/>
          </a:bodyPr>
          <a:lstStyle/>
          <a:p>
            <a:pPr lvl="0">
              <a:defRPr/>
            </a:pPr>
            <a:r>
              <a:rPr lang="en-GB" sz="1600" dirty="0">
                <a:solidFill>
                  <a:schemeClr val="bg1"/>
                </a:solidFill>
                <a:latin typeface="Helvetica" pitchFamily="2" charset="0"/>
                <a:cs typeface="Arial" pitchFamily="34" charset="0"/>
              </a:rPr>
              <a:t>Not all risks are easy to see which can be very dangerous. </a:t>
            </a:r>
            <a:br>
              <a:rPr lang="en-GB" sz="1600" dirty="0">
                <a:solidFill>
                  <a:schemeClr val="bg1"/>
                </a:solidFill>
                <a:latin typeface="Helvetica" pitchFamily="2" charset="0"/>
                <a:cs typeface="Arial" pitchFamily="34" charset="0"/>
              </a:rPr>
            </a:br>
            <a:r>
              <a:rPr lang="en-GB" sz="1600" dirty="0">
                <a:solidFill>
                  <a:schemeClr val="bg1"/>
                </a:solidFill>
                <a:latin typeface="Helvetica" pitchFamily="2" charset="0"/>
                <a:cs typeface="Arial" pitchFamily="34" charset="0"/>
              </a:rPr>
              <a:t>Can you think of any?</a:t>
            </a:r>
          </a:p>
        </p:txBody>
      </p:sp>
    </p:spTree>
    <p:extLst>
      <p:ext uri="{BB962C8B-B14F-4D97-AF65-F5344CB8AC3E}">
        <p14:creationId xmlns:p14="http://schemas.microsoft.com/office/powerpoint/2010/main" val="243478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BADC53D-6D98-13B1-5F56-E8DF2847F7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5536" y="1412776"/>
            <a:ext cx="8402920" cy="5040560"/>
          </a:xfrm>
          <a:prstGeom prst="rect">
            <a:avLst/>
          </a:prstGeom>
        </p:spPr>
      </p:pic>
      <p:sp>
        <p:nvSpPr>
          <p:cNvPr id="9" name="Rectangle 8">
            <a:extLst>
              <a:ext uri="{FF2B5EF4-FFF2-40B4-BE49-F238E27FC236}">
                <a16:creationId xmlns:a16="http://schemas.microsoft.com/office/drawing/2014/main" id="{6BC508BD-0759-4A19-A4E4-C2C32609DB28}"/>
              </a:ext>
            </a:extLst>
          </p:cNvPr>
          <p:cNvSpPr/>
          <p:nvPr/>
        </p:nvSpPr>
        <p:spPr>
          <a:xfrm>
            <a:off x="5004048" y="3933056"/>
            <a:ext cx="3600400" cy="1969770"/>
          </a:xfrm>
          <a:prstGeom prst="rect">
            <a:avLst/>
          </a:prstGeom>
          <a:noFill/>
        </p:spPr>
        <p:txBody>
          <a:bodyPr wrap="square" lIns="0" tIns="0" rIns="0" bIns="0">
            <a:spAutoFit/>
          </a:bodyPr>
          <a:lstStyle/>
          <a:p>
            <a:pPr fontAlgn="base"/>
            <a:r>
              <a:rPr lang="en-GB" sz="1600" b="1" dirty="0">
                <a:solidFill>
                  <a:schemeClr val="bg1"/>
                </a:solidFill>
                <a:latin typeface="Helvetica" pitchFamily="2" charset="0"/>
              </a:rPr>
              <a:t>Objectives:</a:t>
            </a:r>
          </a:p>
          <a:p>
            <a:pPr marL="342900" indent="-342900" fontAlgn="base">
              <a:buFont typeface="+mj-lt"/>
              <a:buAutoNum type="arabicPeriod"/>
            </a:pPr>
            <a:r>
              <a:rPr lang="en-GB" sz="1600" b="1" dirty="0">
                <a:solidFill>
                  <a:schemeClr val="bg1"/>
                </a:solidFill>
                <a:latin typeface="Helvetica" pitchFamily="2" charset="0"/>
              </a:rPr>
              <a:t>To develop an understanding of the dangers of water, in particular frozen water.</a:t>
            </a:r>
          </a:p>
          <a:p>
            <a:pPr marL="342900" indent="-342900" fontAlgn="base">
              <a:buFont typeface="+mj-lt"/>
              <a:buAutoNum type="arabicPeriod"/>
            </a:pPr>
            <a:r>
              <a:rPr lang="en-GB" sz="1600" b="1" dirty="0">
                <a:solidFill>
                  <a:schemeClr val="bg1"/>
                </a:solidFill>
                <a:latin typeface="Helvetica" pitchFamily="2" charset="0"/>
              </a:rPr>
              <a:t>To develop an understanding of how you can keep yourself and others safe around water, and how to respond in an emergency.</a:t>
            </a:r>
            <a:endParaRPr lang="en-US" sz="1600" b="1" dirty="0">
              <a:solidFill>
                <a:schemeClr val="bg1"/>
              </a:solidFill>
              <a:latin typeface="Helvetica" pitchFamily="2" charset="0"/>
            </a:endParaRPr>
          </a:p>
        </p:txBody>
      </p:sp>
      <p:sp>
        <p:nvSpPr>
          <p:cNvPr id="4" name="TextBox 3">
            <a:extLst>
              <a:ext uri="{FF2B5EF4-FFF2-40B4-BE49-F238E27FC236}">
                <a16:creationId xmlns:a16="http://schemas.microsoft.com/office/drawing/2014/main" id="{5ADEB1B9-0FBE-2243-B6CB-FCD388D4F8B0}"/>
              </a:ext>
            </a:extLst>
          </p:cNvPr>
          <p:cNvSpPr txBox="1"/>
          <p:nvPr/>
        </p:nvSpPr>
        <p:spPr>
          <a:xfrm>
            <a:off x="-482138" y="1080655"/>
            <a:ext cx="184731" cy="369332"/>
          </a:xfrm>
          <a:prstGeom prst="rect">
            <a:avLst/>
          </a:prstGeom>
          <a:noFill/>
        </p:spPr>
        <p:txBody>
          <a:bodyPr wrap="none" rtlCol="0">
            <a:spAutoFit/>
          </a:bodyPr>
          <a:lstStyle/>
          <a:p>
            <a:endParaRPr lang="en-US"/>
          </a:p>
        </p:txBody>
      </p:sp>
      <p:sp>
        <p:nvSpPr>
          <p:cNvPr id="15" name="Title 1">
            <a:extLst>
              <a:ext uri="{FF2B5EF4-FFF2-40B4-BE49-F238E27FC236}">
                <a16:creationId xmlns:a16="http://schemas.microsoft.com/office/drawing/2014/main" id="{48B65063-940C-18D7-4A32-C8937C39AB6A}"/>
              </a:ext>
            </a:extLst>
          </p:cNvPr>
          <p:cNvSpPr txBox="1">
            <a:spLocks/>
          </p:cNvSpPr>
          <p:nvPr/>
        </p:nvSpPr>
        <p:spPr>
          <a:xfrm>
            <a:off x="335758" y="332656"/>
            <a:ext cx="6264696" cy="864097"/>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Learning objectives</a:t>
            </a:r>
            <a:endParaRPr lang="en-GB" sz="24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183290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A07FC6-1A20-DBA9-DB6A-87AFC54B8E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4010" b="16620"/>
          <a:stretch/>
        </p:blipFill>
        <p:spPr>
          <a:xfrm>
            <a:off x="0" y="5373216"/>
            <a:ext cx="9144000" cy="1512168"/>
          </a:xfrm>
          <a:prstGeom prst="rect">
            <a:avLst/>
          </a:prstGeom>
        </p:spPr>
      </p:pic>
      <p:sp>
        <p:nvSpPr>
          <p:cNvPr id="14" name="Rectangle 13">
            <a:extLst>
              <a:ext uri="{FF2B5EF4-FFF2-40B4-BE49-F238E27FC236}">
                <a16:creationId xmlns:a16="http://schemas.microsoft.com/office/drawing/2014/main" id="{20216A2A-6355-4914-BB9B-694D08EA614D}"/>
              </a:ext>
            </a:extLst>
          </p:cNvPr>
          <p:cNvSpPr/>
          <p:nvPr/>
        </p:nvSpPr>
        <p:spPr>
          <a:xfrm>
            <a:off x="2195736" y="6237312"/>
            <a:ext cx="5275448" cy="584775"/>
          </a:xfrm>
          <a:prstGeom prst="rect">
            <a:avLst/>
          </a:prstGeom>
          <a:noFill/>
        </p:spPr>
        <p:txBody>
          <a:bodyPr wrap="square">
            <a:spAutoFit/>
          </a:bodyPr>
          <a:lstStyle/>
          <a:p>
            <a:pPr lvl="0"/>
            <a:r>
              <a:rPr lang="en-GB" sz="1600" dirty="0">
                <a:solidFill>
                  <a:schemeClr val="bg1"/>
                </a:solidFill>
                <a:latin typeface="Helvetica" pitchFamily="2" charset="0"/>
              </a:rPr>
              <a:t>W</a:t>
            </a:r>
            <a:r>
              <a:rPr lang="en-GB" sz="1600" dirty="0">
                <a:solidFill>
                  <a:schemeClr val="bg1"/>
                </a:solidFill>
                <a:effectLst/>
                <a:latin typeface="Helvetica" pitchFamily="2" charset="0"/>
                <a:ea typeface="Calibri" panose="020F0502020204030204" pitchFamily="34" charset="0"/>
                <a:cs typeface="Times New Roman" panose="02020603050405020304" pitchFamily="18" charset="0"/>
              </a:rPr>
              <a:t>hat type of information might be near water to help warn you of potential dangers?</a:t>
            </a:r>
            <a:r>
              <a:rPr lang="en-GB" sz="1600" dirty="0">
                <a:solidFill>
                  <a:schemeClr val="bg1"/>
                </a:solidFill>
                <a:effectLst/>
                <a:latin typeface="Helvetica" pitchFamily="2" charset="0"/>
              </a:rPr>
              <a:t> </a:t>
            </a:r>
            <a:endParaRPr lang="en-GB" sz="1600" dirty="0">
              <a:solidFill>
                <a:schemeClr val="bg1"/>
              </a:solidFill>
              <a:latin typeface="Helvetica" pitchFamily="2" charset="0"/>
              <a:cs typeface="Arial" pitchFamily="34" charset="0"/>
            </a:endParaRPr>
          </a:p>
        </p:txBody>
      </p:sp>
      <p:sp>
        <p:nvSpPr>
          <p:cNvPr id="11" name="Title 1">
            <a:extLst>
              <a:ext uri="{FF2B5EF4-FFF2-40B4-BE49-F238E27FC236}">
                <a16:creationId xmlns:a16="http://schemas.microsoft.com/office/drawing/2014/main" id="{4FB44A6A-1A42-FF45-B3E7-406FE20125BD}"/>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1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Stop and Think, Spot the Dangers</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3" name="TextBox 2">
            <a:extLst>
              <a:ext uri="{FF2B5EF4-FFF2-40B4-BE49-F238E27FC236}">
                <a16:creationId xmlns:a16="http://schemas.microsoft.com/office/drawing/2014/main" id="{677F2A58-9847-1877-C310-42248F31F6CA}"/>
              </a:ext>
            </a:extLst>
          </p:cNvPr>
          <p:cNvSpPr txBox="1"/>
          <p:nvPr/>
        </p:nvSpPr>
        <p:spPr>
          <a:xfrm>
            <a:off x="323528" y="1972930"/>
            <a:ext cx="4248472" cy="2167966"/>
          </a:xfrm>
          <a:prstGeom prst="rect">
            <a:avLst/>
          </a:prstGeom>
          <a:noFill/>
        </p:spPr>
        <p:txBody>
          <a:bodyPr wrap="square" lIns="0" tIns="0" rIns="0" bIns="0" rtlCol="0">
            <a:spAutoFit/>
          </a:bodyPr>
          <a:lstStyle/>
          <a:p>
            <a:pPr defTabSz="720000">
              <a:lnSpc>
                <a:spcPts val="1660"/>
              </a:lnSpc>
            </a:pPr>
            <a:r>
              <a:rPr lang="en-GB" sz="1300" b="1" dirty="0">
                <a:solidFill>
                  <a:schemeClr val="tx2"/>
                </a:solidFill>
                <a:latin typeface="Helvetica" pitchFamily="2" charset="0"/>
                <a:cs typeface="Arial" panose="020B0604020202020204" pitchFamily="34" charset="0"/>
              </a:rPr>
              <a:t>You and two friends are taking your dog on a walk </a:t>
            </a:r>
            <a:br>
              <a:rPr lang="en-GB" sz="1300" b="1" dirty="0">
                <a:solidFill>
                  <a:schemeClr val="tx2"/>
                </a:solidFill>
                <a:latin typeface="Helvetica" pitchFamily="2" charset="0"/>
                <a:cs typeface="Arial" panose="020B0604020202020204" pitchFamily="34" charset="0"/>
              </a:rPr>
            </a:br>
            <a:r>
              <a:rPr lang="en-GB" sz="1300" b="1" dirty="0">
                <a:solidFill>
                  <a:schemeClr val="tx2"/>
                </a:solidFill>
                <a:latin typeface="Helvetica" pitchFamily="2" charset="0"/>
                <a:cs typeface="Arial" panose="020B0604020202020204" pitchFamily="34" charset="0"/>
              </a:rPr>
              <a:t>by the loch</a:t>
            </a:r>
            <a:br>
              <a:rPr lang="en-GB" sz="1300" b="1" dirty="0">
                <a:solidFill>
                  <a:schemeClr val="tx2"/>
                </a:solidFill>
                <a:latin typeface="Helvetica" pitchFamily="2" charset="0"/>
                <a:cs typeface="Arial" panose="020B0604020202020204" pitchFamily="34" charset="0"/>
              </a:rPr>
            </a:br>
            <a:endParaRPr lang="en-GB" sz="1300" b="1" dirty="0">
              <a:solidFill>
                <a:schemeClr val="tx2"/>
              </a:solidFill>
              <a:latin typeface="Helvetica" pitchFamily="2" charset="0"/>
              <a:cs typeface="Arial" panose="020B0604020202020204" pitchFamily="34" charset="0"/>
            </a:endParaRPr>
          </a:p>
          <a:p>
            <a:pPr defTabSz="720000">
              <a:lnSpc>
                <a:spcPts val="1660"/>
              </a:lnSpc>
            </a:pPr>
            <a:r>
              <a:rPr lang="en-GB" sz="1200" dirty="0">
                <a:solidFill>
                  <a:schemeClr val="tx2"/>
                </a:solidFill>
                <a:latin typeface="Helvetica" pitchFamily="2" charset="0"/>
              </a:rPr>
              <a:t>It’s important to </a:t>
            </a:r>
            <a:r>
              <a:rPr lang="en-GB" sz="1200" b="1" dirty="0">
                <a:solidFill>
                  <a:schemeClr val="tx2"/>
                </a:solidFill>
                <a:latin typeface="Helvetica" pitchFamily="2" charset="0"/>
              </a:rPr>
              <a:t>Stop and Think, Spot the Dangers </a:t>
            </a:r>
            <a:br>
              <a:rPr lang="en-GB" sz="1200" b="1" dirty="0">
                <a:solidFill>
                  <a:schemeClr val="tx2"/>
                </a:solidFill>
                <a:latin typeface="Helvetica" pitchFamily="2" charset="0"/>
              </a:rPr>
            </a:br>
            <a:r>
              <a:rPr lang="en-GB" sz="1200" dirty="0">
                <a:solidFill>
                  <a:schemeClr val="tx2"/>
                </a:solidFill>
                <a:latin typeface="Helvetica" pitchFamily="2" charset="0"/>
              </a:rPr>
              <a:t>when you’re near water.</a:t>
            </a:r>
          </a:p>
          <a:p>
            <a:pPr marL="342900" indent="-342900" defTabSz="720000">
              <a:lnSpc>
                <a:spcPts val="1660"/>
              </a:lnSpc>
              <a:buFont typeface="+mj-lt"/>
              <a:buAutoNum type="arabicPeriod"/>
            </a:pPr>
            <a:r>
              <a:rPr lang="en-GB" sz="1200" dirty="0">
                <a:solidFill>
                  <a:schemeClr val="tx2"/>
                </a:solidFill>
                <a:latin typeface="Helvetica" pitchFamily="2" charset="0"/>
              </a:rPr>
              <a:t>Can you see any dangers in this picture?</a:t>
            </a:r>
          </a:p>
          <a:p>
            <a:pPr marL="342900" indent="-342900" defTabSz="720000">
              <a:lnSpc>
                <a:spcPts val="1660"/>
              </a:lnSpc>
              <a:buFont typeface="+mj-lt"/>
              <a:buAutoNum type="arabicPeriod"/>
            </a:pPr>
            <a:r>
              <a:rPr lang="en-GB" sz="1200" dirty="0">
                <a:solidFill>
                  <a:schemeClr val="tx2"/>
                </a:solidFill>
                <a:latin typeface="Helvetica" pitchFamily="2" charset="0"/>
              </a:rPr>
              <a:t>What dangers might be hidden?</a:t>
            </a:r>
          </a:p>
          <a:p>
            <a:pPr marL="342900" indent="-342900" defTabSz="720000">
              <a:lnSpc>
                <a:spcPts val="1660"/>
              </a:lnSpc>
              <a:buFont typeface="+mj-lt"/>
              <a:buAutoNum type="arabicPeriod"/>
            </a:pPr>
            <a:r>
              <a:rPr lang="en-GB" sz="1200" dirty="0">
                <a:solidFill>
                  <a:schemeClr val="tx2"/>
                </a:solidFill>
                <a:latin typeface="Helvetica" pitchFamily="2" charset="0"/>
              </a:rPr>
              <a:t>It’s important to identify where you are and if there is rescue equipment near you. How could you get help if you got into trouble here?</a:t>
            </a:r>
          </a:p>
        </p:txBody>
      </p:sp>
      <p:pic>
        <p:nvPicPr>
          <p:cNvPr id="9" name="Picture 8">
            <a:extLst>
              <a:ext uri="{FF2B5EF4-FFF2-40B4-BE49-F238E27FC236}">
                <a16:creationId xmlns:a16="http://schemas.microsoft.com/office/drawing/2014/main" id="{40457831-287E-70E4-3257-28C201E4CB13}"/>
              </a:ext>
            </a:extLst>
          </p:cNvPr>
          <p:cNvPicPr>
            <a:picLocks noChangeAspect="1"/>
          </p:cNvPicPr>
          <p:nvPr/>
        </p:nvPicPr>
        <p:blipFill>
          <a:blip r:embed="rId4">
            <a:extLst>
              <a:ext uri="{28A0092B-C50C-407E-A947-70E740481C1C}">
                <a14:useLocalDpi xmlns:a14="http://schemas.microsoft.com/office/drawing/2010/main" val="0"/>
              </a:ext>
            </a:extLst>
          </a:blip>
          <a:srcRect t="13484" b="13484"/>
          <a:stretch/>
        </p:blipFill>
        <p:spPr>
          <a:xfrm>
            <a:off x="4644009" y="1972930"/>
            <a:ext cx="4104456" cy="2248158"/>
          </a:xfrm>
          <a:prstGeom prst="rect">
            <a:avLst/>
          </a:prstGeom>
        </p:spPr>
      </p:pic>
      <p:pic>
        <p:nvPicPr>
          <p:cNvPr id="4" name="Picture 3">
            <a:extLst>
              <a:ext uri="{FF2B5EF4-FFF2-40B4-BE49-F238E27FC236}">
                <a16:creationId xmlns:a16="http://schemas.microsoft.com/office/drawing/2014/main" id="{1E46FA5D-1A4B-E8A7-3638-BCF54B1A1FA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70113"/>
          <a:stretch/>
        </p:blipFill>
        <p:spPr>
          <a:xfrm>
            <a:off x="107504" y="3986219"/>
            <a:ext cx="9144000" cy="1819045"/>
          </a:xfrm>
          <a:prstGeom prst="rect">
            <a:avLst/>
          </a:prstGeom>
        </p:spPr>
      </p:pic>
      <p:sp>
        <p:nvSpPr>
          <p:cNvPr id="2" name="Rectangle 1">
            <a:extLst>
              <a:ext uri="{FF2B5EF4-FFF2-40B4-BE49-F238E27FC236}">
                <a16:creationId xmlns:a16="http://schemas.microsoft.com/office/drawing/2014/main" id="{3CBB986C-89D2-D762-E1C5-EAD462820B9E}"/>
              </a:ext>
            </a:extLst>
          </p:cNvPr>
          <p:cNvSpPr/>
          <p:nvPr/>
        </p:nvSpPr>
        <p:spPr>
          <a:xfrm>
            <a:off x="467544" y="4293096"/>
            <a:ext cx="165618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A8B7952-26AD-C911-EEBE-B4C017B0E1B9}"/>
              </a:ext>
            </a:extLst>
          </p:cNvPr>
          <p:cNvSpPr/>
          <p:nvPr/>
        </p:nvSpPr>
        <p:spPr>
          <a:xfrm>
            <a:off x="2051720" y="4293096"/>
            <a:ext cx="165618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F9B4DC-0630-1A21-846F-371A4B9CF60C}"/>
              </a:ext>
            </a:extLst>
          </p:cNvPr>
          <p:cNvSpPr/>
          <p:nvPr/>
        </p:nvSpPr>
        <p:spPr>
          <a:xfrm>
            <a:off x="3746706" y="4293096"/>
            <a:ext cx="165618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53C0A2-1EAF-5F27-3250-7598C96711B0}"/>
              </a:ext>
            </a:extLst>
          </p:cNvPr>
          <p:cNvSpPr/>
          <p:nvPr/>
        </p:nvSpPr>
        <p:spPr>
          <a:xfrm>
            <a:off x="5235394" y="4293096"/>
            <a:ext cx="165618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303B72-619E-A299-1B18-C9C4FABB95F4}"/>
              </a:ext>
            </a:extLst>
          </p:cNvPr>
          <p:cNvSpPr/>
          <p:nvPr/>
        </p:nvSpPr>
        <p:spPr>
          <a:xfrm>
            <a:off x="6813292" y="4293096"/>
            <a:ext cx="165618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8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A07FC6-1A20-DBA9-DB6A-87AFC54B8E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4010" b="16620"/>
          <a:stretch/>
        </p:blipFill>
        <p:spPr>
          <a:xfrm>
            <a:off x="0" y="5373216"/>
            <a:ext cx="9144000" cy="1512168"/>
          </a:xfrm>
          <a:prstGeom prst="rect">
            <a:avLst/>
          </a:prstGeom>
        </p:spPr>
      </p:pic>
      <p:sp>
        <p:nvSpPr>
          <p:cNvPr id="14" name="Rectangle 13">
            <a:extLst>
              <a:ext uri="{FF2B5EF4-FFF2-40B4-BE49-F238E27FC236}">
                <a16:creationId xmlns:a16="http://schemas.microsoft.com/office/drawing/2014/main" id="{20216A2A-6355-4914-BB9B-694D08EA614D}"/>
              </a:ext>
            </a:extLst>
          </p:cNvPr>
          <p:cNvSpPr/>
          <p:nvPr/>
        </p:nvSpPr>
        <p:spPr>
          <a:xfrm>
            <a:off x="2195736" y="6237312"/>
            <a:ext cx="5275448" cy="584775"/>
          </a:xfrm>
          <a:prstGeom prst="rect">
            <a:avLst/>
          </a:prstGeom>
          <a:noFill/>
        </p:spPr>
        <p:txBody>
          <a:bodyPr wrap="square">
            <a:spAutoFit/>
          </a:bodyPr>
          <a:lstStyle/>
          <a:p>
            <a:pPr lvl="0"/>
            <a:r>
              <a:rPr lang="en-GB" sz="1600" dirty="0">
                <a:solidFill>
                  <a:schemeClr val="bg1"/>
                </a:solidFill>
                <a:latin typeface="Helvetica" pitchFamily="2" charset="0"/>
              </a:rPr>
              <a:t>Do you think there could be a delay to emergency response on a very cold day?</a:t>
            </a:r>
            <a:endParaRPr lang="en-GB" sz="1600" dirty="0">
              <a:solidFill>
                <a:schemeClr val="bg1"/>
              </a:solidFill>
              <a:latin typeface="Helvetica" pitchFamily="2" charset="0"/>
              <a:cs typeface="Arial" pitchFamily="34" charset="0"/>
            </a:endParaRPr>
          </a:p>
        </p:txBody>
      </p:sp>
      <p:sp>
        <p:nvSpPr>
          <p:cNvPr id="11" name="Title 1">
            <a:extLst>
              <a:ext uri="{FF2B5EF4-FFF2-40B4-BE49-F238E27FC236}">
                <a16:creationId xmlns:a16="http://schemas.microsoft.com/office/drawing/2014/main" id="{4FB44A6A-1A42-FF45-B3E7-406FE20125BD}"/>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1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Stop and Think, Spot the Dangers</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3" name="TextBox 2">
            <a:extLst>
              <a:ext uri="{FF2B5EF4-FFF2-40B4-BE49-F238E27FC236}">
                <a16:creationId xmlns:a16="http://schemas.microsoft.com/office/drawing/2014/main" id="{677F2A58-9847-1877-C310-42248F31F6CA}"/>
              </a:ext>
            </a:extLst>
          </p:cNvPr>
          <p:cNvSpPr txBox="1"/>
          <p:nvPr/>
        </p:nvSpPr>
        <p:spPr>
          <a:xfrm>
            <a:off x="323528" y="1972930"/>
            <a:ext cx="4248472" cy="2167966"/>
          </a:xfrm>
          <a:prstGeom prst="rect">
            <a:avLst/>
          </a:prstGeom>
          <a:noFill/>
        </p:spPr>
        <p:txBody>
          <a:bodyPr wrap="square" lIns="0" tIns="0" rIns="0" bIns="0" rtlCol="0">
            <a:spAutoFit/>
          </a:bodyPr>
          <a:lstStyle/>
          <a:p>
            <a:pPr defTabSz="720000">
              <a:lnSpc>
                <a:spcPts val="1660"/>
              </a:lnSpc>
            </a:pPr>
            <a:r>
              <a:rPr lang="en-GB" sz="1300" b="1" dirty="0">
                <a:solidFill>
                  <a:srgbClr val="002060"/>
                </a:solidFill>
                <a:latin typeface="Helvetica" pitchFamily="2" charset="0"/>
                <a:cs typeface="Arial" panose="020B0604020202020204" pitchFamily="34" charset="0"/>
              </a:rPr>
              <a:t>You and two friends are taking your dog on a walk </a:t>
            </a:r>
            <a:br>
              <a:rPr lang="en-GB" sz="1300" b="1" dirty="0">
                <a:solidFill>
                  <a:srgbClr val="002060"/>
                </a:solidFill>
                <a:latin typeface="Helvetica" pitchFamily="2" charset="0"/>
                <a:cs typeface="Arial" panose="020B0604020202020204" pitchFamily="34" charset="0"/>
              </a:rPr>
            </a:br>
            <a:r>
              <a:rPr lang="en-GB" sz="1300" b="1" dirty="0">
                <a:solidFill>
                  <a:srgbClr val="002060"/>
                </a:solidFill>
                <a:latin typeface="Helvetica" pitchFamily="2" charset="0"/>
                <a:cs typeface="Arial" panose="020B0604020202020204" pitchFamily="34" charset="0"/>
              </a:rPr>
              <a:t>by the loch </a:t>
            </a:r>
            <a:r>
              <a:rPr lang="en-GB" sz="1300" b="1" dirty="0">
                <a:solidFill>
                  <a:srgbClr val="002060"/>
                </a:solidFill>
                <a:effectLst/>
                <a:latin typeface="Helvetica" pitchFamily="2" charset="0"/>
                <a:ea typeface="Calibri" panose="020F0502020204030204" pitchFamily="34" charset="0"/>
                <a:cs typeface="Times New Roman" panose="02020603050405020304" pitchFamily="18" charset="0"/>
              </a:rPr>
              <a:t>on a very cold winter’s day.</a:t>
            </a:r>
            <a:r>
              <a:rPr lang="en-GB" sz="1300" b="1" dirty="0">
                <a:solidFill>
                  <a:srgbClr val="002060"/>
                </a:solidFill>
                <a:effectLst/>
                <a:latin typeface="Helvetica" pitchFamily="2" charset="0"/>
              </a:rPr>
              <a:t> </a:t>
            </a:r>
            <a:br>
              <a:rPr lang="en-GB" sz="1300" b="1" dirty="0">
                <a:solidFill>
                  <a:schemeClr val="tx2"/>
                </a:solidFill>
                <a:latin typeface="Helvetica" pitchFamily="2" charset="0"/>
                <a:cs typeface="Arial" panose="020B0604020202020204" pitchFamily="34" charset="0"/>
              </a:rPr>
            </a:br>
            <a:endParaRPr lang="en-GB" sz="1300" b="1" dirty="0">
              <a:solidFill>
                <a:schemeClr val="tx2"/>
              </a:solidFill>
              <a:latin typeface="Helvetica" pitchFamily="2" charset="0"/>
              <a:cs typeface="Arial" panose="020B0604020202020204" pitchFamily="34" charset="0"/>
            </a:endParaRPr>
          </a:p>
          <a:p>
            <a:pPr defTabSz="720000">
              <a:lnSpc>
                <a:spcPts val="1660"/>
              </a:lnSpc>
            </a:pPr>
            <a:r>
              <a:rPr lang="en-GB" sz="1200" dirty="0">
                <a:solidFill>
                  <a:schemeClr val="tx2"/>
                </a:solidFill>
                <a:latin typeface="Helvetica" pitchFamily="2" charset="0"/>
              </a:rPr>
              <a:t>It’s important to </a:t>
            </a:r>
            <a:r>
              <a:rPr lang="en-GB" sz="1200" b="1" dirty="0">
                <a:solidFill>
                  <a:schemeClr val="tx2"/>
                </a:solidFill>
                <a:latin typeface="Helvetica" pitchFamily="2" charset="0"/>
              </a:rPr>
              <a:t>Stop and Think, Spot the Dangers </a:t>
            </a:r>
            <a:br>
              <a:rPr lang="en-GB" sz="1200" b="1" dirty="0">
                <a:solidFill>
                  <a:schemeClr val="tx2"/>
                </a:solidFill>
                <a:latin typeface="Helvetica" pitchFamily="2" charset="0"/>
              </a:rPr>
            </a:br>
            <a:r>
              <a:rPr lang="en-GB" sz="1200" dirty="0">
                <a:solidFill>
                  <a:schemeClr val="tx2"/>
                </a:solidFill>
                <a:latin typeface="Helvetica" pitchFamily="2" charset="0"/>
              </a:rPr>
              <a:t>when you’re near water.</a:t>
            </a:r>
          </a:p>
          <a:p>
            <a:pPr marL="342900" indent="-342900" defTabSz="720000">
              <a:lnSpc>
                <a:spcPts val="1660"/>
              </a:lnSpc>
              <a:buFont typeface="+mj-lt"/>
              <a:buAutoNum type="arabicPeriod"/>
            </a:pPr>
            <a:r>
              <a:rPr lang="en-GB" sz="1200" dirty="0">
                <a:solidFill>
                  <a:schemeClr val="tx2"/>
                </a:solidFill>
                <a:latin typeface="Helvetica" pitchFamily="2" charset="0"/>
              </a:rPr>
              <a:t>Can you see any dangers in this picture?</a:t>
            </a:r>
          </a:p>
          <a:p>
            <a:pPr marL="342900" indent="-342900" defTabSz="720000">
              <a:lnSpc>
                <a:spcPts val="1660"/>
              </a:lnSpc>
              <a:buFont typeface="+mj-lt"/>
              <a:buAutoNum type="arabicPeriod"/>
            </a:pPr>
            <a:r>
              <a:rPr lang="en-GB" sz="1200" dirty="0">
                <a:solidFill>
                  <a:schemeClr val="tx2"/>
                </a:solidFill>
                <a:latin typeface="Helvetica" pitchFamily="2" charset="0"/>
              </a:rPr>
              <a:t>What dangers might be hidden?</a:t>
            </a:r>
          </a:p>
          <a:p>
            <a:pPr marL="342900" indent="-342900" defTabSz="720000">
              <a:lnSpc>
                <a:spcPts val="1660"/>
              </a:lnSpc>
              <a:buFont typeface="+mj-lt"/>
              <a:buAutoNum type="arabicPeriod"/>
            </a:pPr>
            <a:r>
              <a:rPr lang="en-GB" sz="1200" dirty="0">
                <a:solidFill>
                  <a:schemeClr val="tx2"/>
                </a:solidFill>
                <a:latin typeface="Helvetica" pitchFamily="2" charset="0"/>
              </a:rPr>
              <a:t>It’s important to identify where you are and if there is rescue equipment near you. How could you get help if you got into trouble here?</a:t>
            </a:r>
          </a:p>
        </p:txBody>
      </p:sp>
      <p:pic>
        <p:nvPicPr>
          <p:cNvPr id="4" name="Picture 3">
            <a:extLst>
              <a:ext uri="{FF2B5EF4-FFF2-40B4-BE49-F238E27FC236}">
                <a16:creationId xmlns:a16="http://schemas.microsoft.com/office/drawing/2014/main" id="{1E46FA5D-1A4B-E8A7-3638-BCF54B1A1FA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089" t="10481"/>
          <a:stretch/>
        </p:blipFill>
        <p:spPr>
          <a:xfrm>
            <a:off x="107504" y="4258204"/>
            <a:ext cx="9001000" cy="1547059"/>
          </a:xfrm>
          <a:prstGeom prst="rect">
            <a:avLst/>
          </a:prstGeom>
        </p:spPr>
      </p:pic>
      <p:pic>
        <p:nvPicPr>
          <p:cNvPr id="2" name="Picture 1">
            <a:extLst>
              <a:ext uri="{FF2B5EF4-FFF2-40B4-BE49-F238E27FC236}">
                <a16:creationId xmlns:a16="http://schemas.microsoft.com/office/drawing/2014/main" id="{ECEE196D-2A96-2CDC-E482-1BD472DDAF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52" b="15762"/>
          <a:stretch/>
        </p:blipFill>
        <p:spPr>
          <a:xfrm>
            <a:off x="4499992" y="1935813"/>
            <a:ext cx="4248472" cy="2285275"/>
          </a:xfrm>
          <a:prstGeom prst="rect">
            <a:avLst/>
          </a:prstGeom>
        </p:spPr>
      </p:pic>
      <p:sp>
        <p:nvSpPr>
          <p:cNvPr id="5" name="Rectangle 4">
            <a:extLst>
              <a:ext uri="{FF2B5EF4-FFF2-40B4-BE49-F238E27FC236}">
                <a16:creationId xmlns:a16="http://schemas.microsoft.com/office/drawing/2014/main" id="{47984FC4-F7C6-2E5C-10D0-25A305EECBAE}"/>
              </a:ext>
            </a:extLst>
          </p:cNvPr>
          <p:cNvSpPr/>
          <p:nvPr/>
        </p:nvSpPr>
        <p:spPr>
          <a:xfrm>
            <a:off x="755576" y="4293095"/>
            <a:ext cx="1528895"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A490CF-BF0E-1E27-1367-F08A772B3BC1}"/>
              </a:ext>
            </a:extLst>
          </p:cNvPr>
          <p:cNvSpPr/>
          <p:nvPr/>
        </p:nvSpPr>
        <p:spPr>
          <a:xfrm>
            <a:off x="2378078" y="4293095"/>
            <a:ext cx="1528895"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386ABCF-1C54-AF98-C902-15463B2C35A1}"/>
              </a:ext>
            </a:extLst>
          </p:cNvPr>
          <p:cNvSpPr/>
          <p:nvPr/>
        </p:nvSpPr>
        <p:spPr>
          <a:xfrm>
            <a:off x="3827737" y="4293095"/>
            <a:ext cx="1528895"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019A20-5E99-C4B4-2FB3-A615294C0239}"/>
              </a:ext>
            </a:extLst>
          </p:cNvPr>
          <p:cNvSpPr/>
          <p:nvPr/>
        </p:nvSpPr>
        <p:spPr>
          <a:xfrm>
            <a:off x="5489269" y="4293095"/>
            <a:ext cx="1528895"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8752C-81A7-6A11-58FC-D1B0418A3BE0}"/>
              </a:ext>
            </a:extLst>
          </p:cNvPr>
          <p:cNvSpPr/>
          <p:nvPr/>
        </p:nvSpPr>
        <p:spPr>
          <a:xfrm>
            <a:off x="6916625" y="4293095"/>
            <a:ext cx="1528895"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56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93B30D4C-BA6E-7D99-CE86-1C4B09F0333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889878" y="2370890"/>
            <a:ext cx="1299862" cy="1955546"/>
          </a:xfrm>
          <a:prstGeom prst="rect">
            <a:avLst/>
          </a:prstGeom>
        </p:spPr>
      </p:pic>
      <p:pic>
        <p:nvPicPr>
          <p:cNvPr id="55" name="Picture 54">
            <a:extLst>
              <a:ext uri="{FF2B5EF4-FFF2-40B4-BE49-F238E27FC236}">
                <a16:creationId xmlns:a16="http://schemas.microsoft.com/office/drawing/2014/main" id="{945C9111-14EB-6162-A864-8289ECD77AC7}"/>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444208" y="2370890"/>
            <a:ext cx="1299862" cy="1955546"/>
          </a:xfrm>
          <a:prstGeom prst="rect">
            <a:avLst/>
          </a:prstGeom>
        </p:spPr>
      </p:pic>
      <p:pic>
        <p:nvPicPr>
          <p:cNvPr id="59" name="Picture 58">
            <a:extLst>
              <a:ext uri="{FF2B5EF4-FFF2-40B4-BE49-F238E27FC236}">
                <a16:creationId xmlns:a16="http://schemas.microsoft.com/office/drawing/2014/main" id="{8C958EF8-8323-518C-1663-F32B428E09BE}"/>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667043" y="2370890"/>
            <a:ext cx="1299862" cy="1955546"/>
          </a:xfrm>
          <a:prstGeom prst="rect">
            <a:avLst/>
          </a:prstGeom>
        </p:spPr>
      </p:pic>
      <p:pic>
        <p:nvPicPr>
          <p:cNvPr id="63" name="Picture 62">
            <a:extLst>
              <a:ext uri="{FF2B5EF4-FFF2-40B4-BE49-F238E27FC236}">
                <a16:creationId xmlns:a16="http://schemas.microsoft.com/office/drawing/2014/main" id="{51E0C797-D4C6-9674-CE84-9FC06AFFECA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113460" y="2364044"/>
            <a:ext cx="1299862" cy="1955546"/>
          </a:xfrm>
          <a:prstGeom prst="rect">
            <a:avLst/>
          </a:prstGeom>
        </p:spPr>
      </p:pic>
      <p:pic>
        <p:nvPicPr>
          <p:cNvPr id="49" name="Picture 48">
            <a:extLst>
              <a:ext uri="{FF2B5EF4-FFF2-40B4-BE49-F238E27FC236}">
                <a16:creationId xmlns:a16="http://schemas.microsoft.com/office/drawing/2014/main" id="{F4E35756-7230-8E5E-7563-D694C6E88A55}"/>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2889878" y="2370890"/>
            <a:ext cx="1299862" cy="1955546"/>
          </a:xfrm>
          <a:prstGeom prst="rect">
            <a:avLst/>
          </a:prstGeom>
        </p:spPr>
      </p:pic>
      <p:pic>
        <p:nvPicPr>
          <p:cNvPr id="53" name="Picture 52">
            <a:extLst>
              <a:ext uri="{FF2B5EF4-FFF2-40B4-BE49-F238E27FC236}">
                <a16:creationId xmlns:a16="http://schemas.microsoft.com/office/drawing/2014/main" id="{8EC4D520-1743-EEAC-8992-96E64ED4EB98}"/>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6444208" y="2370890"/>
            <a:ext cx="1299862" cy="1955546"/>
          </a:xfrm>
          <a:prstGeom prst="rect">
            <a:avLst/>
          </a:prstGeom>
        </p:spPr>
      </p:pic>
      <p:pic>
        <p:nvPicPr>
          <p:cNvPr id="57" name="Picture 56">
            <a:extLst>
              <a:ext uri="{FF2B5EF4-FFF2-40B4-BE49-F238E27FC236}">
                <a16:creationId xmlns:a16="http://schemas.microsoft.com/office/drawing/2014/main" id="{FF13FA0E-88D1-ECDB-5972-ACDA17F77314}"/>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4667043" y="2370890"/>
            <a:ext cx="1299862" cy="1955546"/>
          </a:xfrm>
          <a:prstGeom prst="rect">
            <a:avLst/>
          </a:prstGeom>
        </p:spPr>
      </p:pic>
      <p:pic>
        <p:nvPicPr>
          <p:cNvPr id="61" name="Picture 60">
            <a:extLst>
              <a:ext uri="{FF2B5EF4-FFF2-40B4-BE49-F238E27FC236}">
                <a16:creationId xmlns:a16="http://schemas.microsoft.com/office/drawing/2014/main" id="{AF58ECB0-060D-F43D-9928-BB8862BF5BCD}"/>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1113460" y="2364044"/>
            <a:ext cx="1299862" cy="1955546"/>
          </a:xfrm>
          <a:prstGeom prst="rect">
            <a:avLst/>
          </a:prstGeom>
        </p:spPr>
      </p:pic>
      <p:sp>
        <p:nvSpPr>
          <p:cNvPr id="18" name="Title 1">
            <a:extLst>
              <a:ext uri="{FF2B5EF4-FFF2-40B4-BE49-F238E27FC236}">
                <a16:creationId xmlns:a16="http://schemas.microsoft.com/office/drawing/2014/main" id="{73CE1B71-50F2-07E6-B7F6-5CCBCCEDDAD5}"/>
              </a:ext>
            </a:extLst>
          </p:cNvPr>
          <p:cNvSpPr txBox="1">
            <a:spLocks/>
          </p:cNvSpPr>
          <p:nvPr/>
        </p:nvSpPr>
        <p:spPr>
          <a:xfrm>
            <a:off x="340310" y="26064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2</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When do accidents happen?</a:t>
            </a:r>
          </a:p>
        </p:txBody>
      </p:sp>
      <p:sp>
        <p:nvSpPr>
          <p:cNvPr id="19" name="TextBox 18">
            <a:extLst>
              <a:ext uri="{FF2B5EF4-FFF2-40B4-BE49-F238E27FC236}">
                <a16:creationId xmlns:a16="http://schemas.microsoft.com/office/drawing/2014/main" id="{E5A82A2E-9AE8-B618-203C-F92E34C73322}"/>
              </a:ext>
            </a:extLst>
          </p:cNvPr>
          <p:cNvSpPr txBox="1"/>
          <p:nvPr/>
        </p:nvSpPr>
        <p:spPr>
          <a:xfrm>
            <a:off x="340310" y="1522988"/>
            <a:ext cx="8192130" cy="576312"/>
          </a:xfrm>
          <a:prstGeom prst="rect">
            <a:avLst/>
          </a:prstGeom>
          <a:noFill/>
        </p:spPr>
        <p:txBody>
          <a:bodyPr wrap="square" lIns="0" tIns="0" rIns="0" bIns="0" rtlCol="0">
            <a:spAutoFit/>
          </a:bodyPr>
          <a:lstStyle/>
          <a:p>
            <a:pPr algn="ctr" defTabSz="720000">
              <a:lnSpc>
                <a:spcPts val="2280"/>
              </a:lnSpc>
            </a:pPr>
            <a:r>
              <a:rPr lang="en-GB" sz="1700" b="1" dirty="0">
                <a:solidFill>
                  <a:schemeClr val="tx2"/>
                </a:solidFill>
                <a:latin typeface="Helvetica" pitchFamily="2" charset="0"/>
              </a:rPr>
              <a:t>Unfortunately people lose their lives in water at different times of year.</a:t>
            </a:r>
          </a:p>
          <a:p>
            <a:pPr algn="ctr" defTabSz="720000">
              <a:lnSpc>
                <a:spcPts val="2280"/>
              </a:lnSpc>
            </a:pPr>
            <a:r>
              <a:rPr lang="en-GB" sz="1700" b="1" dirty="0">
                <a:solidFill>
                  <a:schemeClr val="tx2"/>
                </a:solidFill>
                <a:latin typeface="Helvetica" pitchFamily="2" charset="0"/>
              </a:rPr>
              <a:t>Can you guess when most accidents happen?</a:t>
            </a:r>
          </a:p>
        </p:txBody>
      </p:sp>
      <p:pic>
        <p:nvPicPr>
          <p:cNvPr id="38" name="Picture 37">
            <a:extLst>
              <a:ext uri="{FF2B5EF4-FFF2-40B4-BE49-F238E27FC236}">
                <a16:creationId xmlns:a16="http://schemas.microsoft.com/office/drawing/2014/main" id="{CC84CC7C-616E-3B1C-AC5A-76C8F8281E0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974256" y="4356010"/>
            <a:ext cx="1195489" cy="411891"/>
          </a:xfrm>
          <a:prstGeom prst="rect">
            <a:avLst/>
          </a:prstGeom>
        </p:spPr>
      </p:pic>
      <p:sp>
        <p:nvSpPr>
          <p:cNvPr id="39" name="TextBox 38">
            <a:extLst>
              <a:ext uri="{FF2B5EF4-FFF2-40B4-BE49-F238E27FC236}">
                <a16:creationId xmlns:a16="http://schemas.microsoft.com/office/drawing/2014/main" id="{F3BBB125-7ECF-0627-E788-1C2D772F0FFA}"/>
              </a:ext>
            </a:extLst>
          </p:cNvPr>
          <p:cNvSpPr txBox="1"/>
          <p:nvPr/>
        </p:nvSpPr>
        <p:spPr>
          <a:xfrm>
            <a:off x="340310" y="4941168"/>
            <a:ext cx="8192130" cy="492443"/>
          </a:xfrm>
          <a:prstGeom prst="rect">
            <a:avLst/>
          </a:prstGeom>
          <a:noFill/>
        </p:spPr>
        <p:txBody>
          <a:bodyPr wrap="square" lIns="0" tIns="0" rIns="0" bIns="0" rtlCol="0">
            <a:spAutoFit/>
          </a:bodyPr>
          <a:lstStyle/>
          <a:p>
            <a:pPr algn="ctr"/>
            <a:r>
              <a:rPr lang="en-GB" sz="1600" dirty="0"/>
              <a:t>We will go through the cards: hands up if you think the number will be higher, </a:t>
            </a:r>
            <a:br>
              <a:rPr lang="en-GB" sz="1600" dirty="0"/>
            </a:br>
            <a:r>
              <a:rPr lang="en-GB" sz="1600" dirty="0"/>
              <a:t>or hands down for lower (amount of people injured/drowned).</a:t>
            </a:r>
          </a:p>
        </p:txBody>
      </p:sp>
      <p:sp>
        <p:nvSpPr>
          <p:cNvPr id="40" name="TextBox 39">
            <a:extLst>
              <a:ext uri="{FF2B5EF4-FFF2-40B4-BE49-F238E27FC236}">
                <a16:creationId xmlns:a16="http://schemas.microsoft.com/office/drawing/2014/main" id="{17992D70-D6C9-C2ED-BA3C-9CD4B973F902}"/>
              </a:ext>
            </a:extLst>
          </p:cNvPr>
          <p:cNvSpPr txBox="1"/>
          <p:nvPr/>
        </p:nvSpPr>
        <p:spPr>
          <a:xfrm>
            <a:off x="6948264" y="6392361"/>
            <a:ext cx="1872208" cy="276999"/>
          </a:xfrm>
          <a:prstGeom prst="rect">
            <a:avLst/>
          </a:prstGeom>
          <a:noFill/>
        </p:spPr>
        <p:txBody>
          <a:bodyPr wrap="square" lIns="0" tIns="0" rIns="0" bIns="0" rtlCol="0">
            <a:spAutoFit/>
          </a:bodyPr>
          <a:lstStyle/>
          <a:p>
            <a:r>
              <a:rPr lang="en-GB" sz="800" dirty="0"/>
              <a:t>Note: Scotland data only 2017 – 2021, WAID</a:t>
            </a:r>
          </a:p>
          <a:p>
            <a:endParaRPr lang="en-US" sz="1000" dirty="0"/>
          </a:p>
        </p:txBody>
      </p:sp>
      <p:pic>
        <p:nvPicPr>
          <p:cNvPr id="42" name="Picture 41">
            <a:extLst>
              <a:ext uri="{FF2B5EF4-FFF2-40B4-BE49-F238E27FC236}">
                <a16:creationId xmlns:a16="http://schemas.microsoft.com/office/drawing/2014/main" id="{ACD7AAB4-B038-38D8-3346-DBDA889F15D8}"/>
              </a:ext>
            </a:extLst>
          </p:cNvPr>
          <p:cNvPicPr>
            <a:picLocks noChangeAspect="1"/>
          </p:cNvPicPr>
          <p:nvPr/>
        </p:nvPicPr>
        <p:blipFill>
          <a:blip r:embed="rId12">
            <a:extLst>
              <a:ext uri="{28A0092B-C50C-407E-A947-70E740481C1C}">
                <a14:useLocalDpi xmlns:a14="http://schemas.microsoft.com/office/drawing/2010/main"/>
              </a:ext>
            </a:extLst>
          </a:blip>
          <a:srcRect/>
          <a:stretch/>
        </p:blipFill>
        <p:spPr>
          <a:xfrm>
            <a:off x="369509" y="5504846"/>
            <a:ext cx="8092182" cy="876482"/>
          </a:xfrm>
          <a:prstGeom prst="rect">
            <a:avLst/>
          </a:prstGeom>
        </p:spPr>
      </p:pic>
    </p:spTree>
    <p:extLst>
      <p:ext uri="{BB962C8B-B14F-4D97-AF65-F5344CB8AC3E}">
        <p14:creationId xmlns:p14="http://schemas.microsoft.com/office/powerpoint/2010/main" val="11128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9"/>
                                        </p:tgtEl>
                                      </p:cBhvr>
                                    </p:animEffect>
                                    <p:set>
                                      <p:cBhvr>
                                        <p:cTn id="12" dur="1" fill="hold">
                                          <p:stCondLst>
                                            <p:cond delay="499"/>
                                          </p:stCondLst>
                                        </p:cTn>
                                        <p:tgtEl>
                                          <p:spTgt spid="4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7"/>
                                        </p:tgtEl>
                                      </p:cBhvr>
                                    </p:animEffect>
                                    <p:set>
                                      <p:cBhvr>
                                        <p:cTn id="17" dur="1" fill="hold">
                                          <p:stCondLst>
                                            <p:cond delay="499"/>
                                          </p:stCondLst>
                                        </p:cTn>
                                        <p:tgtEl>
                                          <p:spTgt spid="5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7ACE12C-3D1D-3E77-FEBE-4C963088C87B}"/>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3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Stay Together, Stay Close</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pic>
        <p:nvPicPr>
          <p:cNvPr id="10" name="Picture 9">
            <a:extLst>
              <a:ext uri="{FF2B5EF4-FFF2-40B4-BE49-F238E27FC236}">
                <a16:creationId xmlns:a16="http://schemas.microsoft.com/office/drawing/2014/main" id="{93AB332C-0B45-ECFE-C5B8-CFBB1D772B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99792" y="2060848"/>
            <a:ext cx="3672408" cy="2448272"/>
          </a:xfrm>
          <a:prstGeom prst="rect">
            <a:avLst/>
          </a:prstGeom>
        </p:spPr>
      </p:pic>
      <p:sp>
        <p:nvSpPr>
          <p:cNvPr id="18" name="Rectangle 17">
            <a:extLst>
              <a:ext uri="{FF2B5EF4-FFF2-40B4-BE49-F238E27FC236}">
                <a16:creationId xmlns:a16="http://schemas.microsoft.com/office/drawing/2014/main" id="{619C6305-BD9C-A8F5-19FB-1113E17E70C8}"/>
              </a:ext>
            </a:extLst>
          </p:cNvPr>
          <p:cNvSpPr/>
          <p:nvPr/>
        </p:nvSpPr>
        <p:spPr>
          <a:xfrm rot="20654710">
            <a:off x="192926" y="2168451"/>
            <a:ext cx="2392039"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If you are going on your own near water, what could you do to keep safe?</a:t>
            </a:r>
          </a:p>
        </p:txBody>
      </p:sp>
      <p:pic>
        <p:nvPicPr>
          <p:cNvPr id="19" name="Picture 18" descr="A picture containing smoke, coming, dark&#10;&#10;Description automatically generated">
            <a:extLst>
              <a:ext uri="{FF2B5EF4-FFF2-40B4-BE49-F238E27FC236}">
                <a16:creationId xmlns:a16="http://schemas.microsoft.com/office/drawing/2014/main" id="{CBDF7587-B437-FEF4-54C6-5EDAA8BD016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642524" flipV="1">
            <a:off x="1566248" y="2808303"/>
            <a:ext cx="1072683" cy="503746"/>
          </a:xfrm>
          <a:prstGeom prst="rect">
            <a:avLst/>
          </a:prstGeom>
        </p:spPr>
      </p:pic>
      <p:sp>
        <p:nvSpPr>
          <p:cNvPr id="20" name="Rectangle 19">
            <a:extLst>
              <a:ext uri="{FF2B5EF4-FFF2-40B4-BE49-F238E27FC236}">
                <a16:creationId xmlns:a16="http://schemas.microsoft.com/office/drawing/2014/main" id="{D6CEAF09-AE0D-D7DF-2F80-65F5B1D6514A}"/>
              </a:ext>
            </a:extLst>
          </p:cNvPr>
          <p:cNvSpPr/>
          <p:nvPr/>
        </p:nvSpPr>
        <p:spPr>
          <a:xfrm rot="775233">
            <a:off x="377145" y="3944402"/>
            <a:ext cx="1959834"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Why is it important to look out for others when near water? </a:t>
            </a:r>
          </a:p>
        </p:txBody>
      </p:sp>
      <p:pic>
        <p:nvPicPr>
          <p:cNvPr id="21" name="Picture 20" descr="A picture containing smoke, coming, dark&#10;&#10;Description automatically generated">
            <a:extLst>
              <a:ext uri="{FF2B5EF4-FFF2-40B4-BE49-F238E27FC236}">
                <a16:creationId xmlns:a16="http://schemas.microsoft.com/office/drawing/2014/main" id="{C69F9E09-BEB4-0876-DE8B-2E341EEB269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8727" y="3499719"/>
            <a:ext cx="1072683" cy="503746"/>
          </a:xfrm>
          <a:prstGeom prst="rect">
            <a:avLst/>
          </a:prstGeom>
        </p:spPr>
      </p:pic>
      <p:pic>
        <p:nvPicPr>
          <p:cNvPr id="22" name="Picture 21" descr="A picture containing smoke, coming, dark&#10;&#10;Description automatically generated">
            <a:extLst>
              <a:ext uri="{FF2B5EF4-FFF2-40B4-BE49-F238E27FC236}">
                <a16:creationId xmlns:a16="http://schemas.microsoft.com/office/drawing/2014/main" id="{DE699745-0B86-EA3D-B4F2-1462F6D7F6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9890567">
            <a:off x="6673531" y="3275474"/>
            <a:ext cx="1072683" cy="503746"/>
          </a:xfrm>
          <a:prstGeom prst="rect">
            <a:avLst/>
          </a:prstGeom>
        </p:spPr>
      </p:pic>
      <p:sp>
        <p:nvSpPr>
          <p:cNvPr id="23" name="Rectangle 22">
            <a:extLst>
              <a:ext uri="{FF2B5EF4-FFF2-40B4-BE49-F238E27FC236}">
                <a16:creationId xmlns:a16="http://schemas.microsoft.com/office/drawing/2014/main" id="{AF9B384D-685B-F56B-A5E0-B52CF3B8E34D}"/>
              </a:ext>
            </a:extLst>
          </p:cNvPr>
          <p:cNvSpPr/>
          <p:nvPr/>
        </p:nvSpPr>
        <p:spPr>
          <a:xfrm rot="775233">
            <a:off x="6631351" y="2273170"/>
            <a:ext cx="2324123"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Planning for a day out can help you keep safe: what could you bring with you?</a:t>
            </a:r>
          </a:p>
        </p:txBody>
      </p:sp>
      <p:pic>
        <p:nvPicPr>
          <p:cNvPr id="24" name="Picture 23">
            <a:extLst>
              <a:ext uri="{FF2B5EF4-FFF2-40B4-BE49-F238E27FC236}">
                <a16:creationId xmlns:a16="http://schemas.microsoft.com/office/drawing/2014/main" id="{312AE212-1944-FAEE-BA94-868A3EE2DD87}"/>
              </a:ext>
            </a:extLst>
          </p:cNvPr>
          <p:cNvPicPr>
            <a:picLocks noChangeAspect="1"/>
          </p:cNvPicPr>
          <p:nvPr/>
        </p:nvPicPr>
        <p:blipFill rotWithShape="1">
          <a:blip r:embed="rId5">
            <a:extLst>
              <a:ext uri="{28A0092B-C50C-407E-A947-70E740481C1C}">
                <a14:useLocalDpi xmlns:a14="http://schemas.microsoft.com/office/drawing/2010/main" val="0"/>
              </a:ext>
            </a:extLst>
          </a:blip>
          <a:srcRect l="2509" t="76301" r="-2509" b="4311"/>
          <a:stretch/>
        </p:blipFill>
        <p:spPr>
          <a:xfrm>
            <a:off x="309050" y="5217378"/>
            <a:ext cx="9050840" cy="1329631"/>
          </a:xfrm>
          <a:prstGeom prst="rect">
            <a:avLst/>
          </a:prstGeom>
        </p:spPr>
      </p:pic>
      <p:sp>
        <p:nvSpPr>
          <p:cNvPr id="2" name="Rectangle 1">
            <a:extLst>
              <a:ext uri="{FF2B5EF4-FFF2-40B4-BE49-F238E27FC236}">
                <a16:creationId xmlns:a16="http://schemas.microsoft.com/office/drawing/2014/main" id="{445C8155-A2A0-6F59-AA8D-3CF0D59EBABF}"/>
              </a:ext>
            </a:extLst>
          </p:cNvPr>
          <p:cNvSpPr/>
          <p:nvPr/>
        </p:nvSpPr>
        <p:spPr>
          <a:xfrm>
            <a:off x="446173" y="5301208"/>
            <a:ext cx="506193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03CF2F6-BA11-23E4-B093-7C8A94A51EF6}"/>
              </a:ext>
            </a:extLst>
          </p:cNvPr>
          <p:cNvSpPr/>
          <p:nvPr/>
        </p:nvSpPr>
        <p:spPr>
          <a:xfrm>
            <a:off x="4788024" y="5629266"/>
            <a:ext cx="3067412" cy="232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DDBFDD-3459-7688-31FF-42310208D963}"/>
              </a:ext>
            </a:extLst>
          </p:cNvPr>
          <p:cNvSpPr/>
          <p:nvPr/>
        </p:nvSpPr>
        <p:spPr>
          <a:xfrm>
            <a:off x="1598774" y="5913622"/>
            <a:ext cx="4701418" cy="45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7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9897-809F-4AAE-CECC-B20CA0CD4B89}"/>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4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Stay Together, Stay Close</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pic>
        <p:nvPicPr>
          <p:cNvPr id="3" name="Picture 2">
            <a:extLst>
              <a:ext uri="{FF2B5EF4-FFF2-40B4-BE49-F238E27FC236}">
                <a16:creationId xmlns:a16="http://schemas.microsoft.com/office/drawing/2014/main" id="{2AFEE54F-1E7F-1C96-4B2B-0E0E309606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53186" y="2061976"/>
            <a:ext cx="4059348" cy="2735176"/>
          </a:xfrm>
          <a:prstGeom prst="rect">
            <a:avLst/>
          </a:prstGeom>
        </p:spPr>
      </p:pic>
      <p:sp>
        <p:nvSpPr>
          <p:cNvPr id="4" name="Rectangle 3">
            <a:extLst>
              <a:ext uri="{FF2B5EF4-FFF2-40B4-BE49-F238E27FC236}">
                <a16:creationId xmlns:a16="http://schemas.microsoft.com/office/drawing/2014/main" id="{7A15B677-F9C5-522B-0B45-BBFCCEA01AC7}"/>
              </a:ext>
            </a:extLst>
          </p:cNvPr>
          <p:cNvSpPr/>
          <p:nvPr/>
        </p:nvSpPr>
        <p:spPr>
          <a:xfrm rot="20654710">
            <a:off x="261651" y="2192516"/>
            <a:ext cx="2023398"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What should you avoid doing with your dog near water?</a:t>
            </a:r>
          </a:p>
        </p:txBody>
      </p:sp>
      <p:pic>
        <p:nvPicPr>
          <p:cNvPr id="5" name="Picture 4" descr="A picture containing smoke, coming, dark&#10;&#10;Description automatically generated">
            <a:extLst>
              <a:ext uri="{FF2B5EF4-FFF2-40B4-BE49-F238E27FC236}">
                <a16:creationId xmlns:a16="http://schemas.microsoft.com/office/drawing/2014/main" id="{9447B27B-417D-2C5E-CE58-E01A31760E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642524" flipV="1">
            <a:off x="1399166" y="2836007"/>
            <a:ext cx="1072683" cy="503746"/>
          </a:xfrm>
          <a:prstGeom prst="rect">
            <a:avLst/>
          </a:prstGeom>
        </p:spPr>
      </p:pic>
      <p:sp>
        <p:nvSpPr>
          <p:cNvPr id="6" name="Rectangle 5">
            <a:extLst>
              <a:ext uri="{FF2B5EF4-FFF2-40B4-BE49-F238E27FC236}">
                <a16:creationId xmlns:a16="http://schemas.microsoft.com/office/drawing/2014/main" id="{6FF36EFB-6F04-AE6B-901F-D601A95624F1}"/>
              </a:ext>
            </a:extLst>
          </p:cNvPr>
          <p:cNvSpPr/>
          <p:nvPr/>
        </p:nvSpPr>
        <p:spPr>
          <a:xfrm rot="775233">
            <a:off x="284327" y="4113527"/>
            <a:ext cx="1959834"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What should you do if your dog is stuck on the ice?</a:t>
            </a:r>
          </a:p>
        </p:txBody>
      </p:sp>
      <p:pic>
        <p:nvPicPr>
          <p:cNvPr id="7" name="Picture 6" descr="A picture containing smoke, coming, dark&#10;&#10;Description automatically generated">
            <a:extLst>
              <a:ext uri="{FF2B5EF4-FFF2-40B4-BE49-F238E27FC236}">
                <a16:creationId xmlns:a16="http://schemas.microsoft.com/office/drawing/2014/main" id="{3756F8CB-6319-0924-3070-F214816D70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22038" y="3524512"/>
            <a:ext cx="1072683" cy="503746"/>
          </a:xfrm>
          <a:prstGeom prst="rect">
            <a:avLst/>
          </a:prstGeom>
        </p:spPr>
      </p:pic>
      <p:pic>
        <p:nvPicPr>
          <p:cNvPr id="8" name="Picture 7" descr="A picture containing smoke, coming, dark&#10;&#10;Description automatically generated">
            <a:extLst>
              <a:ext uri="{FF2B5EF4-FFF2-40B4-BE49-F238E27FC236}">
                <a16:creationId xmlns:a16="http://schemas.microsoft.com/office/drawing/2014/main" id="{8E9DCBAB-CFCD-F0B6-0A67-4E22777FD1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9890567">
            <a:off x="6673531" y="3275474"/>
            <a:ext cx="1072683" cy="503746"/>
          </a:xfrm>
          <a:prstGeom prst="rect">
            <a:avLst/>
          </a:prstGeom>
        </p:spPr>
      </p:pic>
      <p:sp>
        <p:nvSpPr>
          <p:cNvPr id="9" name="Rectangle 8">
            <a:extLst>
              <a:ext uri="{FF2B5EF4-FFF2-40B4-BE49-F238E27FC236}">
                <a16:creationId xmlns:a16="http://schemas.microsoft.com/office/drawing/2014/main" id="{44746585-41B3-3B69-8286-6A3D7BEDD34A}"/>
              </a:ext>
            </a:extLst>
          </p:cNvPr>
          <p:cNvSpPr/>
          <p:nvPr/>
        </p:nvSpPr>
        <p:spPr>
          <a:xfrm rot="775233">
            <a:off x="6631351" y="2273170"/>
            <a:ext cx="2324123"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What could you do to keep your dog safe near water?</a:t>
            </a:r>
          </a:p>
        </p:txBody>
      </p:sp>
      <p:pic>
        <p:nvPicPr>
          <p:cNvPr id="10" name="Picture 9">
            <a:extLst>
              <a:ext uri="{FF2B5EF4-FFF2-40B4-BE49-F238E27FC236}">
                <a16:creationId xmlns:a16="http://schemas.microsoft.com/office/drawing/2014/main" id="{9CFC81E6-D7DF-59FE-328B-8BAE0B14A66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929" t="36440" r="-1929" b="44172"/>
          <a:stretch/>
        </p:blipFill>
        <p:spPr>
          <a:xfrm>
            <a:off x="273688" y="5157192"/>
            <a:ext cx="9050840" cy="1329631"/>
          </a:xfrm>
          <a:prstGeom prst="rect">
            <a:avLst/>
          </a:prstGeom>
        </p:spPr>
      </p:pic>
      <p:sp>
        <p:nvSpPr>
          <p:cNvPr id="11" name="Rectangle 10">
            <a:extLst>
              <a:ext uri="{FF2B5EF4-FFF2-40B4-BE49-F238E27FC236}">
                <a16:creationId xmlns:a16="http://schemas.microsoft.com/office/drawing/2014/main" id="{C6A04D31-908D-4C12-BEA9-0DF563FAF1E9}"/>
              </a:ext>
            </a:extLst>
          </p:cNvPr>
          <p:cNvSpPr/>
          <p:nvPr/>
        </p:nvSpPr>
        <p:spPr>
          <a:xfrm>
            <a:off x="1547664" y="5400527"/>
            <a:ext cx="434185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41AD44-69E5-92E4-3934-E109163333FA}"/>
              </a:ext>
            </a:extLst>
          </p:cNvPr>
          <p:cNvSpPr/>
          <p:nvPr/>
        </p:nvSpPr>
        <p:spPr>
          <a:xfrm>
            <a:off x="1319064" y="5774092"/>
            <a:ext cx="7357392" cy="22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C086D9-A6FF-4F07-182A-4A21E3914A5F}"/>
              </a:ext>
            </a:extLst>
          </p:cNvPr>
          <p:cNvSpPr/>
          <p:nvPr/>
        </p:nvSpPr>
        <p:spPr>
          <a:xfrm>
            <a:off x="3059832" y="5985965"/>
            <a:ext cx="5472608" cy="391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8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FD4009C-52F4-F5EB-66E8-9811C58F618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54010" b="16620"/>
          <a:stretch/>
        </p:blipFill>
        <p:spPr>
          <a:xfrm>
            <a:off x="0" y="5373216"/>
            <a:ext cx="9144000" cy="1512168"/>
          </a:xfrm>
          <a:prstGeom prst="rect">
            <a:avLst/>
          </a:prstGeom>
        </p:spPr>
      </p:pic>
      <p:sp>
        <p:nvSpPr>
          <p:cNvPr id="17" name="Rectangle 16">
            <a:extLst>
              <a:ext uri="{FF2B5EF4-FFF2-40B4-BE49-F238E27FC236}">
                <a16:creationId xmlns:a16="http://schemas.microsoft.com/office/drawing/2014/main" id="{8A08365B-B8EB-8259-C6C0-30718182425F}"/>
              </a:ext>
            </a:extLst>
          </p:cNvPr>
          <p:cNvSpPr/>
          <p:nvPr/>
        </p:nvSpPr>
        <p:spPr>
          <a:xfrm>
            <a:off x="2195736" y="6295092"/>
            <a:ext cx="6696744" cy="446276"/>
          </a:xfrm>
          <a:prstGeom prst="rect">
            <a:avLst/>
          </a:prstGeom>
          <a:noFill/>
        </p:spPr>
        <p:txBody>
          <a:bodyPr wrap="square" lIns="0" tIns="0" rIns="0" bIns="0">
            <a:spAutoFit/>
          </a:bodyPr>
          <a:lstStyle/>
          <a:p>
            <a:pPr fontAlgn="base"/>
            <a:r>
              <a:rPr lang="en-GB" sz="1450" dirty="0">
                <a:solidFill>
                  <a:schemeClr val="bg1"/>
                </a:solidFill>
                <a:latin typeface="Helvetica" pitchFamily="2" charset="0"/>
              </a:rPr>
              <a:t>Why should you never go into the water to help someone?</a:t>
            </a:r>
            <a:r>
              <a:rPr lang="en-US" sz="1450" dirty="0">
                <a:solidFill>
                  <a:schemeClr val="bg1"/>
                </a:solidFill>
                <a:latin typeface="Helvetica" pitchFamily="2" charset="0"/>
              </a:rPr>
              <a:t>​</a:t>
            </a:r>
          </a:p>
          <a:p>
            <a:pPr fontAlgn="base"/>
            <a:r>
              <a:rPr lang="en-GB" sz="1450" dirty="0">
                <a:solidFill>
                  <a:schemeClr val="bg1"/>
                </a:solidFill>
                <a:latin typeface="Helvetica" pitchFamily="2" charset="0"/>
              </a:rPr>
              <a:t>What would you do if someone encouraged you to walk on frozen water?</a:t>
            </a:r>
            <a:endParaRPr lang="en-US" sz="1450" dirty="0">
              <a:solidFill>
                <a:schemeClr val="bg1"/>
              </a:solidFill>
              <a:latin typeface="Helvetica" pitchFamily="2" charset="0"/>
            </a:endParaRPr>
          </a:p>
        </p:txBody>
      </p:sp>
      <p:sp>
        <p:nvSpPr>
          <p:cNvPr id="3" name="Title 1">
            <a:extLst>
              <a:ext uri="{FF2B5EF4-FFF2-40B4-BE49-F238E27FC236}">
                <a16:creationId xmlns:a16="http://schemas.microsoft.com/office/drawing/2014/main" id="{D4A6E670-F7E4-37B6-4309-08FCCD58DE57}"/>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5</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pic>
        <p:nvPicPr>
          <p:cNvPr id="5" name="Online Media 4" title="In an emergency involving ice - call 999">
            <a:hlinkClick r:id="" action="ppaction://media"/>
            <a:extLst>
              <a:ext uri="{FF2B5EF4-FFF2-40B4-BE49-F238E27FC236}">
                <a16:creationId xmlns:a16="http://schemas.microsoft.com/office/drawing/2014/main" id="{57DDDAB0-723B-37CC-689B-6DA16BB783D8}"/>
              </a:ext>
            </a:extLst>
          </p:cNvPr>
          <p:cNvPicPr>
            <a:picLocks noRot="1" noChangeAspect="1"/>
          </p:cNvPicPr>
          <p:nvPr>
            <a:videoFile r:link="rId1"/>
          </p:nvPr>
        </p:nvPicPr>
        <p:blipFill>
          <a:blip r:embed="rId5"/>
          <a:stretch>
            <a:fillRect/>
          </a:stretch>
        </p:blipFill>
        <p:spPr>
          <a:xfrm>
            <a:off x="1316347" y="1842304"/>
            <a:ext cx="6696744" cy="3783660"/>
          </a:xfrm>
          <a:prstGeom prst="rect">
            <a:avLst/>
          </a:prstGeom>
        </p:spPr>
      </p:pic>
    </p:spTree>
    <p:extLst>
      <p:ext uri="{BB962C8B-B14F-4D97-AF65-F5344CB8AC3E}">
        <p14:creationId xmlns:p14="http://schemas.microsoft.com/office/powerpoint/2010/main" val="40777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2B5C"/>
      </a:dk2>
      <a:lt2>
        <a:srgbClr val="007FBD"/>
      </a:lt2>
      <a:accent1>
        <a:srgbClr val="C6D9F0"/>
      </a:accent1>
      <a:accent2>
        <a:srgbClr val="C0504D"/>
      </a:accent2>
      <a:accent3>
        <a:srgbClr val="9BBB59"/>
      </a:accent3>
      <a:accent4>
        <a:srgbClr val="8064A2"/>
      </a:accent4>
      <a:accent5>
        <a:srgbClr val="4BACC6"/>
      </a:accent5>
      <a:accent6>
        <a:srgbClr val="F79646"/>
      </a:accent6>
      <a:hlink>
        <a:srgbClr val="007F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B035A55FBBEC4D976FE665FCDDED92" ma:contentTypeVersion="2" ma:contentTypeDescription="Create a new document." ma:contentTypeScope="" ma:versionID="d2f70710aa819594bd50779f0e324de3">
  <xsd:schema xmlns:xsd="http://www.w3.org/2001/XMLSchema" xmlns:xs="http://www.w3.org/2001/XMLSchema" xmlns:p="http://schemas.microsoft.com/office/2006/metadata/properties" xmlns:ns2="dabdbe7d-a771-491c-8c73-dc9f285b751f" targetNamespace="http://schemas.microsoft.com/office/2006/metadata/properties" ma:root="true" ma:fieldsID="3f33f65688d72be2df7ef3ea0dd9cef3" ns2:_="">
    <xsd:import namespace="dabdbe7d-a771-491c-8c73-dc9f285b751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bdbe7d-a771-491c-8c73-dc9f285b75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DE5D8B-3A43-4962-9B53-88C2D408D896}">
  <ds:schemaRefs>
    <ds:schemaRef ds:uri="http://schemas.microsoft.com/office/2006/documentManagement/types"/>
    <ds:schemaRef ds:uri="dabdbe7d-a771-491c-8c73-dc9f285b751f"/>
    <ds:schemaRef ds:uri="http://purl.org/dc/dcmitype/"/>
    <ds:schemaRef ds:uri="http://www.w3.org/XML/1998/namespac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1CF43BD1-0330-4A21-8F37-0CB4E1715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bdbe7d-a771-491c-8c73-dc9f285b7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D064DE-41A2-4F97-B045-1061C533D5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96957</TotalTime>
  <Words>2773</Words>
  <Application>Microsoft Office PowerPoint</Application>
  <PresentationFormat>On-screen Show (4:3)</PresentationFormat>
  <Paragraphs>159</Paragraphs>
  <Slides>14</Slides>
  <Notes>12</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Calibri</vt:lpstr>
      <vt:lpstr>Calibri Light</vt:lpstr>
      <vt:lpstr>GillSansNova-Light</vt:lpstr>
      <vt:lpstr>Helvetica</vt:lpstr>
      <vt:lpstr>Helvetica 95 Black</vt:lpstr>
      <vt:lpstr>Helvetica Bold Oblique</vt:lpstr>
      <vt:lpstr>Helvetica Neue</vt:lpstr>
      <vt:lpstr>Helvetica Oblique</vt:lpstr>
      <vt:lpstr>Helvetica-Bold</vt:lpstr>
      <vt:lpstr>Helvetica-Light</vt:lpstr>
      <vt:lpstr>HelveticaNeueLT-Black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Water Safety Scotland</dc:creator>
  <cp:lastModifiedBy>Jen Foley</cp:lastModifiedBy>
  <cp:revision>319</cp:revision>
  <dcterms:created xsi:type="dcterms:W3CDTF">2017-06-27T10:51:38Z</dcterms:created>
  <dcterms:modified xsi:type="dcterms:W3CDTF">2023-09-06T11:29:17Z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0x0101008DB035A55FBBEC4D976FE665FCDDED92</vt:lpwstr>
  </property>
</Properties>
</file>