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318" r:id="rId5"/>
    <p:sldId id="317" r:id="rId6"/>
    <p:sldId id="301" r:id="rId7"/>
    <p:sldId id="321" r:id="rId8"/>
    <p:sldId id="302" r:id="rId9"/>
    <p:sldId id="315" r:id="rId10"/>
    <p:sldId id="261" r:id="rId11"/>
    <p:sldId id="323" r:id="rId12"/>
    <p:sldId id="313" r:id="rId13"/>
    <p:sldId id="263" r:id="rId14"/>
    <p:sldId id="262" r:id="rId15"/>
    <p:sldId id="320" r:id="rId16"/>
    <p:sldId id="304" r:id="rId17"/>
    <p:sldId id="29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Erskine" initials="LE" lastIdx="29" clrIdx="0">
    <p:extLst>
      <p:ext uri="{19B8F6BF-5375-455C-9EA6-DF929625EA0E}">
        <p15:presenceInfo xmlns:p15="http://schemas.microsoft.com/office/powerpoint/2012/main" userId="S::Laura_Erskine@rnli.org.uk::35700926-1f7f-4c1d-9d02-aafcf6356bb7" providerId="AD"/>
      </p:ext>
    </p:extLst>
  </p:cmAuthor>
  <p:cmAuthor id="2" name="Carlene McAvoy" initials="CM" lastIdx="28" clrIdx="1">
    <p:extLst>
      <p:ext uri="{19B8F6BF-5375-455C-9EA6-DF929625EA0E}">
        <p15:presenceInfo xmlns:p15="http://schemas.microsoft.com/office/powerpoint/2012/main" userId="S-1-5-21-1177238915-1965331169-1801674531-7768" providerId="AD"/>
      </p:ext>
    </p:extLst>
  </p:cmAuthor>
  <p:cmAuthor id="3" name="Jen Foley" initials="JF" lastIdx="6" clrIdx="2">
    <p:extLst>
      <p:ext uri="{19B8F6BF-5375-455C-9EA6-DF929625EA0E}">
        <p15:presenceInfo xmlns:p15="http://schemas.microsoft.com/office/powerpoint/2012/main" userId="S-1-5-21-1177238915-1965331169-1801674531-88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B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482" autoAdjust="0"/>
    <p:restoredTop sz="97737" autoAdjust="0"/>
  </p:normalViewPr>
  <p:slideViewPr>
    <p:cSldViewPr>
      <p:cViewPr varScale="1">
        <p:scale>
          <a:sx n="67" d="100"/>
          <a:sy n="67" d="100"/>
        </p:scale>
        <p:origin x="1652"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76244E-BBA3-4B36-B076-718715CBC1E8}" type="datetimeFigureOut">
              <a:rPr lang="en-GB" smtClean="0"/>
              <a:t>31/01/2023</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3F99EA-92DD-4127-AC64-7860277EFBC5}" type="slidenum">
              <a:rPr lang="en-GB" smtClean="0"/>
              <a:t>‹#›</a:t>
            </a:fld>
            <a:endParaRPr lang="en-GB" dirty="0"/>
          </a:p>
        </p:txBody>
      </p:sp>
    </p:spTree>
    <p:extLst>
      <p:ext uri="{BB962C8B-B14F-4D97-AF65-F5344CB8AC3E}">
        <p14:creationId xmlns:p14="http://schemas.microsoft.com/office/powerpoint/2010/main" val="2986451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First Slide</a:t>
            </a:r>
            <a:r>
              <a:rPr lang="en-GB" b="1" dirty="0"/>
              <a:t>: Activity 1</a:t>
            </a:r>
            <a:endParaRPr lang="en-GB" dirty="0"/>
          </a:p>
          <a:p>
            <a:r>
              <a:rPr lang="en-GB" dirty="0"/>
              <a:t>This slide should be shown as students enter the assembly hall or classroom. Ask students to spend a couple of minutes thinking about a place local to them (or somewhere they have visited) where there is open water.</a:t>
            </a:r>
          </a:p>
          <a:p>
            <a:r>
              <a:rPr lang="en-GB" dirty="0"/>
              <a:t>You could give them an example of a local loch, river or beach, in order to set the scene and place the topic into a meaningful and relatable context.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‘Ask students the following questions:’?</a:t>
            </a:r>
          </a:p>
          <a:p>
            <a:r>
              <a:rPr lang="en-GB" dirty="0"/>
              <a:t>What do you enjoy about the water?; Have you every felt unsafe near or in water?; How might water be dangerous? </a:t>
            </a:r>
          </a:p>
          <a:p>
            <a:endParaRPr lang="en-GB" u="none" dirty="0"/>
          </a:p>
          <a:p>
            <a:r>
              <a:rPr lang="en-GB" u="none" dirty="0"/>
              <a:t>Ask pupils to think about the challenges: </a:t>
            </a:r>
            <a:r>
              <a:rPr lang="en-GB" sz="1200" u="none" kern="1200" dirty="0">
                <a:solidFill>
                  <a:schemeClr val="tx1"/>
                </a:solidFill>
                <a:effectLst/>
                <a:latin typeface="+mn-lt"/>
                <a:ea typeface="+mn-ea"/>
                <a:cs typeface="+mn-cs"/>
              </a:rPr>
              <a:t>What are the differences between swimming in a pool and in the sea? </a:t>
            </a:r>
          </a:p>
          <a:p>
            <a:r>
              <a:rPr lang="en-GB" sz="1200" u="none" kern="1200" dirty="0">
                <a:solidFill>
                  <a:schemeClr val="tx1"/>
                </a:solidFill>
                <a:effectLst/>
                <a:latin typeface="+mn-lt"/>
                <a:ea typeface="+mn-ea"/>
                <a:cs typeface="+mn-cs"/>
              </a:rPr>
              <a:t> </a:t>
            </a:r>
          </a:p>
          <a:p>
            <a:pPr lvl="0"/>
            <a:r>
              <a:rPr lang="en-GB" sz="1200" u="none" kern="1200" dirty="0">
                <a:solidFill>
                  <a:schemeClr val="tx1"/>
                </a:solidFill>
                <a:effectLst/>
                <a:latin typeface="+mn-lt"/>
                <a:ea typeface="+mn-ea"/>
                <a:cs typeface="+mn-cs"/>
              </a:rPr>
              <a:t>Why are some hazards not visible or clear to see? What are they?</a:t>
            </a:r>
          </a:p>
          <a:p>
            <a:pPr lvl="0"/>
            <a:r>
              <a:rPr lang="en-GB" sz="1200" u="none" kern="1200" dirty="0">
                <a:solidFill>
                  <a:schemeClr val="tx1"/>
                </a:solidFill>
                <a:effectLst/>
                <a:latin typeface="+mn-lt"/>
                <a:ea typeface="+mn-ea"/>
                <a:cs typeface="+mn-cs"/>
              </a:rPr>
              <a:t>Why can water be dangerous? </a:t>
            </a:r>
          </a:p>
          <a:p>
            <a:endParaRPr lang="en-GB" u="none" dirty="0"/>
          </a:p>
          <a:p>
            <a:endParaRPr lang="en-GB" u="none" dirty="0"/>
          </a:p>
          <a:p>
            <a:pPr marL="0" indent="0">
              <a:buNone/>
            </a:pPr>
            <a:endParaRPr lang="en-GB" u="none" dirty="0"/>
          </a:p>
        </p:txBody>
      </p:sp>
      <p:sp>
        <p:nvSpPr>
          <p:cNvPr id="4" name="Slide Number Placeholder 3"/>
          <p:cNvSpPr>
            <a:spLocks noGrp="1"/>
          </p:cNvSpPr>
          <p:nvPr>
            <p:ph type="sldNum" sz="quarter" idx="5"/>
          </p:nvPr>
        </p:nvSpPr>
        <p:spPr/>
        <p:txBody>
          <a:bodyPr/>
          <a:lstStyle/>
          <a:p>
            <a:fld id="{803F99EA-92DD-4127-AC64-7860277EFBC5}" type="slidenum">
              <a:rPr lang="en-GB" smtClean="0"/>
              <a:t>3</a:t>
            </a:fld>
            <a:endParaRPr lang="en-GB" dirty="0"/>
          </a:p>
        </p:txBody>
      </p:sp>
    </p:spTree>
    <p:extLst>
      <p:ext uri="{BB962C8B-B14F-4D97-AF65-F5344CB8AC3E}">
        <p14:creationId xmlns:p14="http://schemas.microsoft.com/office/powerpoint/2010/main" val="2978812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14</a:t>
            </a:fld>
            <a:endParaRPr lang="en-GB" dirty="0"/>
          </a:p>
        </p:txBody>
      </p:sp>
    </p:spTree>
    <p:extLst>
      <p:ext uri="{BB962C8B-B14F-4D97-AF65-F5344CB8AC3E}">
        <p14:creationId xmlns:p14="http://schemas.microsoft.com/office/powerpoint/2010/main" val="667261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Read out the statement and explain to pupils that they need to think carefully about it.</a:t>
            </a:r>
            <a:r>
              <a:rPr lang="en-GB" dirty="0"/>
              <a:t>. They need to be able to justify their answer.</a:t>
            </a:r>
          </a:p>
          <a:p>
            <a:endParaRPr lang="en-GB" dirty="0"/>
          </a:p>
          <a:p>
            <a:r>
              <a:rPr lang="en-GB" dirty="0"/>
              <a:t>1 = totally agree</a:t>
            </a:r>
          </a:p>
          <a:p>
            <a:endParaRPr lang="en-GB" dirty="0"/>
          </a:p>
          <a:p>
            <a:r>
              <a:rPr lang="en-GB" dirty="0"/>
              <a:t>10 = totally disagree</a:t>
            </a:r>
          </a:p>
          <a:p>
            <a:pPr marL="0" indent="0">
              <a:buNone/>
            </a:pPr>
            <a:endParaRPr lang="en-GB" dirty="0"/>
          </a:p>
          <a:p>
            <a:pPr marL="0" indent="0">
              <a:buNone/>
            </a:pPr>
            <a:r>
              <a:rPr lang="en-GB" dirty="0"/>
              <a:t>Take feedback from a couple of students. Ask them to share and compare their risks. Would one student do what the other did?</a:t>
            </a:r>
          </a:p>
          <a:p>
            <a:pPr marL="0" indent="0">
              <a:buNone/>
            </a:pPr>
            <a:endParaRPr lang="en-GB" dirty="0"/>
          </a:p>
          <a:p>
            <a:pPr marL="0" indent="0">
              <a:buNone/>
            </a:pPr>
            <a:r>
              <a:rPr lang="en-GB" b="1" dirty="0"/>
              <a:t>Key terms:</a:t>
            </a:r>
          </a:p>
          <a:p>
            <a:pPr marL="0" indent="0">
              <a:buNone/>
            </a:pPr>
            <a:r>
              <a:rPr lang="en-GB" dirty="0"/>
              <a:t>	        Hazard: ‘something with the potential to cause harm’</a:t>
            </a:r>
          </a:p>
          <a:p>
            <a:pPr marL="0" indent="0">
              <a:buNone/>
            </a:pPr>
            <a:r>
              <a:rPr lang="en-GB" dirty="0"/>
              <a:t>	        Risk: ‘the likelihood of that potential harm happening’ </a:t>
            </a:r>
          </a:p>
          <a:p>
            <a:pPr marL="0" indent="0">
              <a:buNone/>
            </a:pPr>
            <a:endParaRPr lang="en-GB" dirty="0"/>
          </a:p>
          <a:p>
            <a:pPr marL="0" indent="0">
              <a:buNone/>
            </a:pPr>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4</a:t>
            </a:fld>
            <a:endParaRPr lang="en-GB" dirty="0"/>
          </a:p>
        </p:txBody>
      </p:sp>
    </p:spTree>
    <p:extLst>
      <p:ext uri="{BB962C8B-B14F-4D97-AF65-F5344CB8AC3E}">
        <p14:creationId xmlns:p14="http://schemas.microsoft.com/office/powerpoint/2010/main" val="1199394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Read out the statement and explain to pupils that they need to think carefully about it.</a:t>
            </a:r>
            <a:r>
              <a:rPr lang="en-GB" dirty="0"/>
              <a:t>. They need to be able to justify their answer.</a:t>
            </a:r>
          </a:p>
          <a:p>
            <a:endParaRPr lang="en-GB" dirty="0"/>
          </a:p>
          <a:p>
            <a:r>
              <a:rPr lang="en-GB" dirty="0"/>
              <a:t>1 = totally agree</a:t>
            </a:r>
          </a:p>
          <a:p>
            <a:endParaRPr lang="en-GB" dirty="0"/>
          </a:p>
          <a:p>
            <a:r>
              <a:rPr lang="en-GB" dirty="0"/>
              <a:t>10 = totally disagree</a:t>
            </a:r>
          </a:p>
          <a:p>
            <a:pPr marL="0" indent="0">
              <a:buNone/>
            </a:pPr>
            <a:endParaRPr lang="en-GB" dirty="0"/>
          </a:p>
          <a:p>
            <a:pPr marL="0" indent="0">
              <a:buNone/>
            </a:pPr>
            <a:r>
              <a:rPr lang="en-GB" dirty="0"/>
              <a:t>Take feedback from a couple of students. Ask them to share and compare their risks. Would one student do what the other did?</a:t>
            </a:r>
          </a:p>
          <a:p>
            <a:pPr marL="0" indent="0">
              <a:buNone/>
            </a:pPr>
            <a:endParaRPr lang="en-GB" dirty="0"/>
          </a:p>
          <a:p>
            <a:pPr marL="0" indent="0">
              <a:buNone/>
            </a:pPr>
            <a:r>
              <a:rPr lang="en-GB" b="1" dirty="0"/>
              <a:t>Key terms:</a:t>
            </a:r>
          </a:p>
          <a:p>
            <a:pPr marL="0" indent="0">
              <a:buNone/>
            </a:pPr>
            <a:r>
              <a:rPr lang="en-GB" dirty="0"/>
              <a:t>	        Hazard: ‘something with the potential to cause harm’</a:t>
            </a:r>
          </a:p>
          <a:p>
            <a:pPr marL="0" indent="0">
              <a:buNone/>
            </a:pPr>
            <a:r>
              <a:rPr lang="en-GB" dirty="0"/>
              <a:t>	        Risk: ‘the likelihood of that potential harm happening’ </a:t>
            </a:r>
          </a:p>
          <a:p>
            <a:pPr marL="0" indent="0">
              <a:buNone/>
            </a:pPr>
            <a:endParaRPr lang="en-GB" dirty="0"/>
          </a:p>
          <a:p>
            <a:pPr marL="0" indent="0">
              <a:buNone/>
            </a:pPr>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5</a:t>
            </a:fld>
            <a:endParaRPr lang="en-GB" dirty="0"/>
          </a:p>
        </p:txBody>
      </p:sp>
    </p:spTree>
    <p:extLst>
      <p:ext uri="{BB962C8B-B14F-4D97-AF65-F5344CB8AC3E}">
        <p14:creationId xmlns:p14="http://schemas.microsoft.com/office/powerpoint/2010/main" val="3226260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Activity 3</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Place pupils in groups or pairs. Ask them to choose and read either scenario A or scenario B, then answer the questions in the box. Ask them to feed back the answers to the class. </a:t>
            </a:r>
          </a:p>
          <a:p>
            <a:endParaRPr lang="en-GB" dirty="0"/>
          </a:p>
          <a:p>
            <a:r>
              <a:rPr lang="en-GB" dirty="0"/>
              <a:t>Challenge questions (for teacher to ask pupils):</a:t>
            </a:r>
          </a:p>
          <a:p>
            <a:endParaRPr lang="en-GB" dirty="0"/>
          </a:p>
          <a:p>
            <a:pPr marL="171450" indent="-171450">
              <a:buFont typeface="Arial" panose="020B0604020202020204" pitchFamily="34" charset="0"/>
              <a:buChar char="•"/>
            </a:pPr>
            <a:r>
              <a:rPr lang="en-GB" dirty="0"/>
              <a:t>What water safety advice would you give to someone younger?</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Why does staying with a parent/guardian/responsible adult, or in a group, make you safer?</a:t>
            </a:r>
          </a:p>
        </p:txBody>
      </p:sp>
      <p:sp>
        <p:nvSpPr>
          <p:cNvPr id="4" name="Slide Number Placeholder 3"/>
          <p:cNvSpPr>
            <a:spLocks noGrp="1"/>
          </p:cNvSpPr>
          <p:nvPr>
            <p:ph type="sldNum" sz="quarter" idx="5"/>
          </p:nvPr>
        </p:nvSpPr>
        <p:spPr/>
        <p:txBody>
          <a:bodyPr/>
          <a:lstStyle/>
          <a:p>
            <a:fld id="{803F99EA-92DD-4127-AC64-7860277EFBC5}" type="slidenum">
              <a:rPr lang="en-GB" smtClean="0"/>
              <a:t>6</a:t>
            </a:fld>
            <a:endParaRPr lang="en-GB" dirty="0"/>
          </a:p>
        </p:txBody>
      </p:sp>
    </p:spTree>
    <p:extLst>
      <p:ext uri="{BB962C8B-B14F-4D97-AF65-F5344CB8AC3E}">
        <p14:creationId xmlns:p14="http://schemas.microsoft.com/office/powerpoint/2010/main" val="551600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 Please issue a safety warning before playing this video.</a:t>
            </a:r>
          </a:p>
          <a:p>
            <a:r>
              <a:rPr lang="en-GB" b="1" dirty="0"/>
              <a:t>Note: This video will be replaced with a Scottish version, currently being created with Scottish Tech Army. </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Read the questions before playing the video. Let pupils know that although this is not a true story, it is sadly based on </a:t>
            </a:r>
            <a:r>
              <a:rPr lang="en-GB" sz="1200" kern="1200" dirty="0">
                <a:solidFill>
                  <a:schemeClr val="tx1"/>
                </a:solidFill>
                <a:effectLst/>
                <a:latin typeface="+mn-lt"/>
                <a:ea typeface="+mn-ea"/>
                <a:cs typeface="+mn-cs"/>
              </a:rPr>
              <a:t>tragedies that have occurred across Scotland</a:t>
            </a:r>
            <a:r>
              <a:rPr lang="en-GB" b="0" dirty="0"/>
              <a:t>.</a:t>
            </a:r>
          </a:p>
          <a:p>
            <a:endParaRPr lang="en-GB" b="0" dirty="0"/>
          </a:p>
          <a:p>
            <a:endParaRPr lang="en-GB" b="0" dirty="0"/>
          </a:p>
          <a:p>
            <a:endParaRPr lang="en-GB" b="1" dirty="0"/>
          </a:p>
        </p:txBody>
      </p:sp>
      <p:sp>
        <p:nvSpPr>
          <p:cNvPr id="4" name="Slide Number Placeholder 3"/>
          <p:cNvSpPr>
            <a:spLocks noGrp="1"/>
          </p:cNvSpPr>
          <p:nvPr>
            <p:ph type="sldNum" sz="quarter" idx="5"/>
          </p:nvPr>
        </p:nvSpPr>
        <p:spPr/>
        <p:txBody>
          <a:bodyPr/>
          <a:lstStyle/>
          <a:p>
            <a:fld id="{803F99EA-92DD-4127-AC64-7860277EFBC5}" type="slidenum">
              <a:rPr lang="en-GB" smtClean="0"/>
              <a:t>7</a:t>
            </a:fld>
            <a:endParaRPr lang="en-GB" dirty="0"/>
          </a:p>
        </p:txBody>
      </p:sp>
    </p:spTree>
    <p:extLst>
      <p:ext uri="{BB962C8B-B14F-4D97-AF65-F5344CB8AC3E}">
        <p14:creationId xmlns:p14="http://schemas.microsoft.com/office/powerpoint/2010/main" val="2621606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Activity 4</a:t>
            </a:r>
          </a:p>
          <a:p>
            <a:endParaRPr lang="en-GB" dirty="0"/>
          </a:p>
          <a:p>
            <a:r>
              <a:rPr lang="en-GB" dirty="0" err="1"/>
              <a:t>Youwill</a:t>
            </a:r>
            <a:r>
              <a:rPr lang="en-GB" dirty="0"/>
              <a:t> need the following:</a:t>
            </a:r>
          </a:p>
          <a:p>
            <a:endParaRPr lang="en-GB" dirty="0"/>
          </a:p>
          <a:p>
            <a:pPr marL="285750" indent="-285750">
              <a:buFont typeface="Arial" panose="020B0604020202020204" pitchFamily="34" charset="0"/>
              <a:buChar char="•"/>
            </a:pPr>
            <a:r>
              <a:rPr lang="en-GB" dirty="0"/>
              <a:t>Bucket or bowl </a:t>
            </a:r>
          </a:p>
          <a:p>
            <a:pPr marL="285750" indent="-285750">
              <a:buFont typeface="Arial" panose="020B0604020202020204" pitchFamily="34" charset="0"/>
              <a:buChar char="•"/>
            </a:pPr>
            <a:r>
              <a:rPr lang="en-GB" dirty="0"/>
              <a:t>Cold water (with ice cubes if available)</a:t>
            </a:r>
          </a:p>
          <a:p>
            <a:pPr marL="285750" indent="-285750">
              <a:buFont typeface="Arial" panose="020B0604020202020204" pitchFamily="34" charset="0"/>
              <a:buChar char="•"/>
            </a:pPr>
            <a:r>
              <a:rPr lang="en-GB" dirty="0"/>
              <a:t>Paper towels, or towel, to dry hands</a:t>
            </a:r>
          </a:p>
          <a:p>
            <a:pPr marL="285750" indent="-285750">
              <a:buFont typeface="Arial" panose="020B0604020202020204" pitchFamily="34" charset="0"/>
              <a:buChar char="•"/>
            </a:pPr>
            <a:r>
              <a:rPr lang="en-GB" dirty="0"/>
              <a:t>Pen and paper </a:t>
            </a:r>
          </a:p>
          <a:p>
            <a:pPr marL="285750" indent="-285750">
              <a:buFont typeface="Arial" panose="020B0604020202020204" pitchFamily="34" charset="0"/>
              <a:buChar char="•"/>
            </a:pPr>
            <a:r>
              <a:rPr lang="en-GB" dirty="0"/>
              <a:t>Timer</a:t>
            </a:r>
          </a:p>
          <a:p>
            <a:pPr marL="285750" indent="-285750">
              <a:buFont typeface="Wingdings" pitchFamily="2" charset="2"/>
              <a:buChar char="§"/>
            </a:pPr>
            <a:endParaRPr lang="en-GB" dirty="0"/>
          </a:p>
          <a:p>
            <a:pPr marL="0" indent="0">
              <a:buFontTx/>
              <a:buNone/>
            </a:pPr>
            <a:r>
              <a:rPr lang="en-GB" dirty="0"/>
              <a:t>Ask for two volunteers. Ask them to each write their name on a piece of paper. Then, get them to place one of their hands (the one they write with) into the water. Ask the class how long they estimate they can keep their hands in for. And ask the volunteers how long they estimate they can keep their hands in for. (Start a timer.)</a:t>
            </a:r>
          </a:p>
          <a:p>
            <a:pPr marL="0" indent="0">
              <a:buFontTx/>
              <a:buNone/>
            </a:pPr>
            <a:endParaRPr lang="en-GB" dirty="0"/>
          </a:p>
          <a:p>
            <a:pPr marL="0" indent="0">
              <a:buFontTx/>
              <a:buNone/>
            </a:pPr>
            <a:r>
              <a:rPr lang="en-GB" dirty="0"/>
              <a:t>Ask the volunteers how it feels, what sensations they are feeling.</a:t>
            </a:r>
          </a:p>
          <a:p>
            <a:pPr marL="0" indent="0">
              <a:buFontTx/>
              <a:buNone/>
            </a:pPr>
            <a:endParaRPr lang="en-GB" dirty="0"/>
          </a:p>
          <a:p>
            <a:pPr marL="0" indent="0">
              <a:buFontTx/>
              <a:buNone/>
            </a:pPr>
            <a:r>
              <a:rPr lang="en-GB" dirty="0"/>
              <a:t>Then, ask them how they’d feel if their whole body was in the water. What emotions might you feel? Would you feel scared, disorientated?</a:t>
            </a:r>
          </a:p>
          <a:p>
            <a:pPr marL="0" indent="0">
              <a:buFontTx/>
              <a:buNone/>
            </a:pPr>
            <a:endParaRPr lang="en-GB" dirty="0"/>
          </a:p>
          <a:p>
            <a:pPr marL="0" indent="0">
              <a:buFontTx/>
              <a:buNone/>
            </a:pPr>
            <a:r>
              <a:rPr lang="en-GB" dirty="0"/>
              <a:t>Ask them what they would do in that scenario.</a:t>
            </a:r>
          </a:p>
          <a:p>
            <a:pPr marL="0" indent="0">
              <a:buFontTx/>
              <a:buNone/>
            </a:pPr>
            <a:endParaRPr lang="en-GB" dirty="0"/>
          </a:p>
          <a:p>
            <a:pPr marL="0" indent="0">
              <a:buFontTx/>
              <a:buNone/>
            </a:pPr>
            <a:r>
              <a:rPr lang="en-GB" dirty="0"/>
              <a:t>The same volunteers then need to write their names on a piece of paper and explain if it felt different. Was it difficult to do? Were their hands shaking? Why might that be?</a:t>
            </a:r>
          </a:p>
          <a:p>
            <a:pPr marL="0" indent="0">
              <a:buFontTx/>
              <a:buNone/>
            </a:pPr>
            <a:endParaRPr lang="en-GB" dirty="0"/>
          </a:p>
          <a:p>
            <a:pPr marL="0" indent="0">
              <a:buFontTx/>
              <a:buNone/>
            </a:pPr>
            <a:r>
              <a:rPr lang="en-GB" dirty="0"/>
              <a:t>Note: If they fell into water, they should:</a:t>
            </a:r>
          </a:p>
          <a:p>
            <a:pPr marL="171450" indent="-171450">
              <a:buFontTx/>
              <a:buChar char="-"/>
            </a:pPr>
            <a:r>
              <a:rPr lang="en-GB" dirty="0"/>
              <a:t>Try not to panic</a:t>
            </a:r>
          </a:p>
          <a:p>
            <a:pPr marL="171450" indent="-171450">
              <a:buFontTx/>
              <a:buChar char="-"/>
            </a:pPr>
            <a:r>
              <a:rPr lang="en-GB" dirty="0"/>
              <a:t>Not attempt to remove clothing</a:t>
            </a:r>
          </a:p>
          <a:p>
            <a:pPr marL="171450" indent="-171450">
              <a:buFontTx/>
              <a:buChar char="-"/>
            </a:pPr>
            <a:r>
              <a:rPr lang="en-GB" dirty="0"/>
              <a:t>Not attempt to to swim. Instead, they should </a:t>
            </a:r>
            <a:r>
              <a:rPr lang="en-GB" b="1" dirty="0"/>
              <a:t>float</a:t>
            </a:r>
            <a:r>
              <a:rPr lang="en-GB" dirty="0"/>
              <a:t> on their back for 60 seconds. This will allow them to calm down, get used to the temperature of the water and think about what to do next (swim or shout for help).</a:t>
            </a:r>
          </a:p>
          <a:p>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9</a:t>
            </a:fld>
            <a:endParaRPr lang="en-GB" dirty="0"/>
          </a:p>
        </p:txBody>
      </p:sp>
    </p:spTree>
    <p:extLst>
      <p:ext uri="{BB962C8B-B14F-4D97-AF65-F5344CB8AC3E}">
        <p14:creationId xmlns:p14="http://schemas.microsoft.com/office/powerpoint/2010/main" val="427329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demonstrates how cold water shock affects your body at various stages. </a:t>
            </a:r>
          </a:p>
          <a:p>
            <a:endParaRPr lang="en-GB" dirty="0"/>
          </a:p>
          <a:p>
            <a:r>
              <a:rPr lang="en-GB" b="1" dirty="0"/>
              <a:t>Challenge questions</a:t>
            </a:r>
          </a:p>
          <a:p>
            <a:pPr lvl="0"/>
            <a:r>
              <a:rPr lang="en-GB" sz="1200" kern="1200" dirty="0">
                <a:solidFill>
                  <a:schemeClr val="tx1"/>
                </a:solidFill>
                <a:effectLst/>
                <a:latin typeface="+mn-lt"/>
                <a:ea typeface="+mn-ea"/>
                <a:cs typeface="+mn-cs"/>
              </a:rPr>
              <a:t>Is anyone surprised by this order?</a:t>
            </a:r>
          </a:p>
          <a:p>
            <a:pPr lvl="0"/>
            <a:r>
              <a:rPr lang="en-GB" sz="1200" kern="1200" dirty="0">
                <a:solidFill>
                  <a:schemeClr val="tx1"/>
                </a:solidFill>
                <a:effectLst/>
                <a:latin typeface="+mn-lt"/>
                <a:ea typeface="+mn-ea"/>
                <a:cs typeface="+mn-cs"/>
              </a:rPr>
              <a:t>What would you do to calm yourself down? </a:t>
            </a:r>
          </a:p>
          <a:p>
            <a:pPr lvl="0"/>
            <a:r>
              <a:rPr lang="en-GB" sz="1200" kern="1200" dirty="0">
                <a:solidFill>
                  <a:schemeClr val="tx1"/>
                </a:solidFill>
                <a:effectLst/>
                <a:latin typeface="+mn-lt"/>
                <a:ea typeface="+mn-ea"/>
                <a:cs typeface="+mn-cs"/>
              </a:rPr>
              <a:t>How could calming down increase your chance of survival?</a:t>
            </a:r>
          </a:p>
          <a:p>
            <a:r>
              <a:rPr lang="en-GB" sz="1200" kern="1200" dirty="0">
                <a:solidFill>
                  <a:schemeClr val="tx1"/>
                </a:solidFill>
                <a:effectLst/>
                <a:latin typeface="+mn-lt"/>
                <a:ea typeface="+mn-ea"/>
                <a:cs typeface="+mn-cs"/>
              </a:rPr>
              <a:t>How could floating save your life? </a:t>
            </a:r>
            <a:r>
              <a:rPr lang="en-GB" dirty="0">
                <a:effectLst/>
              </a:rPr>
              <a:t> </a:t>
            </a:r>
            <a:r>
              <a:rPr lang="en-GB" sz="1200" kern="1200" dirty="0">
                <a:solidFill>
                  <a:schemeClr val="tx1"/>
                </a:solidFill>
                <a:effectLst/>
                <a:latin typeface="+mn-lt"/>
                <a:ea typeface="+mn-ea"/>
                <a:cs typeface="+mn-cs"/>
              </a:rPr>
              <a:t> </a:t>
            </a:r>
            <a:endParaRPr lang="en-GB" dirty="0"/>
          </a:p>
          <a:p>
            <a:endParaRPr lang="en-GB" dirty="0"/>
          </a:p>
          <a:p>
            <a:r>
              <a:rPr lang="en-GB" dirty="0"/>
              <a:t>Anything below 15°C is defined as cold water and can seriously affect your breathing and movement, so the risk is significant most of the year.</a:t>
            </a:r>
          </a:p>
          <a:p>
            <a:endParaRPr lang="en-GB" dirty="0"/>
          </a:p>
          <a:p>
            <a:r>
              <a:rPr lang="en-GB" dirty="0"/>
              <a:t>The average temperature of the sea around the UK and Ireland is about 12°C. </a:t>
            </a:r>
          </a:p>
        </p:txBody>
      </p:sp>
      <p:sp>
        <p:nvSpPr>
          <p:cNvPr id="4" name="Slide Number Placeholder 3"/>
          <p:cNvSpPr>
            <a:spLocks noGrp="1"/>
          </p:cNvSpPr>
          <p:nvPr>
            <p:ph type="sldNum" sz="quarter" idx="5"/>
          </p:nvPr>
        </p:nvSpPr>
        <p:spPr/>
        <p:txBody>
          <a:bodyPr/>
          <a:lstStyle/>
          <a:p>
            <a:fld id="{803F99EA-92DD-4127-AC64-7860277EFBC5}" type="slidenum">
              <a:rPr lang="en-GB" smtClean="0"/>
              <a:t>10</a:t>
            </a:fld>
            <a:endParaRPr lang="en-GB" dirty="0"/>
          </a:p>
        </p:txBody>
      </p:sp>
    </p:spTree>
    <p:extLst>
      <p:ext uri="{BB962C8B-B14F-4D97-AF65-F5344CB8AC3E}">
        <p14:creationId xmlns:p14="http://schemas.microsoft.com/office/powerpoint/2010/main" val="2939745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What is the typical temperature of a swimming pool? 29°C and that still feels chilly when you first enter</a:t>
            </a:r>
          </a:p>
          <a:p>
            <a:pPr marL="171450" indent="-171450">
              <a:buFont typeface="Arial" panose="020B0604020202020204" pitchFamily="34" charset="0"/>
              <a:buChar char="•"/>
            </a:pPr>
            <a:r>
              <a:rPr lang="en-GB" dirty="0"/>
              <a:t>The water around our coasts or in rivers rarely gets above 15°C, so cold water shock is always likely</a:t>
            </a:r>
          </a:p>
          <a:p>
            <a:pPr marL="171450" indent="-171450">
              <a:buFont typeface="Arial" panose="020B0604020202020204" pitchFamily="34" charset="0"/>
              <a:buChar char="•"/>
            </a:pPr>
            <a:endParaRPr lang="en-GB" dirty="0"/>
          </a:p>
          <a:p>
            <a:r>
              <a:rPr lang="en-GB" dirty="0"/>
              <a:t>Ask the pupils : </a:t>
            </a:r>
            <a:r>
              <a:rPr lang="en-GB" sz="1200" kern="1200" dirty="0">
                <a:solidFill>
                  <a:schemeClr val="tx1"/>
                </a:solidFill>
                <a:effectLst/>
                <a:latin typeface="+mn-lt"/>
                <a:ea typeface="+mn-ea"/>
                <a:cs typeface="+mn-cs"/>
              </a:rPr>
              <a:t>How could floating have helped the boy in the previous video? </a:t>
            </a:r>
            <a:endParaRPr lang="en-GB" dirty="0"/>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dirty="0"/>
              <a:t>Float to Live</a:t>
            </a:r>
            <a:endParaRPr lang="en-GB" dirty="0"/>
          </a:p>
          <a:p>
            <a:pPr marL="0" indent="0">
              <a:buFont typeface="Arial" panose="020B0604020202020204" pitchFamily="34" charset="0"/>
              <a:buNone/>
            </a:pPr>
            <a:r>
              <a:rPr lang="en-GB" dirty="0"/>
              <a:t>Instead of panicking and trying to swim, </a:t>
            </a:r>
            <a:r>
              <a:rPr lang="en-GB" b="1" dirty="0"/>
              <a:t>float</a:t>
            </a:r>
            <a:r>
              <a:rPr lang="en-GB" dirty="0"/>
              <a:t> on your back for 60 seconds. If there’s space, ask the pupils to simulate ‘floating’ on their backs on the floor. Act like a ‘starfish’ – legs and arms out, moving arms in the water slowly. This will help calm you down, get your body used to the temperature of the water and give you time to think. After 60 seconds, either try to swim to something (shore, something that floats), or shout for help (count down from three and ask pupils to put one hand in the air, waving, and shouting ‘help’ loudly).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Encourage pupils to use their local pool to practice floating. </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11</a:t>
            </a:fld>
            <a:endParaRPr lang="en-GB" dirty="0"/>
          </a:p>
        </p:txBody>
      </p:sp>
    </p:spTree>
    <p:extLst>
      <p:ext uri="{BB962C8B-B14F-4D97-AF65-F5344CB8AC3E}">
        <p14:creationId xmlns:p14="http://schemas.microsoft.com/office/powerpoint/2010/main" val="862861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To gauge understanding, ask</a:t>
            </a:r>
            <a:r>
              <a:rPr lang="en-GB" sz="1200" kern="1200" baseline="0" dirty="0">
                <a:solidFill>
                  <a:schemeClr val="tx1"/>
                </a:solidFill>
                <a:effectLst/>
                <a:latin typeface="+mn-lt"/>
                <a:ea typeface="+mn-ea"/>
                <a:cs typeface="+mn-cs"/>
              </a:rPr>
              <a:t> pupils:</a:t>
            </a:r>
          </a:p>
          <a:p>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Why should you never attempt to enter the water to help someone?</a:t>
            </a:r>
          </a:p>
          <a:p>
            <a:pPr lvl="0"/>
            <a:r>
              <a:rPr lang="en-GB" sz="1200" kern="1200" dirty="0">
                <a:solidFill>
                  <a:schemeClr val="tx1"/>
                </a:solidFill>
                <a:effectLst/>
                <a:latin typeface="+mn-lt"/>
                <a:ea typeface="+mn-ea"/>
                <a:cs typeface="+mn-cs"/>
              </a:rPr>
              <a:t>Who do you call in an emergency?</a:t>
            </a:r>
          </a:p>
          <a:p>
            <a:pPr lvl="0"/>
            <a:r>
              <a:rPr lang="en-GB" sz="1200" kern="1200" dirty="0">
                <a:solidFill>
                  <a:schemeClr val="tx1"/>
                </a:solidFill>
                <a:effectLst/>
                <a:latin typeface="+mn-lt"/>
                <a:ea typeface="+mn-ea"/>
                <a:cs typeface="+mn-cs"/>
              </a:rPr>
              <a:t>Who do you ask for when at the beach? At a loch?</a:t>
            </a:r>
          </a:p>
          <a:p>
            <a:pPr lvl="0"/>
            <a:r>
              <a:rPr lang="en-GB" sz="1200" kern="1200" dirty="0">
                <a:solidFill>
                  <a:schemeClr val="tx1"/>
                </a:solidFill>
                <a:effectLst/>
                <a:latin typeface="+mn-lt"/>
                <a:ea typeface="+mn-ea"/>
                <a:cs typeface="+mn-cs"/>
              </a:rPr>
              <a:t>Which three things can you do to stay safe near water?</a:t>
            </a:r>
          </a:p>
          <a:p>
            <a:pPr lvl="0"/>
            <a:r>
              <a:rPr lang="en-GB" sz="1200" kern="1200" dirty="0">
                <a:solidFill>
                  <a:schemeClr val="tx1"/>
                </a:solidFill>
                <a:effectLst/>
                <a:latin typeface="+mn-lt"/>
                <a:ea typeface="+mn-ea"/>
                <a:cs typeface="+mn-cs"/>
              </a:rPr>
              <a:t>Why can some dangers be hidden?</a:t>
            </a:r>
          </a:p>
          <a:p>
            <a:pPr lvl="0"/>
            <a:r>
              <a:rPr lang="en-GB" sz="1200" kern="1200" dirty="0">
                <a:solidFill>
                  <a:schemeClr val="tx1"/>
                </a:solidFill>
                <a:effectLst/>
                <a:latin typeface="+mn-lt"/>
                <a:ea typeface="+mn-ea"/>
                <a:cs typeface="+mn-cs"/>
              </a:rPr>
              <a:t>If you fall into cold water, what should you do?</a:t>
            </a:r>
          </a:p>
          <a:p>
            <a:r>
              <a:rPr lang="en-GB" sz="1200" kern="1200" dirty="0">
                <a:solidFill>
                  <a:schemeClr val="tx1"/>
                </a:solidFill>
                <a:effectLst/>
                <a:latin typeface="+mn-lt"/>
                <a:ea typeface="+mn-ea"/>
                <a:cs typeface="+mn-cs"/>
              </a:rPr>
              <a:t>Which three pieces of advice would you give someone about water safety?  </a:t>
            </a:r>
            <a:r>
              <a:rPr lang="en-GB" dirty="0">
                <a:effectLst/>
              </a:rPr>
              <a:t> </a:t>
            </a:r>
            <a:r>
              <a:rPr lang="en-GB" sz="1200" kern="1200" dirty="0">
                <a:solidFill>
                  <a:schemeClr val="tx1"/>
                </a:solidFill>
                <a:effectLst/>
                <a:latin typeface="+mn-lt"/>
                <a:ea typeface="+mn-ea"/>
                <a:cs typeface="+mn-cs"/>
              </a:rPr>
              <a:t> Should these bullets be in the PowerPoint slide, in the Notes?</a:t>
            </a:r>
          </a:p>
          <a:p>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13</a:t>
            </a:fld>
            <a:endParaRPr lang="en-GB" dirty="0"/>
          </a:p>
        </p:txBody>
      </p:sp>
    </p:spTree>
    <p:extLst>
      <p:ext uri="{BB962C8B-B14F-4D97-AF65-F5344CB8AC3E}">
        <p14:creationId xmlns:p14="http://schemas.microsoft.com/office/powerpoint/2010/main" val="1027056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5FF204A-414B-F9C3-66E7-4F241E7365D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70589"/>
            <a:ext cx="9144000" cy="692858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FB56A1-BCEA-4DC1-8BF2-692F416A8450}" type="datetimeFigureOut">
              <a:rPr lang="en-GB" smtClean="0"/>
              <a:pPr/>
              <a:t>31/01/2023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F1DD72-2295-416E-A2EC-9B0AF104EB17}"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FB56A1-BCEA-4DC1-8BF2-692F416A8450}" type="datetimeFigureOut">
              <a:rPr lang="en-GB" smtClean="0"/>
              <a:pPr/>
              <a:t>31/01/2023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F1DD72-2295-416E-A2EC-9B0AF104EB17}" type="slidenum">
              <a:rPr lang="en-GB" smtClean="0"/>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FFB56A1-BCEA-4DC1-8BF2-692F416A8450}" type="datetimeFigureOut">
              <a:rPr lang="en-GB" smtClean="0"/>
              <a:pPr/>
              <a:t>31/01/2023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F1DD72-2295-416E-A2EC-9B0AF104EB17}" type="slidenum">
              <a:rPr lang="en-GB" smtClean="0"/>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FFB56A1-BCEA-4DC1-8BF2-692F416A8450}" type="datetimeFigureOut">
              <a:rPr lang="en-GB" smtClean="0"/>
              <a:pPr/>
              <a:t>31/01/2023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F1DD72-2295-416E-A2EC-9B0AF104EB17}"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CB7F9C-345B-6F98-DA2D-1064361C5AD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9144000" cy="692858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1DD071-866D-B934-C106-4FDF09B2D87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3205"/>
            <a:ext cx="9144000" cy="692858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4CE05B5-E73E-2851-B41F-14B6A017E73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815"/>
            <a:ext cx="9144000" cy="141096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FFB56A1-BCEA-4DC1-8BF2-692F416A8450}" type="datetimeFigureOut">
              <a:rPr lang="en-GB" smtClean="0"/>
              <a:pPr/>
              <a:t>31/01/2023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BF1DD72-2295-416E-A2EC-9B0AF104EB17}"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pic>
        <p:nvPicPr>
          <p:cNvPr id="7" name="Picture 6" descr="Shape, rectangle&#10;&#10;Description automatically generated">
            <a:extLst>
              <a:ext uri="{FF2B5EF4-FFF2-40B4-BE49-F238E27FC236}">
                <a16:creationId xmlns:a16="http://schemas.microsoft.com/office/drawing/2014/main" id="{00D5AA74-DD55-544D-9805-CDDA16D6EFC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1363495"/>
          </a:xfrm>
          <a:prstGeom prst="rect">
            <a:avLst/>
          </a:prstGeom>
        </p:spPr>
      </p:pic>
      <p:pic>
        <p:nvPicPr>
          <p:cNvPr id="9" name="Picture 8">
            <a:extLst>
              <a:ext uri="{FF2B5EF4-FFF2-40B4-BE49-F238E27FC236}">
                <a16:creationId xmlns:a16="http://schemas.microsoft.com/office/drawing/2014/main" id="{F30E11FF-FEBC-5F4C-A320-C032703DE1C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6476603"/>
            <a:ext cx="9144000" cy="38139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C96EE1-D743-B440-B0C7-116767CB4DE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886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40A56B9-1B71-D140-9615-F978B9699F0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8863"/>
          </a:xfrm>
          <a:prstGeom prst="rect">
            <a:avLst/>
          </a:prstGeom>
        </p:spPr>
      </p:pic>
    </p:spTree>
    <p:extLst>
      <p:ext uri="{BB962C8B-B14F-4D97-AF65-F5344CB8AC3E}">
        <p14:creationId xmlns:p14="http://schemas.microsoft.com/office/powerpoint/2010/main" val="3203774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6995A-5A45-014E-8F6C-E64F43A8376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E24C581-F6D1-BA4F-97BC-638D2D93EA7F}"/>
              </a:ext>
            </a:extLst>
          </p:cNvPr>
          <p:cNvSpPr>
            <a:spLocks noGrp="1"/>
          </p:cNvSpPr>
          <p:nvPr>
            <p:ph type="dt" sz="half" idx="10"/>
          </p:nvPr>
        </p:nvSpPr>
        <p:spPr/>
        <p:txBody>
          <a:bodyPr/>
          <a:lstStyle/>
          <a:p>
            <a:fld id="{2FFB56A1-BCEA-4DC1-8BF2-692F416A8450}" type="datetimeFigureOut">
              <a:rPr lang="en-GB" smtClean="0"/>
              <a:pPr/>
              <a:t>31/01/2023</a:t>
            </a:fld>
            <a:endParaRPr lang="en-GB" dirty="0"/>
          </a:p>
        </p:txBody>
      </p:sp>
      <p:sp>
        <p:nvSpPr>
          <p:cNvPr id="4" name="Footer Placeholder 3">
            <a:extLst>
              <a:ext uri="{FF2B5EF4-FFF2-40B4-BE49-F238E27FC236}">
                <a16:creationId xmlns:a16="http://schemas.microsoft.com/office/drawing/2014/main" id="{6450EC47-4FFC-BE49-AF1B-AC7843B04FB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90E7A8C3-E234-3B45-BB38-024F2CDCE4F8}"/>
              </a:ext>
            </a:extLst>
          </p:cNvPr>
          <p:cNvSpPr>
            <a:spLocks noGrp="1"/>
          </p:cNvSpPr>
          <p:nvPr>
            <p:ph type="sldNum" sz="quarter" idx="12"/>
          </p:nvPr>
        </p:nvSpPr>
        <p:spPr/>
        <p:txBody>
          <a:bodyPr/>
          <a:lstStyle/>
          <a:p>
            <a:fld id="{5BF1DD72-2295-416E-A2EC-9B0AF104EB17}" type="slidenum">
              <a:rPr lang="en-GB" smtClean="0"/>
              <a:pPr/>
              <a:t>‹#›</a:t>
            </a:fld>
            <a:endParaRPr lang="en-GB" dirty="0"/>
          </a:p>
        </p:txBody>
      </p:sp>
    </p:spTree>
    <p:extLst>
      <p:ext uri="{BB962C8B-B14F-4D97-AF65-F5344CB8AC3E}">
        <p14:creationId xmlns:p14="http://schemas.microsoft.com/office/powerpoint/2010/main" val="3587451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FB56A1-BCEA-4DC1-8BF2-692F416A8450}" type="datetimeFigureOut">
              <a:rPr lang="en-GB" smtClean="0"/>
              <a:pPr/>
              <a:t>31/01/2023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F1DD72-2295-416E-A2EC-9B0AF104EB17}"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notesSlide" Target="../notesSlides/notesSlide8.xml"/><Relationship Id="rId7" Type="http://schemas.openxmlformats.org/officeDocument/2006/relationships/image" Target="../media/image38.png"/><Relationship Id="rId2" Type="http://schemas.openxmlformats.org/officeDocument/2006/relationships/slideLayout" Target="../slideLayouts/slideLayout3.xml"/><Relationship Id="rId1" Type="http://schemas.openxmlformats.org/officeDocument/2006/relationships/video" Target="https://www.youtube.com/embed/8NrbXYDvvAM?feature=oembed" TargetMode="Externa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5.emf"/><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emf"/><Relationship Id="rId7" Type="http://schemas.openxmlformats.org/officeDocument/2006/relationships/image" Target="../media/image22.emf"/><Relationship Id="rId12" Type="http://schemas.openxmlformats.org/officeDocument/2006/relationships/image" Target="../media/image27.emf"/><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1.emf"/><Relationship Id="rId11" Type="http://schemas.openxmlformats.org/officeDocument/2006/relationships/image" Target="../media/image26.png"/><Relationship Id="rId5" Type="http://schemas.openxmlformats.org/officeDocument/2006/relationships/image" Target="../media/image20.emf"/><Relationship Id="rId10" Type="http://schemas.openxmlformats.org/officeDocument/2006/relationships/image" Target="../media/image25.emf"/><Relationship Id="rId4" Type="http://schemas.openxmlformats.org/officeDocument/2006/relationships/image" Target="../media/image19.emf"/><Relationship Id="rId9" Type="http://schemas.openxmlformats.org/officeDocument/2006/relationships/image" Target="../media/image24.emf"/></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0.emf"/><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2.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v7BlEeo9Muk?feature=oembed" TargetMode="External"/><Relationship Id="rId5" Type="http://schemas.openxmlformats.org/officeDocument/2006/relationships/image" Target="../media/image33.jpeg"/><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0">
            <a:extLst>
              <a:ext uri="{FF2B5EF4-FFF2-40B4-BE49-F238E27FC236}">
                <a16:creationId xmlns:a16="http://schemas.microsoft.com/office/drawing/2014/main" id="{EE409D53-8498-BCD0-9E5A-7666693E163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9141714" cy="6926857"/>
          </a:xfrm>
          <a:prstGeom prst="rect">
            <a:avLst/>
          </a:prstGeom>
        </p:spPr>
      </p:pic>
      <p:sp>
        <p:nvSpPr>
          <p:cNvPr id="12" name="Title 1">
            <a:extLst>
              <a:ext uri="{FF2B5EF4-FFF2-40B4-BE49-F238E27FC236}">
                <a16:creationId xmlns:a16="http://schemas.microsoft.com/office/drawing/2014/main" id="{C9955243-5B22-2C23-82BB-02C50355FA60}"/>
              </a:ext>
            </a:extLst>
          </p:cNvPr>
          <p:cNvSpPr txBox="1">
            <a:spLocks/>
          </p:cNvSpPr>
          <p:nvPr/>
        </p:nvSpPr>
        <p:spPr>
          <a:xfrm>
            <a:off x="682425" y="2348880"/>
            <a:ext cx="7776864" cy="86409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5800" b="1" dirty="0">
                <a:solidFill>
                  <a:schemeClr val="bg1"/>
                </a:solidFill>
                <a:latin typeface="Helvetica 95 Black" panose="02000503000000020004" pitchFamily="2" charset="0"/>
                <a:ea typeface="Helvetica 95 Black" panose="02000503000000020004" pitchFamily="2" charset="0"/>
                <a:cs typeface="Helvetica 95 Black" panose="02000503000000020004" pitchFamily="2" charset="0"/>
              </a:rPr>
              <a:t>Ice Safety:</a:t>
            </a:r>
            <a:br>
              <a:rPr lang="en-GB" sz="5800" b="1" dirty="0">
                <a:solidFill>
                  <a:schemeClr val="bg1"/>
                </a:solidFill>
                <a:latin typeface="Helvetica 95 Black" panose="02000503000000020004" pitchFamily="2" charset="0"/>
                <a:ea typeface="Helvetica 95 Black" panose="02000503000000020004" pitchFamily="2" charset="0"/>
                <a:cs typeface="Helvetica 95 Black" panose="02000503000000020004" pitchFamily="2" charset="0"/>
              </a:rPr>
            </a:br>
            <a:r>
              <a:rPr lang="en-GB" sz="5000" b="1" dirty="0">
                <a:solidFill>
                  <a:schemeClr val="bg1"/>
                </a:solidFill>
                <a:latin typeface="Helvetica 95 Black" panose="02000503000000020004" pitchFamily="2" charset="0"/>
                <a:ea typeface="Helvetica 95 Black" panose="02000503000000020004" pitchFamily="2" charset="0"/>
                <a:cs typeface="Helvetica 95 Black" panose="02000503000000020004" pitchFamily="2" charset="0"/>
              </a:rPr>
              <a:t>Water Safety Workshop</a:t>
            </a:r>
            <a:endParaRPr lang="en-GB" sz="5000" b="1" dirty="0">
              <a:solidFill>
                <a:schemeClr val="bg2"/>
              </a:solidFill>
              <a:latin typeface="Helvetica" pitchFamily="2" charset="0"/>
              <a:ea typeface="Helvetica 95 Black" panose="02000503000000020004" pitchFamily="2" charset="0"/>
              <a:cs typeface="Helvetica 95 Black" panose="02000503000000020004" pitchFamily="2" charset="0"/>
            </a:endParaRPr>
          </a:p>
        </p:txBody>
      </p:sp>
    </p:spTree>
    <p:extLst>
      <p:ext uri="{BB962C8B-B14F-4D97-AF65-F5344CB8AC3E}">
        <p14:creationId xmlns:p14="http://schemas.microsoft.com/office/powerpoint/2010/main" val="2519725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DBA07D1A-F872-8C4A-B742-28B401D7AB8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587" y="6466002"/>
            <a:ext cx="9144000" cy="381397"/>
          </a:xfrm>
          <a:prstGeom prst="rect">
            <a:avLst/>
          </a:prstGeom>
        </p:spPr>
      </p:pic>
      <p:pic>
        <p:nvPicPr>
          <p:cNvPr id="27" name="Picture 26" descr="Diagram&#10;&#10;Description automatically generated">
            <a:extLst>
              <a:ext uri="{FF2B5EF4-FFF2-40B4-BE49-F238E27FC236}">
                <a16:creationId xmlns:a16="http://schemas.microsoft.com/office/drawing/2014/main" id="{4579705F-9E17-1743-9471-77EAD9886D9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49159" y="1959261"/>
            <a:ext cx="7704856" cy="4176283"/>
          </a:xfrm>
          <a:prstGeom prst="rect">
            <a:avLst/>
          </a:prstGeom>
        </p:spPr>
      </p:pic>
      <p:sp>
        <p:nvSpPr>
          <p:cNvPr id="6" name="Title 1">
            <a:extLst>
              <a:ext uri="{FF2B5EF4-FFF2-40B4-BE49-F238E27FC236}">
                <a16:creationId xmlns:a16="http://schemas.microsoft.com/office/drawing/2014/main" id="{EEF6A940-6DDF-12A9-FEAA-3CDC393A3701}"/>
              </a:ext>
            </a:extLst>
          </p:cNvPr>
          <p:cNvSpPr txBox="1">
            <a:spLocks/>
          </p:cNvSpPr>
          <p:nvPr/>
        </p:nvSpPr>
        <p:spPr>
          <a:xfrm>
            <a:off x="340310" y="1317958"/>
            <a:ext cx="7075648" cy="526866"/>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200" b="1" dirty="0">
                <a:solidFill>
                  <a:schemeClr val="tx2"/>
                </a:solidFill>
                <a:latin typeface="Helvetica 95 Black" panose="02000503000000020004" pitchFamily="2" charset="0"/>
                <a:ea typeface="Helvetica 95 Black" panose="02000503000000020004" pitchFamily="2" charset="0"/>
                <a:cs typeface="Helvetica 95 Black" panose="02000503000000020004" pitchFamily="2" charset="0"/>
              </a:rPr>
              <a:t>Cold water shock</a:t>
            </a:r>
            <a:endParaRPr lang="en-GB" sz="2200" b="1" dirty="0">
              <a:latin typeface="Helvetica 95 Black" panose="02000503000000020004" pitchFamily="2" charset="0"/>
              <a:ea typeface="Helvetica 95 Black" panose="02000503000000020004" pitchFamily="2" charset="0"/>
              <a:cs typeface="Helvetica 95 Black" panose="02000503000000020004" pitchFamily="2" charset="0"/>
            </a:endParaRPr>
          </a:p>
        </p:txBody>
      </p:sp>
    </p:spTree>
    <p:extLst>
      <p:ext uri="{BB962C8B-B14F-4D97-AF65-F5344CB8AC3E}">
        <p14:creationId xmlns:p14="http://schemas.microsoft.com/office/powerpoint/2010/main" val="3317457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38EDC7E2-C45D-0848-89CD-BED3BE6E640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15866" t="26901" r="16664" b="27950"/>
          <a:stretch/>
        </p:blipFill>
        <p:spPr>
          <a:xfrm>
            <a:off x="6259568" y="2540995"/>
            <a:ext cx="2312779" cy="2187533"/>
          </a:xfrm>
          <a:prstGeom prst="rect">
            <a:avLst/>
          </a:prstGeom>
        </p:spPr>
      </p:pic>
      <p:pic>
        <p:nvPicPr>
          <p:cNvPr id="11" name="Picture 10" descr="A picture containing smoke, coming, dark&#10;&#10;Description automatically generated">
            <a:extLst>
              <a:ext uri="{FF2B5EF4-FFF2-40B4-BE49-F238E27FC236}">
                <a16:creationId xmlns:a16="http://schemas.microsoft.com/office/drawing/2014/main" id="{72EE4DB1-EA1E-FB45-87FA-EBE61E66B35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16611519">
            <a:off x="7706732" y="4601128"/>
            <a:ext cx="510838" cy="239896"/>
          </a:xfrm>
          <a:prstGeom prst="rect">
            <a:avLst/>
          </a:prstGeom>
        </p:spPr>
      </p:pic>
      <p:pic>
        <p:nvPicPr>
          <p:cNvPr id="12" name="Picture 11" descr="A picture containing smoke, coming, dark&#10;&#10;Description automatically generated">
            <a:extLst>
              <a:ext uri="{FF2B5EF4-FFF2-40B4-BE49-F238E27FC236}">
                <a16:creationId xmlns:a16="http://schemas.microsoft.com/office/drawing/2014/main" id="{5AC1CBD8-92F9-9240-BC12-024F861D8DC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7723939">
            <a:off x="7611296" y="2542788"/>
            <a:ext cx="598499" cy="281063"/>
          </a:xfrm>
          <a:prstGeom prst="rect">
            <a:avLst/>
          </a:prstGeom>
        </p:spPr>
      </p:pic>
      <p:pic>
        <p:nvPicPr>
          <p:cNvPr id="13" name="Picture 12" descr="A picture containing smoke, coming, dark&#10;&#10;Description automatically generated">
            <a:extLst>
              <a:ext uri="{FF2B5EF4-FFF2-40B4-BE49-F238E27FC236}">
                <a16:creationId xmlns:a16="http://schemas.microsoft.com/office/drawing/2014/main" id="{6618FF53-E308-2D44-A216-46418560ED1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18691861">
            <a:off x="6483028" y="4461853"/>
            <a:ext cx="582275" cy="273444"/>
          </a:xfrm>
          <a:prstGeom prst="rect">
            <a:avLst/>
          </a:prstGeom>
        </p:spPr>
      </p:pic>
      <p:sp>
        <p:nvSpPr>
          <p:cNvPr id="15" name="Rectangle 14">
            <a:extLst>
              <a:ext uri="{FF2B5EF4-FFF2-40B4-BE49-F238E27FC236}">
                <a16:creationId xmlns:a16="http://schemas.microsoft.com/office/drawing/2014/main" id="{0C4084FC-4A00-394E-8831-657B30B97576}"/>
              </a:ext>
            </a:extLst>
          </p:cNvPr>
          <p:cNvSpPr/>
          <p:nvPr/>
        </p:nvSpPr>
        <p:spPr>
          <a:xfrm rot="342741">
            <a:off x="7333380" y="5083580"/>
            <a:ext cx="1251697" cy="784830"/>
          </a:xfrm>
          <a:prstGeom prst="rect">
            <a:avLst/>
          </a:prstGeom>
          <a:ln>
            <a:noFill/>
          </a:ln>
        </p:spPr>
        <p:txBody>
          <a:bodyPr wrap="square">
            <a:spAutoFit/>
          </a:bodyPr>
          <a:lstStyle/>
          <a:p>
            <a:pPr algn="ctr"/>
            <a:r>
              <a:rPr lang="en-GB" sz="1500" i="1" dirty="0">
                <a:latin typeface="Helvetica Oblique" pitchFamily="2" charset="0"/>
                <a:cs typeface="Arial" panose="020B0604020202020204" pitchFamily="34" charset="0"/>
              </a:rPr>
              <a:t>How would your </a:t>
            </a:r>
            <a:r>
              <a:rPr lang="en-GB" sz="1500" b="1" i="1" dirty="0">
                <a:latin typeface="Helvetica Bold Oblique" pitchFamily="2" charset="0"/>
                <a:cs typeface="Arial" panose="020B0604020202020204" pitchFamily="34" charset="0"/>
              </a:rPr>
              <a:t>body</a:t>
            </a:r>
            <a:r>
              <a:rPr lang="en-GB" sz="1500" i="1" dirty="0">
                <a:latin typeface="Helvetica Oblique" pitchFamily="2" charset="0"/>
                <a:cs typeface="Arial" panose="020B0604020202020204" pitchFamily="34" charset="0"/>
              </a:rPr>
              <a:t> feel?</a:t>
            </a:r>
          </a:p>
        </p:txBody>
      </p:sp>
      <p:sp>
        <p:nvSpPr>
          <p:cNvPr id="16" name="Rectangle 15">
            <a:extLst>
              <a:ext uri="{FF2B5EF4-FFF2-40B4-BE49-F238E27FC236}">
                <a16:creationId xmlns:a16="http://schemas.microsoft.com/office/drawing/2014/main" id="{02CF8A12-23D8-BF46-9433-12F38E0347E4}"/>
              </a:ext>
            </a:extLst>
          </p:cNvPr>
          <p:cNvSpPr/>
          <p:nvPr/>
        </p:nvSpPr>
        <p:spPr>
          <a:xfrm rot="19411869">
            <a:off x="6188274" y="4968163"/>
            <a:ext cx="1330280" cy="1015663"/>
          </a:xfrm>
          <a:prstGeom prst="rect">
            <a:avLst/>
          </a:prstGeom>
          <a:ln>
            <a:noFill/>
          </a:ln>
        </p:spPr>
        <p:txBody>
          <a:bodyPr wrap="square">
            <a:spAutoFit/>
          </a:bodyPr>
          <a:lstStyle/>
          <a:p>
            <a:pPr algn="ctr"/>
            <a:r>
              <a:rPr lang="en-GB" sz="1500" i="1" dirty="0">
                <a:latin typeface="Helvetica Oblique" pitchFamily="2" charset="0"/>
                <a:cs typeface="Arial" panose="020B0604020202020204" pitchFamily="34" charset="0"/>
              </a:rPr>
              <a:t>What </a:t>
            </a:r>
            <a:r>
              <a:rPr lang="en-GB" sz="1500" b="1" i="1" dirty="0">
                <a:latin typeface="Helvetica Bold Oblique" pitchFamily="2" charset="0"/>
                <a:cs typeface="Arial" panose="020B0604020202020204" pitchFamily="34" charset="0"/>
              </a:rPr>
              <a:t>emotions</a:t>
            </a:r>
            <a:r>
              <a:rPr lang="en-GB" sz="1500" i="1" dirty="0">
                <a:latin typeface="Helvetica Oblique" pitchFamily="2" charset="0"/>
                <a:cs typeface="Arial" panose="020B0604020202020204" pitchFamily="34" charset="0"/>
              </a:rPr>
              <a:t> might you feel?</a:t>
            </a:r>
          </a:p>
        </p:txBody>
      </p:sp>
      <p:sp>
        <p:nvSpPr>
          <p:cNvPr id="17" name="Rectangle 16">
            <a:extLst>
              <a:ext uri="{FF2B5EF4-FFF2-40B4-BE49-F238E27FC236}">
                <a16:creationId xmlns:a16="http://schemas.microsoft.com/office/drawing/2014/main" id="{AEF538BA-21E2-4442-AB7E-CE0440CEBE35}"/>
              </a:ext>
            </a:extLst>
          </p:cNvPr>
          <p:cNvSpPr/>
          <p:nvPr/>
        </p:nvSpPr>
        <p:spPr>
          <a:xfrm rot="727056">
            <a:off x="7170446" y="1721790"/>
            <a:ext cx="1785228" cy="553998"/>
          </a:xfrm>
          <a:prstGeom prst="rect">
            <a:avLst/>
          </a:prstGeom>
          <a:ln>
            <a:noFill/>
          </a:ln>
        </p:spPr>
        <p:txBody>
          <a:bodyPr wrap="square">
            <a:spAutoFit/>
          </a:bodyPr>
          <a:lstStyle/>
          <a:p>
            <a:pPr algn="ctr"/>
            <a:r>
              <a:rPr lang="en-GB" sz="1500" i="1" dirty="0">
                <a:latin typeface="Helvetica Oblique" pitchFamily="2" charset="0"/>
                <a:cs typeface="Arial" panose="020B0604020202020204" pitchFamily="34" charset="0"/>
              </a:rPr>
              <a:t>How would you </a:t>
            </a:r>
            <a:r>
              <a:rPr lang="en-GB" sz="1500" b="1" i="1" dirty="0">
                <a:latin typeface="Helvetica Bold Oblique" pitchFamily="2" charset="0"/>
                <a:cs typeface="Arial" panose="020B0604020202020204" pitchFamily="34" charset="0"/>
              </a:rPr>
              <a:t>react</a:t>
            </a:r>
            <a:r>
              <a:rPr lang="en-GB" sz="1500" i="1" dirty="0">
                <a:latin typeface="Helvetica Oblique" pitchFamily="2" charset="0"/>
                <a:cs typeface="Arial" panose="020B0604020202020204" pitchFamily="34" charset="0"/>
              </a:rPr>
              <a:t>?</a:t>
            </a:r>
          </a:p>
        </p:txBody>
      </p:sp>
      <p:sp>
        <p:nvSpPr>
          <p:cNvPr id="14" name="Title 1">
            <a:extLst>
              <a:ext uri="{FF2B5EF4-FFF2-40B4-BE49-F238E27FC236}">
                <a16:creationId xmlns:a16="http://schemas.microsoft.com/office/drawing/2014/main" id="{C8FA8B9F-1BE3-B7BA-836B-0E9B5FBB1049}"/>
              </a:ext>
            </a:extLst>
          </p:cNvPr>
          <p:cNvSpPr txBox="1">
            <a:spLocks/>
          </p:cNvSpPr>
          <p:nvPr/>
        </p:nvSpPr>
        <p:spPr>
          <a:xfrm>
            <a:off x="340310" y="408745"/>
            <a:ext cx="7075648" cy="526866"/>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700" b="1" dirty="0">
                <a:solidFill>
                  <a:schemeClr val="bg2"/>
                </a:solidFill>
                <a:latin typeface="Helvetica 95 Black" panose="02000503000000020004" pitchFamily="2" charset="0"/>
                <a:ea typeface="Helvetica 95 Black" panose="02000503000000020004" pitchFamily="2" charset="0"/>
                <a:cs typeface="Helvetica 95 Black" panose="02000503000000020004" pitchFamily="2" charset="0"/>
              </a:rPr>
              <a:t>What should you do if you get into trouble in the water?</a:t>
            </a:r>
          </a:p>
        </p:txBody>
      </p:sp>
      <p:sp>
        <p:nvSpPr>
          <p:cNvPr id="18" name="Title 1">
            <a:extLst>
              <a:ext uri="{FF2B5EF4-FFF2-40B4-BE49-F238E27FC236}">
                <a16:creationId xmlns:a16="http://schemas.microsoft.com/office/drawing/2014/main" id="{272D2ED6-BA8E-D0C6-2A32-1BFDDF61AEF1}"/>
              </a:ext>
            </a:extLst>
          </p:cNvPr>
          <p:cNvSpPr txBox="1">
            <a:spLocks/>
          </p:cNvSpPr>
          <p:nvPr/>
        </p:nvSpPr>
        <p:spPr>
          <a:xfrm>
            <a:off x="340310" y="1387906"/>
            <a:ext cx="7075648" cy="526866"/>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a:solidFill>
                  <a:schemeClr val="tx2"/>
                </a:solidFill>
                <a:latin typeface="Helvetica 95 Black" panose="02000503000000020004" pitchFamily="2" charset="0"/>
                <a:ea typeface="Helvetica 95 Black" panose="02000503000000020004" pitchFamily="2" charset="0"/>
                <a:cs typeface="Helvetica 95 Black" panose="02000503000000020004" pitchFamily="2" charset="0"/>
              </a:rPr>
              <a:t>Important advice from Gemma </a:t>
            </a:r>
            <a:r>
              <a:rPr lang="en-GB" sz="2000" b="1" dirty="0" err="1">
                <a:solidFill>
                  <a:schemeClr val="tx2"/>
                </a:solidFill>
                <a:latin typeface="Helvetica 95 Black" panose="02000503000000020004" pitchFamily="2" charset="0"/>
                <a:ea typeface="Helvetica 95 Black" panose="02000503000000020004" pitchFamily="2" charset="0"/>
                <a:cs typeface="Helvetica 95 Black" panose="02000503000000020004" pitchFamily="2" charset="0"/>
              </a:rPr>
              <a:t>Lightbody</a:t>
            </a:r>
            <a:r>
              <a:rPr lang="en-GB" sz="2000" b="1" dirty="0">
                <a:solidFill>
                  <a:schemeClr val="tx2"/>
                </a:solidFill>
                <a:latin typeface="Helvetica 95 Black" panose="02000503000000020004" pitchFamily="2" charset="0"/>
                <a:ea typeface="Helvetica 95 Black" panose="02000503000000020004" pitchFamily="2" charset="0"/>
                <a:cs typeface="Helvetica 95 Black" panose="02000503000000020004" pitchFamily="2" charset="0"/>
              </a:rPr>
              <a:t>, </a:t>
            </a:r>
            <a:br>
              <a:rPr lang="en-GB" sz="2000" b="1" dirty="0">
                <a:solidFill>
                  <a:schemeClr val="tx2"/>
                </a:solidFill>
                <a:latin typeface="Helvetica 95 Black" panose="02000503000000020004" pitchFamily="2" charset="0"/>
                <a:ea typeface="Helvetica 95 Black" panose="02000503000000020004" pitchFamily="2" charset="0"/>
                <a:cs typeface="Helvetica 95 Black" panose="02000503000000020004" pitchFamily="2" charset="0"/>
              </a:rPr>
            </a:br>
            <a:r>
              <a:rPr lang="en-GB" sz="2000" b="1" dirty="0">
                <a:solidFill>
                  <a:schemeClr val="tx2"/>
                </a:solidFill>
                <a:latin typeface="Helvetica 95 Black" panose="02000503000000020004" pitchFamily="2" charset="0"/>
                <a:ea typeface="Helvetica 95 Black" panose="02000503000000020004" pitchFamily="2" charset="0"/>
                <a:cs typeface="Helvetica 95 Black" panose="02000503000000020004" pitchFamily="2" charset="0"/>
              </a:rPr>
              <a:t>Scottish Ambulance Service</a:t>
            </a:r>
            <a:endParaRPr lang="en-GB" sz="2000" b="1" dirty="0">
              <a:latin typeface="Helvetica 95 Black" panose="02000503000000020004" pitchFamily="2" charset="0"/>
              <a:ea typeface="Helvetica 95 Black" panose="02000503000000020004" pitchFamily="2" charset="0"/>
              <a:cs typeface="Helvetica 95 Black" panose="02000503000000020004" pitchFamily="2" charset="0"/>
            </a:endParaRPr>
          </a:p>
        </p:txBody>
      </p:sp>
      <p:sp>
        <p:nvSpPr>
          <p:cNvPr id="4" name="TextBox 3">
            <a:extLst>
              <a:ext uri="{FF2B5EF4-FFF2-40B4-BE49-F238E27FC236}">
                <a16:creationId xmlns:a16="http://schemas.microsoft.com/office/drawing/2014/main" id="{1BC16085-F2B3-4A89-9D00-5DC2E4AB0D4F}"/>
              </a:ext>
            </a:extLst>
          </p:cNvPr>
          <p:cNvSpPr txBox="1"/>
          <p:nvPr/>
        </p:nvSpPr>
        <p:spPr>
          <a:xfrm>
            <a:off x="411938" y="5157192"/>
            <a:ext cx="5802464" cy="1255600"/>
          </a:xfrm>
          <a:prstGeom prst="rect">
            <a:avLst/>
          </a:prstGeom>
          <a:noFill/>
        </p:spPr>
        <p:txBody>
          <a:bodyPr wrap="square" lIns="0" tIns="0" rIns="0" bIns="0" rtlCol="0">
            <a:spAutoFit/>
          </a:bodyPr>
          <a:lstStyle/>
          <a:p>
            <a:pPr>
              <a:spcAft>
                <a:spcPts val="600"/>
              </a:spcAft>
            </a:pPr>
            <a:r>
              <a:rPr lang="en-GB" sz="14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Key points:</a:t>
            </a:r>
          </a:p>
          <a:p>
            <a:pPr marL="285750" indent="-285750">
              <a:lnSpc>
                <a:spcPts val="1880"/>
              </a:lnSpc>
              <a:buFont typeface="Arial" panose="020B0604020202020204" pitchFamily="34" charset="0"/>
              <a:buChar char="•"/>
            </a:pPr>
            <a:r>
              <a:rPr lang="en-GB" sz="1400" dirty="0">
                <a:solidFill>
                  <a:schemeClr val="tx1">
                    <a:lumMod val="65000"/>
                    <a:lumOff val="35000"/>
                  </a:schemeClr>
                </a:solidFill>
                <a:latin typeface="Helvetica" pitchFamily="2" charset="0"/>
              </a:rPr>
              <a:t>Call 999 if you have a mobile on you</a:t>
            </a:r>
          </a:p>
          <a:p>
            <a:pPr marL="285750" indent="-285750">
              <a:lnSpc>
                <a:spcPts val="1880"/>
              </a:lnSpc>
              <a:buFont typeface="Arial" panose="020B0604020202020204" pitchFamily="34" charset="0"/>
              <a:buChar char="•"/>
            </a:pPr>
            <a:r>
              <a:rPr lang="en-GB" sz="1400" dirty="0">
                <a:solidFill>
                  <a:schemeClr val="tx1">
                    <a:lumMod val="65000"/>
                    <a:lumOff val="35000"/>
                  </a:schemeClr>
                </a:solidFill>
                <a:latin typeface="Helvetica" pitchFamily="2" charset="0"/>
              </a:rPr>
              <a:t>Instead of panicking, Float on your back</a:t>
            </a:r>
          </a:p>
          <a:p>
            <a:pPr marL="285750" indent="-285750">
              <a:lnSpc>
                <a:spcPts val="1880"/>
              </a:lnSpc>
              <a:buFont typeface="Arial" panose="020B0604020202020204" pitchFamily="34" charset="0"/>
              <a:buChar char="•"/>
            </a:pPr>
            <a:r>
              <a:rPr lang="en-GB" sz="1400" dirty="0">
                <a:solidFill>
                  <a:schemeClr val="tx1">
                    <a:lumMod val="65000"/>
                    <a:lumOff val="35000"/>
                  </a:schemeClr>
                </a:solidFill>
                <a:latin typeface="Helvetica" pitchFamily="2" charset="0"/>
              </a:rPr>
              <a:t>After you have calmed down shout loudly for help</a:t>
            </a:r>
          </a:p>
          <a:p>
            <a:pPr marL="285750" indent="-285750">
              <a:lnSpc>
                <a:spcPts val="1880"/>
              </a:lnSpc>
              <a:buFont typeface="Arial" panose="020B0604020202020204" pitchFamily="34" charset="0"/>
              <a:buChar char="•"/>
            </a:pPr>
            <a:r>
              <a:rPr lang="en-GB" sz="1400" dirty="0">
                <a:solidFill>
                  <a:schemeClr val="tx1">
                    <a:lumMod val="65000"/>
                    <a:lumOff val="35000"/>
                  </a:schemeClr>
                </a:solidFill>
                <a:latin typeface="Helvetica" pitchFamily="2" charset="0"/>
              </a:rPr>
              <a:t>If you can – attempt to swim to shore or find something that floats</a:t>
            </a:r>
          </a:p>
        </p:txBody>
      </p:sp>
      <p:pic>
        <p:nvPicPr>
          <p:cNvPr id="3" name="Online Media 2" descr="Water safety in winter">
            <a:hlinkClick r:id="" action="ppaction://media"/>
            <a:extLst>
              <a:ext uri="{FF2B5EF4-FFF2-40B4-BE49-F238E27FC236}">
                <a16:creationId xmlns:a16="http://schemas.microsoft.com/office/drawing/2014/main" id="{C9655250-6E13-5D89-4523-F5051200D936}"/>
              </a:ext>
            </a:extLst>
          </p:cNvPr>
          <p:cNvPicPr>
            <a:picLocks noRot="1" noChangeAspect="1"/>
          </p:cNvPicPr>
          <p:nvPr>
            <a:videoFile r:link="rId1"/>
          </p:nvPr>
        </p:nvPicPr>
        <p:blipFill>
          <a:blip r:embed="rId8"/>
          <a:stretch>
            <a:fillRect/>
          </a:stretch>
        </p:blipFill>
        <p:spPr>
          <a:xfrm>
            <a:off x="365564" y="2060848"/>
            <a:ext cx="5107478" cy="2885725"/>
          </a:xfrm>
          <a:prstGeom prst="rect">
            <a:avLst/>
          </a:prstGeom>
        </p:spPr>
      </p:pic>
    </p:spTree>
    <p:extLst>
      <p:ext uri="{BB962C8B-B14F-4D97-AF65-F5344CB8AC3E}">
        <p14:creationId xmlns:p14="http://schemas.microsoft.com/office/powerpoint/2010/main" val="196653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A68FD-23DC-B960-2902-43AC79ECA9E8}"/>
              </a:ext>
            </a:extLst>
          </p:cNvPr>
          <p:cNvSpPr txBox="1">
            <a:spLocks/>
          </p:cNvSpPr>
          <p:nvPr/>
        </p:nvSpPr>
        <p:spPr>
          <a:xfrm>
            <a:off x="340310" y="332656"/>
            <a:ext cx="7075648" cy="526866"/>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200" b="1" dirty="0">
                <a:solidFill>
                  <a:schemeClr val="bg1"/>
                </a:solidFill>
                <a:latin typeface="Helvetica 95 Black" panose="02000503000000020004" pitchFamily="2" charset="0"/>
                <a:ea typeface="Helvetica 95 Black" panose="02000503000000020004" pitchFamily="2" charset="0"/>
                <a:cs typeface="Helvetica 95 Black" panose="02000503000000020004" pitchFamily="2" charset="0"/>
              </a:rPr>
              <a:t>Activity 6</a:t>
            </a:r>
            <a:br>
              <a:rPr lang="en-GB" sz="2200" b="1" dirty="0">
                <a:solidFill>
                  <a:schemeClr val="bg1"/>
                </a:solidFill>
                <a:latin typeface="Helvetica 95 Black" panose="02000503000000020004" pitchFamily="2" charset="0"/>
                <a:ea typeface="Helvetica 95 Black" panose="02000503000000020004" pitchFamily="2" charset="0"/>
                <a:cs typeface="Helvetica 95 Black" panose="02000503000000020004" pitchFamily="2" charset="0"/>
              </a:rPr>
            </a:br>
            <a:r>
              <a:rPr lang="en-GB" sz="1700" b="1" dirty="0">
                <a:solidFill>
                  <a:schemeClr val="bg2"/>
                </a:solidFill>
                <a:latin typeface="Helvetica 95 Black" panose="02000503000000020004" pitchFamily="2" charset="0"/>
                <a:ea typeface="Helvetica 95 Black" panose="02000503000000020004" pitchFamily="2" charset="0"/>
                <a:cs typeface="Helvetica 95 Black" panose="02000503000000020004" pitchFamily="2" charset="0"/>
              </a:rPr>
              <a:t>Have you learned the Water Safety Code?</a:t>
            </a:r>
          </a:p>
        </p:txBody>
      </p:sp>
      <p:sp>
        <p:nvSpPr>
          <p:cNvPr id="3" name="Subtitle 2">
            <a:extLst>
              <a:ext uri="{FF2B5EF4-FFF2-40B4-BE49-F238E27FC236}">
                <a16:creationId xmlns:a16="http://schemas.microsoft.com/office/drawing/2014/main" id="{76A130B3-B135-78AE-AF48-F38B26E33F3C}"/>
              </a:ext>
            </a:extLst>
          </p:cNvPr>
          <p:cNvSpPr txBox="1">
            <a:spLocks/>
          </p:cNvSpPr>
          <p:nvPr/>
        </p:nvSpPr>
        <p:spPr>
          <a:xfrm>
            <a:off x="251520" y="1518788"/>
            <a:ext cx="1656184" cy="3652613"/>
          </a:xfrm>
          <a:prstGeom prst="rect">
            <a:avLst/>
          </a:prstGeom>
        </p:spPr>
        <p:txBody>
          <a:bodyPr vert="horz" lIns="0" tIns="0" rIns="0" bIns="0" rtlCol="0" anchor="t">
            <a:noAutofit/>
          </a:bodyPr>
          <a:lstStyle>
            <a:lvl1pPr marL="0" indent="0" algn="l" defTabSz="914400" rtl="0" eaLnBrk="1" latinLnBrk="0" hangingPunct="1">
              <a:spcBef>
                <a:spcPct val="20000"/>
              </a:spcBef>
              <a:buFont typeface="Arial" pitchFamily="34" charset="0"/>
              <a:buNone/>
              <a:defRPr sz="2000" kern="1200">
                <a:solidFill>
                  <a:schemeClr val="bg2"/>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ts val="1620"/>
              </a:lnSpc>
              <a:spcBef>
                <a:spcPts val="0"/>
              </a:spcBef>
              <a:spcAft>
                <a:spcPts val="1200"/>
              </a:spcAft>
            </a:pPr>
            <a:r>
              <a:rPr lang="en-GB" sz="1200" b="1" dirty="0">
                <a:solidFill>
                  <a:srgbClr val="002B5C"/>
                </a:solidFill>
                <a:latin typeface="Helvetica" pitchFamily="2" charset="0"/>
              </a:rPr>
              <a:t>Think of that same body of water again.</a:t>
            </a:r>
          </a:p>
          <a:p>
            <a:pPr marL="285750" indent="-285750">
              <a:lnSpc>
                <a:spcPts val="1620"/>
              </a:lnSpc>
              <a:spcBef>
                <a:spcPts val="0"/>
              </a:spcBef>
              <a:spcAft>
                <a:spcPts val="1200"/>
              </a:spcAft>
              <a:buFont typeface="+mj-lt"/>
              <a:buAutoNum type="arabicPeriod"/>
            </a:pPr>
            <a:r>
              <a:rPr lang="en-GB" sz="1200" dirty="0">
                <a:solidFill>
                  <a:srgbClr val="002B5C"/>
                </a:solidFill>
                <a:latin typeface="Helvetica" pitchFamily="2" charset="0"/>
              </a:rPr>
              <a:t>Not all dangers are visible: think of two that you can’t always see.</a:t>
            </a:r>
          </a:p>
          <a:p>
            <a:pPr marL="285750" indent="-285750">
              <a:lnSpc>
                <a:spcPts val="1620"/>
              </a:lnSpc>
              <a:spcBef>
                <a:spcPts val="0"/>
              </a:spcBef>
              <a:spcAft>
                <a:spcPts val="1200"/>
              </a:spcAft>
              <a:buFont typeface="+mj-lt"/>
              <a:buAutoNum type="arabicPeriod"/>
            </a:pPr>
            <a:r>
              <a:rPr lang="en-GB" sz="1200" dirty="0">
                <a:solidFill>
                  <a:srgbClr val="002B5C"/>
                </a:solidFill>
                <a:latin typeface="Helvetica" pitchFamily="2" charset="0"/>
              </a:rPr>
              <a:t>What two actions should you take if you see someone in trouble in the water?</a:t>
            </a:r>
            <a:br>
              <a:rPr lang="en-GB" sz="1200" dirty="0">
                <a:solidFill>
                  <a:srgbClr val="002B5C"/>
                </a:solidFill>
                <a:latin typeface="Helvetica" pitchFamily="2" charset="0"/>
              </a:rPr>
            </a:br>
            <a:r>
              <a:rPr lang="en-GB" sz="1200" dirty="0">
                <a:solidFill>
                  <a:srgbClr val="002B5C"/>
                </a:solidFill>
                <a:latin typeface="Helvetica" pitchFamily="2" charset="0"/>
              </a:rPr>
              <a:t>What should you do if you find yourself in water unexpectedly?</a:t>
            </a:r>
          </a:p>
          <a:p>
            <a:pPr marL="285750" indent="-285750">
              <a:lnSpc>
                <a:spcPts val="1620"/>
              </a:lnSpc>
              <a:spcBef>
                <a:spcPts val="0"/>
              </a:spcBef>
              <a:spcAft>
                <a:spcPts val="1200"/>
              </a:spcAft>
              <a:buFont typeface="+mj-lt"/>
              <a:buAutoNum type="arabicPeriod"/>
            </a:pPr>
            <a:r>
              <a:rPr lang="en-GB" sz="1200" dirty="0">
                <a:solidFill>
                  <a:srgbClr val="002B5C"/>
                </a:solidFill>
                <a:latin typeface="Helvetica" pitchFamily="2" charset="0"/>
              </a:rPr>
              <a:t>How would you challenge dangerous behaviour you see?</a:t>
            </a:r>
          </a:p>
        </p:txBody>
      </p:sp>
      <p:pic>
        <p:nvPicPr>
          <p:cNvPr id="6" name="Picture 5">
            <a:extLst>
              <a:ext uri="{FF2B5EF4-FFF2-40B4-BE49-F238E27FC236}">
                <a16:creationId xmlns:a16="http://schemas.microsoft.com/office/drawing/2014/main" id="{5D6CEFD3-6B0E-68E9-81E3-D26E09D20E9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231232" y="1412776"/>
            <a:ext cx="3132856" cy="4293096"/>
          </a:xfrm>
          <a:prstGeom prst="rect">
            <a:avLst/>
          </a:prstGeom>
        </p:spPr>
      </p:pic>
      <p:pic>
        <p:nvPicPr>
          <p:cNvPr id="7" name="Picture 6">
            <a:extLst>
              <a:ext uri="{FF2B5EF4-FFF2-40B4-BE49-F238E27FC236}">
                <a16:creationId xmlns:a16="http://schemas.microsoft.com/office/drawing/2014/main" id="{C17AA7D5-73DF-2C98-B9AA-40A00AC85CC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580112" y="1393232"/>
            <a:ext cx="3212036" cy="4299237"/>
          </a:xfrm>
          <a:prstGeom prst="rect">
            <a:avLst/>
          </a:prstGeom>
        </p:spPr>
      </p:pic>
    </p:spTree>
    <p:extLst>
      <p:ext uri="{BB962C8B-B14F-4D97-AF65-F5344CB8AC3E}">
        <p14:creationId xmlns:p14="http://schemas.microsoft.com/office/powerpoint/2010/main" val="598568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E9EB14-E965-A349-B44C-336114C8AF5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6400" b="34250"/>
          <a:stretch/>
        </p:blipFill>
        <p:spPr>
          <a:xfrm>
            <a:off x="971600" y="1268760"/>
            <a:ext cx="7548257" cy="5271364"/>
          </a:xfrm>
          <a:prstGeom prst="rect">
            <a:avLst/>
          </a:prstGeom>
        </p:spPr>
      </p:pic>
    </p:spTree>
    <p:extLst>
      <p:ext uri="{BB962C8B-B14F-4D97-AF65-F5344CB8AC3E}">
        <p14:creationId xmlns:p14="http://schemas.microsoft.com/office/powerpoint/2010/main" val="3956029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E72EC027-24B3-0947-871F-82F88DF0420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Tree>
    <p:extLst>
      <p:ext uri="{BB962C8B-B14F-4D97-AF65-F5344CB8AC3E}">
        <p14:creationId xmlns:p14="http://schemas.microsoft.com/office/powerpoint/2010/main" val="2155550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D32EC29-64B4-6089-66F3-383A8E05E3F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398" b="16620"/>
          <a:stretch/>
        </p:blipFill>
        <p:spPr>
          <a:xfrm>
            <a:off x="0" y="2664296"/>
            <a:ext cx="9144000" cy="4221088"/>
          </a:xfrm>
          <a:prstGeom prst="rect">
            <a:avLst/>
          </a:prstGeom>
        </p:spPr>
      </p:pic>
      <p:sp>
        <p:nvSpPr>
          <p:cNvPr id="3" name="Title 1">
            <a:extLst>
              <a:ext uri="{FF2B5EF4-FFF2-40B4-BE49-F238E27FC236}">
                <a16:creationId xmlns:a16="http://schemas.microsoft.com/office/drawing/2014/main" id="{F99FA387-20F5-1842-90D6-FFDCF28E2973}"/>
              </a:ext>
            </a:extLst>
          </p:cNvPr>
          <p:cNvSpPr txBox="1">
            <a:spLocks/>
          </p:cNvSpPr>
          <p:nvPr/>
        </p:nvSpPr>
        <p:spPr>
          <a:xfrm>
            <a:off x="335758" y="332656"/>
            <a:ext cx="6264696" cy="864097"/>
          </a:xfrm>
          <a:prstGeom prst="rect">
            <a:avLst/>
          </a:prstGeom>
        </p:spPr>
        <p:txBody>
          <a:bodyPr lIns="0" tIns="0" rIns="0" bIns="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b="1" dirty="0">
                <a:solidFill>
                  <a:schemeClr val="bg1"/>
                </a:solidFill>
                <a:latin typeface="Helvetica 95 Black" panose="02000503000000020004" pitchFamily="2" charset="0"/>
                <a:ea typeface="Helvetica 95 Black" panose="02000503000000020004" pitchFamily="2" charset="0"/>
                <a:cs typeface="Helvetica 95 Black" panose="02000503000000020004" pitchFamily="2" charset="0"/>
              </a:rPr>
              <a:t>Starter activity</a:t>
            </a:r>
            <a:endParaRPr lang="en-GB" sz="2400" b="1" dirty="0">
              <a:solidFill>
                <a:schemeClr val="bg2"/>
              </a:solidFill>
              <a:latin typeface="Helvetica" pitchFamily="2" charset="0"/>
              <a:ea typeface="Helvetica 95 Black" panose="02000503000000020004" pitchFamily="2" charset="0"/>
              <a:cs typeface="Helvetica 95 Black" panose="02000503000000020004" pitchFamily="2" charset="0"/>
            </a:endParaRPr>
          </a:p>
        </p:txBody>
      </p:sp>
      <p:sp>
        <p:nvSpPr>
          <p:cNvPr id="4" name="Subtitle 2">
            <a:extLst>
              <a:ext uri="{FF2B5EF4-FFF2-40B4-BE49-F238E27FC236}">
                <a16:creationId xmlns:a16="http://schemas.microsoft.com/office/drawing/2014/main" id="{2A634E79-E10D-1F42-B66B-68971619F57C}"/>
              </a:ext>
            </a:extLst>
          </p:cNvPr>
          <p:cNvSpPr txBox="1">
            <a:spLocks/>
          </p:cNvSpPr>
          <p:nvPr/>
        </p:nvSpPr>
        <p:spPr>
          <a:xfrm>
            <a:off x="323528" y="1518788"/>
            <a:ext cx="1584176" cy="3652613"/>
          </a:xfrm>
          <a:prstGeom prst="rect">
            <a:avLst/>
          </a:prstGeom>
        </p:spPr>
        <p:txBody>
          <a:bodyPr vert="horz" lIns="0" tIns="0" rIns="0" bIns="0" rtlCol="0" anchor="t">
            <a:normAutofit/>
          </a:bodyPr>
          <a:lstStyle>
            <a:lvl1pPr marL="0" indent="0" algn="l" defTabSz="914400" rtl="0" eaLnBrk="1" latinLnBrk="0" hangingPunct="1">
              <a:spcBef>
                <a:spcPct val="20000"/>
              </a:spcBef>
              <a:buFont typeface="Arial" pitchFamily="34" charset="0"/>
              <a:buNone/>
              <a:defRPr sz="2000" kern="1200">
                <a:solidFill>
                  <a:schemeClr val="bg2"/>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1600" dirty="0">
                <a:solidFill>
                  <a:srgbClr val="002B5C"/>
                </a:solidFill>
              </a:rPr>
              <a:t>Think of a body of water near you – it could be a river, loch or beach.</a:t>
            </a:r>
          </a:p>
          <a:p>
            <a:endParaRPr lang="en-GB" sz="1600" dirty="0">
              <a:solidFill>
                <a:srgbClr val="002B5C"/>
              </a:solidFill>
            </a:endParaRPr>
          </a:p>
          <a:p>
            <a:r>
              <a:rPr lang="en-GB" sz="1600" dirty="0">
                <a:solidFill>
                  <a:srgbClr val="002B5C"/>
                </a:solidFill>
              </a:rPr>
              <a:t>How does it differ by season?</a:t>
            </a:r>
          </a:p>
        </p:txBody>
      </p:sp>
      <p:pic>
        <p:nvPicPr>
          <p:cNvPr id="11" name="Picture 10">
            <a:extLst>
              <a:ext uri="{FF2B5EF4-FFF2-40B4-BE49-F238E27FC236}">
                <a16:creationId xmlns:a16="http://schemas.microsoft.com/office/drawing/2014/main" id="{74EBEDA3-4190-B865-BE7C-2A5C418DCD2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231232" y="1412776"/>
            <a:ext cx="3132856" cy="4293096"/>
          </a:xfrm>
          <a:prstGeom prst="rect">
            <a:avLst/>
          </a:prstGeom>
        </p:spPr>
      </p:pic>
      <p:pic>
        <p:nvPicPr>
          <p:cNvPr id="13" name="Picture 12">
            <a:extLst>
              <a:ext uri="{FF2B5EF4-FFF2-40B4-BE49-F238E27FC236}">
                <a16:creationId xmlns:a16="http://schemas.microsoft.com/office/drawing/2014/main" id="{3F175477-64E3-75FC-B8F8-8138BDDBAA7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580112" y="1393232"/>
            <a:ext cx="3212036" cy="4299237"/>
          </a:xfrm>
          <a:prstGeom prst="rect">
            <a:avLst/>
          </a:prstGeom>
        </p:spPr>
      </p:pic>
      <p:sp>
        <p:nvSpPr>
          <p:cNvPr id="14" name="Rectangle 13">
            <a:extLst>
              <a:ext uri="{FF2B5EF4-FFF2-40B4-BE49-F238E27FC236}">
                <a16:creationId xmlns:a16="http://schemas.microsoft.com/office/drawing/2014/main" id="{C3E25769-D7AC-E838-6188-1477092E1080}"/>
              </a:ext>
            </a:extLst>
          </p:cNvPr>
          <p:cNvSpPr/>
          <p:nvPr/>
        </p:nvSpPr>
        <p:spPr>
          <a:xfrm>
            <a:off x="2339752" y="6248925"/>
            <a:ext cx="6877192" cy="492443"/>
          </a:xfrm>
          <a:prstGeom prst="rect">
            <a:avLst/>
          </a:prstGeom>
          <a:noFill/>
        </p:spPr>
        <p:txBody>
          <a:bodyPr wrap="square" lIns="0" tIns="0" rIns="0" bIns="0">
            <a:spAutoFit/>
          </a:bodyPr>
          <a:lstStyle/>
          <a:p>
            <a:pPr lvl="0">
              <a:defRPr/>
            </a:pPr>
            <a:r>
              <a:rPr lang="en-GB" sz="1600" dirty="0">
                <a:solidFill>
                  <a:schemeClr val="bg1"/>
                </a:solidFill>
                <a:latin typeface="Helvetica" pitchFamily="2" charset="0"/>
                <a:cs typeface="Arial" pitchFamily="34" charset="0"/>
              </a:rPr>
              <a:t>Not all risks are easy to see which can be very dangerous. </a:t>
            </a:r>
            <a:br>
              <a:rPr lang="en-GB" sz="1600" dirty="0">
                <a:solidFill>
                  <a:schemeClr val="bg1"/>
                </a:solidFill>
                <a:latin typeface="Helvetica" pitchFamily="2" charset="0"/>
                <a:cs typeface="Arial" pitchFamily="34" charset="0"/>
              </a:rPr>
            </a:br>
            <a:r>
              <a:rPr lang="en-GB" sz="1600" dirty="0">
                <a:solidFill>
                  <a:schemeClr val="bg1"/>
                </a:solidFill>
                <a:latin typeface="Helvetica" pitchFamily="2" charset="0"/>
                <a:cs typeface="Arial" pitchFamily="34" charset="0"/>
              </a:rPr>
              <a:t>Can you think of any?</a:t>
            </a:r>
          </a:p>
        </p:txBody>
      </p:sp>
    </p:spTree>
    <p:extLst>
      <p:ext uri="{BB962C8B-B14F-4D97-AF65-F5344CB8AC3E}">
        <p14:creationId xmlns:p14="http://schemas.microsoft.com/office/powerpoint/2010/main" val="2434782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BADC53D-6D98-13B1-5F56-E8DF2847F7C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95536" y="1412776"/>
            <a:ext cx="8402920" cy="5040560"/>
          </a:xfrm>
          <a:prstGeom prst="rect">
            <a:avLst/>
          </a:prstGeom>
        </p:spPr>
      </p:pic>
      <p:sp>
        <p:nvSpPr>
          <p:cNvPr id="9" name="Rectangle 8">
            <a:extLst>
              <a:ext uri="{FF2B5EF4-FFF2-40B4-BE49-F238E27FC236}">
                <a16:creationId xmlns:a16="http://schemas.microsoft.com/office/drawing/2014/main" id="{6BC508BD-0759-4A19-A4E4-C2C32609DB28}"/>
              </a:ext>
            </a:extLst>
          </p:cNvPr>
          <p:cNvSpPr/>
          <p:nvPr/>
        </p:nvSpPr>
        <p:spPr>
          <a:xfrm>
            <a:off x="5004048" y="3933056"/>
            <a:ext cx="3600400" cy="1969770"/>
          </a:xfrm>
          <a:prstGeom prst="rect">
            <a:avLst/>
          </a:prstGeom>
          <a:noFill/>
        </p:spPr>
        <p:txBody>
          <a:bodyPr wrap="square" lIns="0" tIns="0" rIns="0" bIns="0">
            <a:spAutoFit/>
          </a:bodyPr>
          <a:lstStyle/>
          <a:p>
            <a:pPr fontAlgn="base"/>
            <a:r>
              <a:rPr lang="en-GB" sz="1600" b="1" dirty="0">
                <a:solidFill>
                  <a:schemeClr val="bg1"/>
                </a:solidFill>
                <a:latin typeface="Helvetica" pitchFamily="2" charset="0"/>
              </a:rPr>
              <a:t>Objectives:</a:t>
            </a:r>
          </a:p>
          <a:p>
            <a:pPr marL="342900" indent="-342900" fontAlgn="base">
              <a:buFont typeface="+mj-lt"/>
              <a:buAutoNum type="arabicPeriod"/>
            </a:pPr>
            <a:r>
              <a:rPr lang="en-GB" sz="1600" b="1" dirty="0">
                <a:solidFill>
                  <a:schemeClr val="bg1"/>
                </a:solidFill>
                <a:latin typeface="Helvetica" pitchFamily="2" charset="0"/>
              </a:rPr>
              <a:t>To develop an understanding of the dangers of water, in particular frozen water.</a:t>
            </a:r>
          </a:p>
          <a:p>
            <a:pPr marL="342900" indent="-342900" fontAlgn="base">
              <a:buFont typeface="+mj-lt"/>
              <a:buAutoNum type="arabicPeriod"/>
            </a:pPr>
            <a:r>
              <a:rPr lang="en-GB" sz="1600" b="1" dirty="0">
                <a:solidFill>
                  <a:schemeClr val="bg1"/>
                </a:solidFill>
                <a:latin typeface="Helvetica" pitchFamily="2" charset="0"/>
              </a:rPr>
              <a:t>To develop an understanding of how you can keep yourself and others safe around water, and how to respond in an emergency.</a:t>
            </a:r>
            <a:endParaRPr lang="en-US" sz="1600" b="1" dirty="0">
              <a:solidFill>
                <a:schemeClr val="bg1"/>
              </a:solidFill>
              <a:latin typeface="Helvetica" pitchFamily="2" charset="0"/>
            </a:endParaRPr>
          </a:p>
        </p:txBody>
      </p:sp>
      <p:sp>
        <p:nvSpPr>
          <p:cNvPr id="4" name="TextBox 3">
            <a:extLst>
              <a:ext uri="{FF2B5EF4-FFF2-40B4-BE49-F238E27FC236}">
                <a16:creationId xmlns:a16="http://schemas.microsoft.com/office/drawing/2014/main" id="{5ADEB1B9-0FBE-2243-B6CB-FCD388D4F8B0}"/>
              </a:ext>
            </a:extLst>
          </p:cNvPr>
          <p:cNvSpPr txBox="1"/>
          <p:nvPr/>
        </p:nvSpPr>
        <p:spPr>
          <a:xfrm>
            <a:off x="-482138" y="1080655"/>
            <a:ext cx="184731" cy="369332"/>
          </a:xfrm>
          <a:prstGeom prst="rect">
            <a:avLst/>
          </a:prstGeom>
          <a:noFill/>
        </p:spPr>
        <p:txBody>
          <a:bodyPr wrap="none" rtlCol="0">
            <a:spAutoFit/>
          </a:bodyPr>
          <a:lstStyle/>
          <a:p>
            <a:endParaRPr lang="en-US"/>
          </a:p>
        </p:txBody>
      </p:sp>
      <p:sp>
        <p:nvSpPr>
          <p:cNvPr id="15" name="Title 1">
            <a:extLst>
              <a:ext uri="{FF2B5EF4-FFF2-40B4-BE49-F238E27FC236}">
                <a16:creationId xmlns:a16="http://schemas.microsoft.com/office/drawing/2014/main" id="{48B65063-940C-18D7-4A32-C8937C39AB6A}"/>
              </a:ext>
            </a:extLst>
          </p:cNvPr>
          <p:cNvSpPr txBox="1">
            <a:spLocks/>
          </p:cNvSpPr>
          <p:nvPr/>
        </p:nvSpPr>
        <p:spPr>
          <a:xfrm>
            <a:off x="335758" y="332656"/>
            <a:ext cx="6264696" cy="864097"/>
          </a:xfrm>
          <a:prstGeom prst="rect">
            <a:avLst/>
          </a:prstGeom>
        </p:spPr>
        <p:txBody>
          <a:bodyPr lIns="0" tIns="0" rIns="0" bIns="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b="1" dirty="0">
                <a:solidFill>
                  <a:schemeClr val="bg1"/>
                </a:solidFill>
                <a:latin typeface="Helvetica 95 Black" panose="02000503000000020004" pitchFamily="2" charset="0"/>
                <a:ea typeface="Helvetica 95 Black" panose="02000503000000020004" pitchFamily="2" charset="0"/>
                <a:cs typeface="Helvetica 95 Black" panose="02000503000000020004" pitchFamily="2" charset="0"/>
              </a:rPr>
              <a:t>Learning objectives</a:t>
            </a:r>
            <a:endParaRPr lang="en-GB" sz="2400" b="1" dirty="0">
              <a:solidFill>
                <a:schemeClr val="bg2"/>
              </a:solidFill>
              <a:latin typeface="Helvetica" pitchFamily="2" charset="0"/>
              <a:ea typeface="Helvetica 95 Black" panose="02000503000000020004" pitchFamily="2" charset="0"/>
              <a:cs typeface="Helvetica 95 Black" panose="02000503000000020004" pitchFamily="2" charset="0"/>
            </a:endParaRPr>
          </a:p>
        </p:txBody>
      </p:sp>
    </p:spTree>
    <p:extLst>
      <p:ext uri="{BB962C8B-B14F-4D97-AF65-F5344CB8AC3E}">
        <p14:creationId xmlns:p14="http://schemas.microsoft.com/office/powerpoint/2010/main" val="1832907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1A07FC6-1A20-DBA9-DB6A-87AFC54B8E1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54010" b="16620"/>
          <a:stretch/>
        </p:blipFill>
        <p:spPr>
          <a:xfrm>
            <a:off x="0" y="5373216"/>
            <a:ext cx="9144000" cy="1512168"/>
          </a:xfrm>
          <a:prstGeom prst="rect">
            <a:avLst/>
          </a:prstGeom>
        </p:spPr>
      </p:pic>
      <p:sp>
        <p:nvSpPr>
          <p:cNvPr id="14" name="Rectangle 13">
            <a:extLst>
              <a:ext uri="{FF2B5EF4-FFF2-40B4-BE49-F238E27FC236}">
                <a16:creationId xmlns:a16="http://schemas.microsoft.com/office/drawing/2014/main" id="{20216A2A-6355-4914-BB9B-694D08EA614D}"/>
              </a:ext>
            </a:extLst>
          </p:cNvPr>
          <p:cNvSpPr/>
          <p:nvPr/>
        </p:nvSpPr>
        <p:spPr>
          <a:xfrm>
            <a:off x="2195736" y="6237312"/>
            <a:ext cx="5275448" cy="584775"/>
          </a:xfrm>
          <a:prstGeom prst="rect">
            <a:avLst/>
          </a:prstGeom>
          <a:noFill/>
        </p:spPr>
        <p:txBody>
          <a:bodyPr wrap="square">
            <a:spAutoFit/>
          </a:bodyPr>
          <a:lstStyle/>
          <a:p>
            <a:pPr lvl="0"/>
            <a:r>
              <a:rPr lang="en-GB" sz="1600" dirty="0">
                <a:solidFill>
                  <a:schemeClr val="bg1"/>
                </a:solidFill>
                <a:latin typeface="Helvetica" pitchFamily="2" charset="0"/>
              </a:rPr>
              <a:t>W</a:t>
            </a:r>
            <a:r>
              <a:rPr lang="en-GB" sz="1600" dirty="0">
                <a:solidFill>
                  <a:schemeClr val="bg1"/>
                </a:solidFill>
                <a:effectLst/>
                <a:latin typeface="Helvetica" pitchFamily="2" charset="0"/>
                <a:ea typeface="Calibri" panose="020F0502020204030204" pitchFamily="34" charset="0"/>
                <a:cs typeface="Times New Roman" panose="02020603050405020304" pitchFamily="18" charset="0"/>
              </a:rPr>
              <a:t>hat type of information might be near water to help warn you of potential dangers?</a:t>
            </a:r>
            <a:r>
              <a:rPr lang="en-GB" sz="1600" dirty="0">
                <a:solidFill>
                  <a:schemeClr val="bg1"/>
                </a:solidFill>
                <a:effectLst/>
                <a:latin typeface="Helvetica" pitchFamily="2" charset="0"/>
              </a:rPr>
              <a:t> </a:t>
            </a:r>
            <a:endParaRPr lang="en-GB" sz="1600" dirty="0">
              <a:solidFill>
                <a:schemeClr val="bg1"/>
              </a:solidFill>
              <a:latin typeface="Helvetica" pitchFamily="2" charset="0"/>
              <a:cs typeface="Arial" pitchFamily="34" charset="0"/>
            </a:endParaRPr>
          </a:p>
        </p:txBody>
      </p:sp>
      <p:sp>
        <p:nvSpPr>
          <p:cNvPr id="11" name="Title 1">
            <a:extLst>
              <a:ext uri="{FF2B5EF4-FFF2-40B4-BE49-F238E27FC236}">
                <a16:creationId xmlns:a16="http://schemas.microsoft.com/office/drawing/2014/main" id="{4FB44A6A-1A42-FF45-B3E7-406FE20125BD}"/>
              </a:ext>
            </a:extLst>
          </p:cNvPr>
          <p:cNvSpPr txBox="1">
            <a:spLocks/>
          </p:cNvSpPr>
          <p:nvPr/>
        </p:nvSpPr>
        <p:spPr>
          <a:xfrm>
            <a:off x="340310" y="1317958"/>
            <a:ext cx="7075648" cy="526866"/>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200" b="1" dirty="0">
                <a:solidFill>
                  <a:schemeClr val="bg2"/>
                </a:solidFill>
                <a:latin typeface="Helvetica 95 Black" panose="02000503000000020004" pitchFamily="2" charset="0"/>
                <a:ea typeface="Helvetica 95 Black" panose="02000503000000020004" pitchFamily="2" charset="0"/>
                <a:cs typeface="Helvetica 95 Black" panose="02000503000000020004" pitchFamily="2" charset="0"/>
              </a:rPr>
              <a:t>Activity 1  </a:t>
            </a:r>
            <a:r>
              <a:rPr lang="en-GB" sz="2200" b="1" dirty="0">
                <a:solidFill>
                  <a:schemeClr val="tx2"/>
                </a:solidFill>
                <a:latin typeface="Helvetica 95 Black" panose="02000503000000020004" pitchFamily="2" charset="0"/>
                <a:ea typeface="Helvetica 95 Black" panose="02000503000000020004" pitchFamily="2" charset="0"/>
                <a:cs typeface="Helvetica 95 Black" panose="02000503000000020004" pitchFamily="2" charset="0"/>
              </a:rPr>
              <a:t>Stop and Think, Spot the Dangers</a:t>
            </a:r>
            <a:endParaRPr lang="en-GB" sz="2200" b="1" dirty="0">
              <a:latin typeface="Helvetica 95 Black" panose="02000503000000020004" pitchFamily="2" charset="0"/>
              <a:ea typeface="Helvetica 95 Black" panose="02000503000000020004" pitchFamily="2" charset="0"/>
              <a:cs typeface="Helvetica 95 Black" panose="02000503000000020004" pitchFamily="2" charset="0"/>
            </a:endParaRPr>
          </a:p>
        </p:txBody>
      </p:sp>
      <p:sp>
        <p:nvSpPr>
          <p:cNvPr id="3" name="TextBox 2">
            <a:extLst>
              <a:ext uri="{FF2B5EF4-FFF2-40B4-BE49-F238E27FC236}">
                <a16:creationId xmlns:a16="http://schemas.microsoft.com/office/drawing/2014/main" id="{677F2A58-9847-1877-C310-42248F31F6CA}"/>
              </a:ext>
            </a:extLst>
          </p:cNvPr>
          <p:cNvSpPr txBox="1"/>
          <p:nvPr/>
        </p:nvSpPr>
        <p:spPr>
          <a:xfrm>
            <a:off x="323528" y="1972930"/>
            <a:ext cx="4248472" cy="2167966"/>
          </a:xfrm>
          <a:prstGeom prst="rect">
            <a:avLst/>
          </a:prstGeom>
          <a:noFill/>
        </p:spPr>
        <p:txBody>
          <a:bodyPr wrap="square" lIns="0" tIns="0" rIns="0" bIns="0" rtlCol="0">
            <a:spAutoFit/>
          </a:bodyPr>
          <a:lstStyle/>
          <a:p>
            <a:pPr defTabSz="720000">
              <a:lnSpc>
                <a:spcPts val="1660"/>
              </a:lnSpc>
            </a:pPr>
            <a:r>
              <a:rPr lang="en-GB" sz="1300" b="1" dirty="0">
                <a:solidFill>
                  <a:schemeClr val="tx2"/>
                </a:solidFill>
                <a:latin typeface="Helvetica" pitchFamily="2" charset="0"/>
                <a:cs typeface="Arial" panose="020B0604020202020204" pitchFamily="34" charset="0"/>
              </a:rPr>
              <a:t>You and two friends are taking your dog on a walk </a:t>
            </a:r>
            <a:br>
              <a:rPr lang="en-GB" sz="1300" b="1" dirty="0">
                <a:solidFill>
                  <a:schemeClr val="tx2"/>
                </a:solidFill>
                <a:latin typeface="Helvetica" pitchFamily="2" charset="0"/>
                <a:cs typeface="Arial" panose="020B0604020202020204" pitchFamily="34" charset="0"/>
              </a:rPr>
            </a:br>
            <a:r>
              <a:rPr lang="en-GB" sz="1300" b="1" dirty="0">
                <a:solidFill>
                  <a:schemeClr val="tx2"/>
                </a:solidFill>
                <a:latin typeface="Helvetica" pitchFamily="2" charset="0"/>
                <a:cs typeface="Arial" panose="020B0604020202020204" pitchFamily="34" charset="0"/>
              </a:rPr>
              <a:t>by the loch</a:t>
            </a:r>
            <a:br>
              <a:rPr lang="en-GB" sz="1300" b="1" dirty="0">
                <a:solidFill>
                  <a:schemeClr val="tx2"/>
                </a:solidFill>
                <a:latin typeface="Helvetica" pitchFamily="2" charset="0"/>
                <a:cs typeface="Arial" panose="020B0604020202020204" pitchFamily="34" charset="0"/>
              </a:rPr>
            </a:br>
            <a:endParaRPr lang="en-GB" sz="1300" b="1" dirty="0">
              <a:solidFill>
                <a:schemeClr val="tx2"/>
              </a:solidFill>
              <a:latin typeface="Helvetica" pitchFamily="2" charset="0"/>
              <a:cs typeface="Arial" panose="020B0604020202020204" pitchFamily="34" charset="0"/>
            </a:endParaRPr>
          </a:p>
          <a:p>
            <a:pPr defTabSz="720000">
              <a:lnSpc>
                <a:spcPts val="1660"/>
              </a:lnSpc>
            </a:pPr>
            <a:r>
              <a:rPr lang="en-GB" sz="1200" dirty="0">
                <a:solidFill>
                  <a:schemeClr val="tx2"/>
                </a:solidFill>
                <a:latin typeface="Helvetica" pitchFamily="2" charset="0"/>
              </a:rPr>
              <a:t>It’s important to </a:t>
            </a:r>
            <a:r>
              <a:rPr lang="en-GB" sz="1200" b="1" dirty="0">
                <a:solidFill>
                  <a:schemeClr val="tx2"/>
                </a:solidFill>
                <a:latin typeface="Helvetica" pitchFamily="2" charset="0"/>
              </a:rPr>
              <a:t>Stop and Think, Spot the Dangers </a:t>
            </a:r>
            <a:br>
              <a:rPr lang="en-GB" sz="1200" b="1" dirty="0">
                <a:solidFill>
                  <a:schemeClr val="tx2"/>
                </a:solidFill>
                <a:latin typeface="Helvetica" pitchFamily="2" charset="0"/>
              </a:rPr>
            </a:br>
            <a:r>
              <a:rPr lang="en-GB" sz="1200" dirty="0">
                <a:solidFill>
                  <a:schemeClr val="tx2"/>
                </a:solidFill>
                <a:latin typeface="Helvetica" pitchFamily="2" charset="0"/>
              </a:rPr>
              <a:t>when you’re near water.</a:t>
            </a:r>
          </a:p>
          <a:p>
            <a:pPr marL="342900" indent="-342900" defTabSz="720000">
              <a:lnSpc>
                <a:spcPts val="1660"/>
              </a:lnSpc>
              <a:buFont typeface="+mj-lt"/>
              <a:buAutoNum type="arabicPeriod"/>
            </a:pPr>
            <a:r>
              <a:rPr lang="en-GB" sz="1200" dirty="0">
                <a:solidFill>
                  <a:schemeClr val="tx2"/>
                </a:solidFill>
                <a:latin typeface="Helvetica" pitchFamily="2" charset="0"/>
              </a:rPr>
              <a:t>Can you see any dangers in this picture?</a:t>
            </a:r>
          </a:p>
          <a:p>
            <a:pPr marL="342900" indent="-342900" defTabSz="720000">
              <a:lnSpc>
                <a:spcPts val="1660"/>
              </a:lnSpc>
              <a:buFont typeface="+mj-lt"/>
              <a:buAutoNum type="arabicPeriod"/>
            </a:pPr>
            <a:r>
              <a:rPr lang="en-GB" sz="1200" dirty="0">
                <a:solidFill>
                  <a:schemeClr val="tx2"/>
                </a:solidFill>
                <a:latin typeface="Helvetica" pitchFamily="2" charset="0"/>
              </a:rPr>
              <a:t>What dangers might be hidden?</a:t>
            </a:r>
          </a:p>
          <a:p>
            <a:pPr marL="342900" indent="-342900" defTabSz="720000">
              <a:lnSpc>
                <a:spcPts val="1660"/>
              </a:lnSpc>
              <a:buFont typeface="+mj-lt"/>
              <a:buAutoNum type="arabicPeriod"/>
            </a:pPr>
            <a:r>
              <a:rPr lang="en-GB" sz="1200" dirty="0">
                <a:solidFill>
                  <a:schemeClr val="tx2"/>
                </a:solidFill>
                <a:latin typeface="Helvetica" pitchFamily="2" charset="0"/>
              </a:rPr>
              <a:t>It’s important to identify where you are and if there is rescue equipment near you. How could you get help if you got into trouble here?</a:t>
            </a:r>
          </a:p>
        </p:txBody>
      </p:sp>
      <p:pic>
        <p:nvPicPr>
          <p:cNvPr id="9" name="Picture 8">
            <a:extLst>
              <a:ext uri="{FF2B5EF4-FFF2-40B4-BE49-F238E27FC236}">
                <a16:creationId xmlns:a16="http://schemas.microsoft.com/office/drawing/2014/main" id="{40457831-287E-70E4-3257-28C201E4CB13}"/>
              </a:ext>
            </a:extLst>
          </p:cNvPr>
          <p:cNvPicPr>
            <a:picLocks noChangeAspect="1"/>
          </p:cNvPicPr>
          <p:nvPr/>
        </p:nvPicPr>
        <p:blipFill>
          <a:blip r:embed="rId4">
            <a:extLst>
              <a:ext uri="{28A0092B-C50C-407E-A947-70E740481C1C}">
                <a14:useLocalDpi xmlns:a14="http://schemas.microsoft.com/office/drawing/2010/main" val="0"/>
              </a:ext>
            </a:extLst>
          </a:blip>
          <a:srcRect t="13484" b="13484"/>
          <a:stretch/>
        </p:blipFill>
        <p:spPr>
          <a:xfrm>
            <a:off x="4644009" y="1972930"/>
            <a:ext cx="4104456" cy="2248158"/>
          </a:xfrm>
          <a:prstGeom prst="rect">
            <a:avLst/>
          </a:prstGeom>
        </p:spPr>
      </p:pic>
      <p:pic>
        <p:nvPicPr>
          <p:cNvPr id="4" name="Picture 3">
            <a:extLst>
              <a:ext uri="{FF2B5EF4-FFF2-40B4-BE49-F238E27FC236}">
                <a16:creationId xmlns:a16="http://schemas.microsoft.com/office/drawing/2014/main" id="{1E46FA5D-1A4B-E8A7-3638-BCF54B1A1FA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b="70113"/>
          <a:stretch/>
        </p:blipFill>
        <p:spPr>
          <a:xfrm>
            <a:off x="107504" y="3986219"/>
            <a:ext cx="9144000" cy="1819045"/>
          </a:xfrm>
          <a:prstGeom prst="rect">
            <a:avLst/>
          </a:prstGeom>
        </p:spPr>
      </p:pic>
      <p:sp>
        <p:nvSpPr>
          <p:cNvPr id="2" name="Rectangle 1">
            <a:extLst>
              <a:ext uri="{FF2B5EF4-FFF2-40B4-BE49-F238E27FC236}">
                <a16:creationId xmlns:a16="http://schemas.microsoft.com/office/drawing/2014/main" id="{3CBB986C-89D2-D762-E1C5-EAD462820B9E}"/>
              </a:ext>
            </a:extLst>
          </p:cNvPr>
          <p:cNvSpPr/>
          <p:nvPr/>
        </p:nvSpPr>
        <p:spPr>
          <a:xfrm>
            <a:off x="467544" y="4293096"/>
            <a:ext cx="1656184" cy="1512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A8B7952-26AD-C911-EEBE-B4C017B0E1B9}"/>
              </a:ext>
            </a:extLst>
          </p:cNvPr>
          <p:cNvSpPr/>
          <p:nvPr/>
        </p:nvSpPr>
        <p:spPr>
          <a:xfrm>
            <a:off x="2051720" y="4293096"/>
            <a:ext cx="1656184" cy="1512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1F9B4DC-0630-1A21-846F-371A4B9CF60C}"/>
              </a:ext>
            </a:extLst>
          </p:cNvPr>
          <p:cNvSpPr/>
          <p:nvPr/>
        </p:nvSpPr>
        <p:spPr>
          <a:xfrm>
            <a:off x="3746706" y="4293096"/>
            <a:ext cx="1656184" cy="1512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353C0A2-1EAF-5F27-3250-7598C96711B0}"/>
              </a:ext>
            </a:extLst>
          </p:cNvPr>
          <p:cNvSpPr/>
          <p:nvPr/>
        </p:nvSpPr>
        <p:spPr>
          <a:xfrm>
            <a:off x="5235394" y="4293096"/>
            <a:ext cx="1656184" cy="1512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A303B72-619E-A299-1B18-C9C4FABB95F4}"/>
              </a:ext>
            </a:extLst>
          </p:cNvPr>
          <p:cNvSpPr/>
          <p:nvPr/>
        </p:nvSpPr>
        <p:spPr>
          <a:xfrm>
            <a:off x="6813292" y="4293096"/>
            <a:ext cx="1656184" cy="1512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280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1A07FC6-1A20-DBA9-DB6A-87AFC54B8E1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54010" b="16620"/>
          <a:stretch/>
        </p:blipFill>
        <p:spPr>
          <a:xfrm>
            <a:off x="0" y="5373216"/>
            <a:ext cx="9144000" cy="1512168"/>
          </a:xfrm>
          <a:prstGeom prst="rect">
            <a:avLst/>
          </a:prstGeom>
        </p:spPr>
      </p:pic>
      <p:sp>
        <p:nvSpPr>
          <p:cNvPr id="14" name="Rectangle 13">
            <a:extLst>
              <a:ext uri="{FF2B5EF4-FFF2-40B4-BE49-F238E27FC236}">
                <a16:creationId xmlns:a16="http://schemas.microsoft.com/office/drawing/2014/main" id="{20216A2A-6355-4914-BB9B-694D08EA614D}"/>
              </a:ext>
            </a:extLst>
          </p:cNvPr>
          <p:cNvSpPr/>
          <p:nvPr/>
        </p:nvSpPr>
        <p:spPr>
          <a:xfrm>
            <a:off x="2195736" y="6237312"/>
            <a:ext cx="5275448" cy="584775"/>
          </a:xfrm>
          <a:prstGeom prst="rect">
            <a:avLst/>
          </a:prstGeom>
          <a:noFill/>
        </p:spPr>
        <p:txBody>
          <a:bodyPr wrap="square">
            <a:spAutoFit/>
          </a:bodyPr>
          <a:lstStyle/>
          <a:p>
            <a:pPr lvl="0"/>
            <a:r>
              <a:rPr lang="en-GB" sz="1600" dirty="0">
                <a:solidFill>
                  <a:schemeClr val="bg1"/>
                </a:solidFill>
                <a:latin typeface="Helvetica" pitchFamily="2" charset="0"/>
              </a:rPr>
              <a:t>Do you think there could be a delay to emergency response on a very cold day?</a:t>
            </a:r>
            <a:endParaRPr lang="en-GB" sz="1600" dirty="0">
              <a:solidFill>
                <a:schemeClr val="bg1"/>
              </a:solidFill>
              <a:latin typeface="Helvetica" pitchFamily="2" charset="0"/>
              <a:cs typeface="Arial" pitchFamily="34" charset="0"/>
            </a:endParaRPr>
          </a:p>
        </p:txBody>
      </p:sp>
      <p:sp>
        <p:nvSpPr>
          <p:cNvPr id="11" name="Title 1">
            <a:extLst>
              <a:ext uri="{FF2B5EF4-FFF2-40B4-BE49-F238E27FC236}">
                <a16:creationId xmlns:a16="http://schemas.microsoft.com/office/drawing/2014/main" id="{4FB44A6A-1A42-FF45-B3E7-406FE20125BD}"/>
              </a:ext>
            </a:extLst>
          </p:cNvPr>
          <p:cNvSpPr txBox="1">
            <a:spLocks/>
          </p:cNvSpPr>
          <p:nvPr/>
        </p:nvSpPr>
        <p:spPr>
          <a:xfrm>
            <a:off x="340310" y="1317958"/>
            <a:ext cx="7075648" cy="526866"/>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200" b="1" dirty="0">
                <a:solidFill>
                  <a:schemeClr val="bg2"/>
                </a:solidFill>
                <a:latin typeface="Helvetica 95 Black" panose="02000503000000020004" pitchFamily="2" charset="0"/>
                <a:ea typeface="Helvetica 95 Black" panose="02000503000000020004" pitchFamily="2" charset="0"/>
                <a:cs typeface="Helvetica 95 Black" panose="02000503000000020004" pitchFamily="2" charset="0"/>
              </a:rPr>
              <a:t>Activity 1  </a:t>
            </a:r>
            <a:r>
              <a:rPr lang="en-GB" sz="2200" b="1" dirty="0">
                <a:solidFill>
                  <a:schemeClr val="tx2"/>
                </a:solidFill>
                <a:latin typeface="Helvetica 95 Black" panose="02000503000000020004" pitchFamily="2" charset="0"/>
                <a:ea typeface="Helvetica 95 Black" panose="02000503000000020004" pitchFamily="2" charset="0"/>
                <a:cs typeface="Helvetica 95 Black" panose="02000503000000020004" pitchFamily="2" charset="0"/>
              </a:rPr>
              <a:t>Stop and Think, Spot the Dangers</a:t>
            </a:r>
            <a:endParaRPr lang="en-GB" sz="2200" b="1" dirty="0">
              <a:latin typeface="Helvetica 95 Black" panose="02000503000000020004" pitchFamily="2" charset="0"/>
              <a:ea typeface="Helvetica 95 Black" panose="02000503000000020004" pitchFamily="2" charset="0"/>
              <a:cs typeface="Helvetica 95 Black" panose="02000503000000020004" pitchFamily="2" charset="0"/>
            </a:endParaRPr>
          </a:p>
        </p:txBody>
      </p:sp>
      <p:sp>
        <p:nvSpPr>
          <p:cNvPr id="3" name="TextBox 2">
            <a:extLst>
              <a:ext uri="{FF2B5EF4-FFF2-40B4-BE49-F238E27FC236}">
                <a16:creationId xmlns:a16="http://schemas.microsoft.com/office/drawing/2014/main" id="{677F2A58-9847-1877-C310-42248F31F6CA}"/>
              </a:ext>
            </a:extLst>
          </p:cNvPr>
          <p:cNvSpPr txBox="1"/>
          <p:nvPr/>
        </p:nvSpPr>
        <p:spPr>
          <a:xfrm>
            <a:off x="323528" y="1972930"/>
            <a:ext cx="4248472" cy="2167966"/>
          </a:xfrm>
          <a:prstGeom prst="rect">
            <a:avLst/>
          </a:prstGeom>
          <a:noFill/>
        </p:spPr>
        <p:txBody>
          <a:bodyPr wrap="square" lIns="0" tIns="0" rIns="0" bIns="0" rtlCol="0">
            <a:spAutoFit/>
          </a:bodyPr>
          <a:lstStyle/>
          <a:p>
            <a:pPr defTabSz="720000">
              <a:lnSpc>
                <a:spcPts val="1660"/>
              </a:lnSpc>
            </a:pPr>
            <a:r>
              <a:rPr lang="en-GB" sz="1300" b="1" dirty="0">
                <a:solidFill>
                  <a:srgbClr val="002060"/>
                </a:solidFill>
                <a:latin typeface="Helvetica" pitchFamily="2" charset="0"/>
                <a:cs typeface="Arial" panose="020B0604020202020204" pitchFamily="34" charset="0"/>
              </a:rPr>
              <a:t>You and two friends are taking your dog on a walk </a:t>
            </a:r>
            <a:br>
              <a:rPr lang="en-GB" sz="1300" b="1" dirty="0">
                <a:solidFill>
                  <a:srgbClr val="002060"/>
                </a:solidFill>
                <a:latin typeface="Helvetica" pitchFamily="2" charset="0"/>
                <a:cs typeface="Arial" panose="020B0604020202020204" pitchFamily="34" charset="0"/>
              </a:rPr>
            </a:br>
            <a:r>
              <a:rPr lang="en-GB" sz="1300" b="1" dirty="0">
                <a:solidFill>
                  <a:srgbClr val="002060"/>
                </a:solidFill>
                <a:latin typeface="Helvetica" pitchFamily="2" charset="0"/>
                <a:cs typeface="Arial" panose="020B0604020202020204" pitchFamily="34" charset="0"/>
              </a:rPr>
              <a:t>by the loch </a:t>
            </a:r>
            <a:r>
              <a:rPr lang="en-GB" sz="1300" b="1" dirty="0">
                <a:solidFill>
                  <a:srgbClr val="002060"/>
                </a:solidFill>
                <a:effectLst/>
                <a:latin typeface="Helvetica" pitchFamily="2" charset="0"/>
                <a:ea typeface="Calibri" panose="020F0502020204030204" pitchFamily="34" charset="0"/>
                <a:cs typeface="Times New Roman" panose="02020603050405020304" pitchFamily="18" charset="0"/>
              </a:rPr>
              <a:t>on a very cold winter’s day.</a:t>
            </a:r>
            <a:r>
              <a:rPr lang="en-GB" sz="1300" b="1" dirty="0">
                <a:solidFill>
                  <a:srgbClr val="002060"/>
                </a:solidFill>
                <a:effectLst/>
                <a:latin typeface="Helvetica" pitchFamily="2" charset="0"/>
              </a:rPr>
              <a:t> </a:t>
            </a:r>
            <a:br>
              <a:rPr lang="en-GB" sz="1300" b="1" dirty="0">
                <a:solidFill>
                  <a:schemeClr val="tx2"/>
                </a:solidFill>
                <a:latin typeface="Helvetica" pitchFamily="2" charset="0"/>
                <a:cs typeface="Arial" panose="020B0604020202020204" pitchFamily="34" charset="0"/>
              </a:rPr>
            </a:br>
            <a:endParaRPr lang="en-GB" sz="1300" b="1" dirty="0">
              <a:solidFill>
                <a:schemeClr val="tx2"/>
              </a:solidFill>
              <a:latin typeface="Helvetica" pitchFamily="2" charset="0"/>
              <a:cs typeface="Arial" panose="020B0604020202020204" pitchFamily="34" charset="0"/>
            </a:endParaRPr>
          </a:p>
          <a:p>
            <a:pPr defTabSz="720000">
              <a:lnSpc>
                <a:spcPts val="1660"/>
              </a:lnSpc>
            </a:pPr>
            <a:r>
              <a:rPr lang="en-GB" sz="1200" dirty="0">
                <a:solidFill>
                  <a:schemeClr val="tx2"/>
                </a:solidFill>
                <a:latin typeface="Helvetica" pitchFamily="2" charset="0"/>
              </a:rPr>
              <a:t>It’s important to </a:t>
            </a:r>
            <a:r>
              <a:rPr lang="en-GB" sz="1200" b="1" dirty="0">
                <a:solidFill>
                  <a:schemeClr val="tx2"/>
                </a:solidFill>
                <a:latin typeface="Helvetica" pitchFamily="2" charset="0"/>
              </a:rPr>
              <a:t>Stop and Think, Spot the Dangers </a:t>
            </a:r>
            <a:br>
              <a:rPr lang="en-GB" sz="1200" b="1" dirty="0">
                <a:solidFill>
                  <a:schemeClr val="tx2"/>
                </a:solidFill>
                <a:latin typeface="Helvetica" pitchFamily="2" charset="0"/>
              </a:rPr>
            </a:br>
            <a:r>
              <a:rPr lang="en-GB" sz="1200" dirty="0">
                <a:solidFill>
                  <a:schemeClr val="tx2"/>
                </a:solidFill>
                <a:latin typeface="Helvetica" pitchFamily="2" charset="0"/>
              </a:rPr>
              <a:t>when you’re near water.</a:t>
            </a:r>
          </a:p>
          <a:p>
            <a:pPr marL="342900" indent="-342900" defTabSz="720000">
              <a:lnSpc>
                <a:spcPts val="1660"/>
              </a:lnSpc>
              <a:buFont typeface="+mj-lt"/>
              <a:buAutoNum type="arabicPeriod"/>
            </a:pPr>
            <a:r>
              <a:rPr lang="en-GB" sz="1200" dirty="0">
                <a:solidFill>
                  <a:schemeClr val="tx2"/>
                </a:solidFill>
                <a:latin typeface="Helvetica" pitchFamily="2" charset="0"/>
              </a:rPr>
              <a:t>Can you see any dangers in this picture?</a:t>
            </a:r>
          </a:p>
          <a:p>
            <a:pPr marL="342900" indent="-342900" defTabSz="720000">
              <a:lnSpc>
                <a:spcPts val="1660"/>
              </a:lnSpc>
              <a:buFont typeface="+mj-lt"/>
              <a:buAutoNum type="arabicPeriod"/>
            </a:pPr>
            <a:r>
              <a:rPr lang="en-GB" sz="1200" dirty="0">
                <a:solidFill>
                  <a:schemeClr val="tx2"/>
                </a:solidFill>
                <a:latin typeface="Helvetica" pitchFamily="2" charset="0"/>
              </a:rPr>
              <a:t>What dangers might be hidden?</a:t>
            </a:r>
          </a:p>
          <a:p>
            <a:pPr marL="342900" indent="-342900" defTabSz="720000">
              <a:lnSpc>
                <a:spcPts val="1660"/>
              </a:lnSpc>
              <a:buFont typeface="+mj-lt"/>
              <a:buAutoNum type="arabicPeriod"/>
            </a:pPr>
            <a:r>
              <a:rPr lang="en-GB" sz="1200" dirty="0">
                <a:solidFill>
                  <a:schemeClr val="tx2"/>
                </a:solidFill>
                <a:latin typeface="Helvetica" pitchFamily="2" charset="0"/>
              </a:rPr>
              <a:t>It’s important to identify where you are and if there is rescue equipment near you. How could you get help if you got into trouble here?</a:t>
            </a:r>
          </a:p>
        </p:txBody>
      </p:sp>
      <p:pic>
        <p:nvPicPr>
          <p:cNvPr id="4" name="Picture 3">
            <a:extLst>
              <a:ext uri="{FF2B5EF4-FFF2-40B4-BE49-F238E27FC236}">
                <a16:creationId xmlns:a16="http://schemas.microsoft.com/office/drawing/2014/main" id="{1E46FA5D-1A4B-E8A7-3638-BCF54B1A1FA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3089" t="10481"/>
          <a:stretch/>
        </p:blipFill>
        <p:spPr>
          <a:xfrm>
            <a:off x="107504" y="4258204"/>
            <a:ext cx="9001000" cy="1547059"/>
          </a:xfrm>
          <a:prstGeom prst="rect">
            <a:avLst/>
          </a:prstGeom>
        </p:spPr>
      </p:pic>
      <p:pic>
        <p:nvPicPr>
          <p:cNvPr id="2" name="Picture 1">
            <a:extLst>
              <a:ext uri="{FF2B5EF4-FFF2-40B4-BE49-F238E27FC236}">
                <a16:creationId xmlns:a16="http://schemas.microsoft.com/office/drawing/2014/main" id="{ECEE196D-2A96-2CDC-E482-1BD472DDAF1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652" b="15762"/>
          <a:stretch/>
        </p:blipFill>
        <p:spPr>
          <a:xfrm>
            <a:off x="4499992" y="1935813"/>
            <a:ext cx="4248472" cy="2285275"/>
          </a:xfrm>
          <a:prstGeom prst="rect">
            <a:avLst/>
          </a:prstGeom>
        </p:spPr>
      </p:pic>
      <p:sp>
        <p:nvSpPr>
          <p:cNvPr id="5" name="Rectangle 4">
            <a:extLst>
              <a:ext uri="{FF2B5EF4-FFF2-40B4-BE49-F238E27FC236}">
                <a16:creationId xmlns:a16="http://schemas.microsoft.com/office/drawing/2014/main" id="{47984FC4-F7C6-2E5C-10D0-25A305EECBAE}"/>
              </a:ext>
            </a:extLst>
          </p:cNvPr>
          <p:cNvSpPr/>
          <p:nvPr/>
        </p:nvSpPr>
        <p:spPr>
          <a:xfrm>
            <a:off x="755576" y="4293095"/>
            <a:ext cx="1528895" cy="1512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CA490CF-BF0E-1E27-1367-F08A772B3BC1}"/>
              </a:ext>
            </a:extLst>
          </p:cNvPr>
          <p:cNvSpPr/>
          <p:nvPr/>
        </p:nvSpPr>
        <p:spPr>
          <a:xfrm>
            <a:off x="2378078" y="4293095"/>
            <a:ext cx="1528895" cy="1512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386ABCF-1C54-AF98-C902-15463B2C35A1}"/>
              </a:ext>
            </a:extLst>
          </p:cNvPr>
          <p:cNvSpPr/>
          <p:nvPr/>
        </p:nvSpPr>
        <p:spPr>
          <a:xfrm>
            <a:off x="3827737" y="4293095"/>
            <a:ext cx="1528895" cy="1512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2019A20-5E99-C4B4-2FB3-A615294C0239}"/>
              </a:ext>
            </a:extLst>
          </p:cNvPr>
          <p:cNvSpPr/>
          <p:nvPr/>
        </p:nvSpPr>
        <p:spPr>
          <a:xfrm>
            <a:off x="5489269" y="4293095"/>
            <a:ext cx="1528895" cy="1512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5C8752C-81A7-6A11-58FC-D1B0418A3BE0}"/>
              </a:ext>
            </a:extLst>
          </p:cNvPr>
          <p:cNvSpPr/>
          <p:nvPr/>
        </p:nvSpPr>
        <p:spPr>
          <a:xfrm>
            <a:off x="6916625" y="4293095"/>
            <a:ext cx="1528895" cy="1512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156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93B30D4C-BA6E-7D99-CE86-1C4B09F0333B}"/>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2889878" y="2370890"/>
            <a:ext cx="1299862" cy="1955546"/>
          </a:xfrm>
          <a:prstGeom prst="rect">
            <a:avLst/>
          </a:prstGeom>
        </p:spPr>
      </p:pic>
      <p:pic>
        <p:nvPicPr>
          <p:cNvPr id="55" name="Picture 54">
            <a:extLst>
              <a:ext uri="{FF2B5EF4-FFF2-40B4-BE49-F238E27FC236}">
                <a16:creationId xmlns:a16="http://schemas.microsoft.com/office/drawing/2014/main" id="{945C9111-14EB-6162-A864-8289ECD77AC7}"/>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6444208" y="2370890"/>
            <a:ext cx="1299862" cy="1955546"/>
          </a:xfrm>
          <a:prstGeom prst="rect">
            <a:avLst/>
          </a:prstGeom>
        </p:spPr>
      </p:pic>
      <p:pic>
        <p:nvPicPr>
          <p:cNvPr id="59" name="Picture 58">
            <a:extLst>
              <a:ext uri="{FF2B5EF4-FFF2-40B4-BE49-F238E27FC236}">
                <a16:creationId xmlns:a16="http://schemas.microsoft.com/office/drawing/2014/main" id="{8C958EF8-8323-518C-1663-F32B428E09BE}"/>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4667043" y="2370890"/>
            <a:ext cx="1299862" cy="1955546"/>
          </a:xfrm>
          <a:prstGeom prst="rect">
            <a:avLst/>
          </a:prstGeom>
        </p:spPr>
      </p:pic>
      <p:pic>
        <p:nvPicPr>
          <p:cNvPr id="63" name="Picture 62">
            <a:extLst>
              <a:ext uri="{FF2B5EF4-FFF2-40B4-BE49-F238E27FC236}">
                <a16:creationId xmlns:a16="http://schemas.microsoft.com/office/drawing/2014/main" id="{51E0C797-D4C6-9674-CE84-9FC06AFFECA4}"/>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1113460" y="2364044"/>
            <a:ext cx="1299862" cy="1955546"/>
          </a:xfrm>
          <a:prstGeom prst="rect">
            <a:avLst/>
          </a:prstGeom>
        </p:spPr>
      </p:pic>
      <p:pic>
        <p:nvPicPr>
          <p:cNvPr id="49" name="Picture 48">
            <a:extLst>
              <a:ext uri="{FF2B5EF4-FFF2-40B4-BE49-F238E27FC236}">
                <a16:creationId xmlns:a16="http://schemas.microsoft.com/office/drawing/2014/main" id="{F4E35756-7230-8E5E-7563-D694C6E88A55}"/>
              </a:ext>
            </a:extLst>
          </p:cNvPr>
          <p:cNvPicPr>
            <a:picLocks noChangeAspect="1"/>
          </p:cNvPicPr>
          <p:nvPr/>
        </p:nvPicPr>
        <p:blipFill>
          <a:blip r:embed="rId7">
            <a:extLst>
              <a:ext uri="{28A0092B-C50C-407E-A947-70E740481C1C}">
                <a14:useLocalDpi xmlns:a14="http://schemas.microsoft.com/office/drawing/2010/main"/>
              </a:ext>
            </a:extLst>
          </a:blip>
          <a:srcRect/>
          <a:stretch/>
        </p:blipFill>
        <p:spPr>
          <a:xfrm>
            <a:off x="2889878" y="2370890"/>
            <a:ext cx="1299862" cy="1955546"/>
          </a:xfrm>
          <a:prstGeom prst="rect">
            <a:avLst/>
          </a:prstGeom>
        </p:spPr>
      </p:pic>
      <p:pic>
        <p:nvPicPr>
          <p:cNvPr id="53" name="Picture 52">
            <a:extLst>
              <a:ext uri="{FF2B5EF4-FFF2-40B4-BE49-F238E27FC236}">
                <a16:creationId xmlns:a16="http://schemas.microsoft.com/office/drawing/2014/main" id="{8EC4D520-1743-EEAC-8992-96E64ED4EB98}"/>
              </a:ext>
            </a:extLst>
          </p:cNvPr>
          <p:cNvPicPr>
            <a:picLocks noChangeAspect="1"/>
          </p:cNvPicPr>
          <p:nvPr/>
        </p:nvPicPr>
        <p:blipFill>
          <a:blip r:embed="rId8">
            <a:extLst>
              <a:ext uri="{28A0092B-C50C-407E-A947-70E740481C1C}">
                <a14:useLocalDpi xmlns:a14="http://schemas.microsoft.com/office/drawing/2010/main"/>
              </a:ext>
            </a:extLst>
          </a:blip>
          <a:srcRect/>
          <a:stretch/>
        </p:blipFill>
        <p:spPr>
          <a:xfrm>
            <a:off x="6444208" y="2370890"/>
            <a:ext cx="1299862" cy="1955546"/>
          </a:xfrm>
          <a:prstGeom prst="rect">
            <a:avLst/>
          </a:prstGeom>
        </p:spPr>
      </p:pic>
      <p:pic>
        <p:nvPicPr>
          <p:cNvPr id="57" name="Picture 56">
            <a:extLst>
              <a:ext uri="{FF2B5EF4-FFF2-40B4-BE49-F238E27FC236}">
                <a16:creationId xmlns:a16="http://schemas.microsoft.com/office/drawing/2014/main" id="{FF13FA0E-88D1-ECDB-5972-ACDA17F77314}"/>
              </a:ext>
            </a:extLst>
          </p:cNvPr>
          <p:cNvPicPr>
            <a:picLocks noChangeAspect="1"/>
          </p:cNvPicPr>
          <p:nvPr/>
        </p:nvPicPr>
        <p:blipFill>
          <a:blip r:embed="rId9">
            <a:extLst>
              <a:ext uri="{28A0092B-C50C-407E-A947-70E740481C1C}">
                <a14:useLocalDpi xmlns:a14="http://schemas.microsoft.com/office/drawing/2010/main"/>
              </a:ext>
            </a:extLst>
          </a:blip>
          <a:srcRect/>
          <a:stretch/>
        </p:blipFill>
        <p:spPr>
          <a:xfrm>
            <a:off x="4667043" y="2370890"/>
            <a:ext cx="1299862" cy="1955546"/>
          </a:xfrm>
          <a:prstGeom prst="rect">
            <a:avLst/>
          </a:prstGeom>
        </p:spPr>
      </p:pic>
      <p:pic>
        <p:nvPicPr>
          <p:cNvPr id="61" name="Picture 60">
            <a:extLst>
              <a:ext uri="{FF2B5EF4-FFF2-40B4-BE49-F238E27FC236}">
                <a16:creationId xmlns:a16="http://schemas.microsoft.com/office/drawing/2014/main" id="{AF58ECB0-060D-F43D-9928-BB8862BF5BCD}"/>
              </a:ext>
            </a:extLst>
          </p:cNvPr>
          <p:cNvPicPr>
            <a:picLocks noChangeAspect="1"/>
          </p:cNvPicPr>
          <p:nvPr/>
        </p:nvPicPr>
        <p:blipFill>
          <a:blip r:embed="rId10">
            <a:extLst>
              <a:ext uri="{28A0092B-C50C-407E-A947-70E740481C1C}">
                <a14:useLocalDpi xmlns:a14="http://schemas.microsoft.com/office/drawing/2010/main"/>
              </a:ext>
            </a:extLst>
          </a:blip>
          <a:srcRect/>
          <a:stretch/>
        </p:blipFill>
        <p:spPr>
          <a:xfrm>
            <a:off x="1113460" y="2364044"/>
            <a:ext cx="1299862" cy="1955546"/>
          </a:xfrm>
          <a:prstGeom prst="rect">
            <a:avLst/>
          </a:prstGeom>
        </p:spPr>
      </p:pic>
      <p:sp>
        <p:nvSpPr>
          <p:cNvPr id="18" name="Title 1">
            <a:extLst>
              <a:ext uri="{FF2B5EF4-FFF2-40B4-BE49-F238E27FC236}">
                <a16:creationId xmlns:a16="http://schemas.microsoft.com/office/drawing/2014/main" id="{73CE1B71-50F2-07E6-B7F6-5CCBCCEDDAD5}"/>
              </a:ext>
            </a:extLst>
          </p:cNvPr>
          <p:cNvSpPr txBox="1">
            <a:spLocks/>
          </p:cNvSpPr>
          <p:nvPr/>
        </p:nvSpPr>
        <p:spPr>
          <a:xfrm>
            <a:off x="340310" y="260648"/>
            <a:ext cx="7075648" cy="526866"/>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200" b="1" dirty="0">
                <a:solidFill>
                  <a:schemeClr val="bg1"/>
                </a:solidFill>
                <a:latin typeface="Helvetica 95 Black" panose="02000503000000020004" pitchFamily="2" charset="0"/>
                <a:ea typeface="Helvetica 95 Black" panose="02000503000000020004" pitchFamily="2" charset="0"/>
                <a:cs typeface="Helvetica 95 Black" panose="02000503000000020004" pitchFamily="2" charset="0"/>
              </a:rPr>
              <a:t>Activity 2</a:t>
            </a:r>
            <a:br>
              <a:rPr lang="en-GB" sz="2200" b="1" dirty="0">
                <a:solidFill>
                  <a:schemeClr val="bg1"/>
                </a:solidFill>
                <a:latin typeface="Helvetica 95 Black" panose="02000503000000020004" pitchFamily="2" charset="0"/>
                <a:ea typeface="Helvetica 95 Black" panose="02000503000000020004" pitchFamily="2" charset="0"/>
                <a:cs typeface="Helvetica 95 Black" panose="02000503000000020004" pitchFamily="2" charset="0"/>
              </a:rPr>
            </a:br>
            <a:r>
              <a:rPr lang="en-GB" sz="2200" b="1" dirty="0">
                <a:solidFill>
                  <a:schemeClr val="bg2"/>
                </a:solidFill>
                <a:latin typeface="Helvetica 95 Black" panose="02000503000000020004" pitchFamily="2" charset="0"/>
                <a:ea typeface="Helvetica 95 Black" panose="02000503000000020004" pitchFamily="2" charset="0"/>
                <a:cs typeface="Helvetica 95 Black" panose="02000503000000020004" pitchFamily="2" charset="0"/>
              </a:rPr>
              <a:t>When do accidents happen?</a:t>
            </a:r>
          </a:p>
        </p:txBody>
      </p:sp>
      <p:sp>
        <p:nvSpPr>
          <p:cNvPr id="19" name="TextBox 18">
            <a:extLst>
              <a:ext uri="{FF2B5EF4-FFF2-40B4-BE49-F238E27FC236}">
                <a16:creationId xmlns:a16="http://schemas.microsoft.com/office/drawing/2014/main" id="{E5A82A2E-9AE8-B618-203C-F92E34C73322}"/>
              </a:ext>
            </a:extLst>
          </p:cNvPr>
          <p:cNvSpPr txBox="1"/>
          <p:nvPr/>
        </p:nvSpPr>
        <p:spPr>
          <a:xfrm>
            <a:off x="340310" y="1522988"/>
            <a:ext cx="8192130" cy="576312"/>
          </a:xfrm>
          <a:prstGeom prst="rect">
            <a:avLst/>
          </a:prstGeom>
          <a:noFill/>
        </p:spPr>
        <p:txBody>
          <a:bodyPr wrap="square" lIns="0" tIns="0" rIns="0" bIns="0" rtlCol="0">
            <a:spAutoFit/>
          </a:bodyPr>
          <a:lstStyle/>
          <a:p>
            <a:pPr algn="ctr" defTabSz="720000">
              <a:lnSpc>
                <a:spcPts val="2280"/>
              </a:lnSpc>
            </a:pPr>
            <a:r>
              <a:rPr lang="en-GB" sz="1700" b="1" dirty="0">
                <a:solidFill>
                  <a:schemeClr val="tx2"/>
                </a:solidFill>
                <a:latin typeface="Helvetica" pitchFamily="2" charset="0"/>
              </a:rPr>
              <a:t>Unfortunately people lose their lives in water at different times of year.</a:t>
            </a:r>
          </a:p>
          <a:p>
            <a:pPr algn="ctr" defTabSz="720000">
              <a:lnSpc>
                <a:spcPts val="2280"/>
              </a:lnSpc>
            </a:pPr>
            <a:r>
              <a:rPr lang="en-GB" sz="1700" b="1" dirty="0">
                <a:solidFill>
                  <a:schemeClr val="tx2"/>
                </a:solidFill>
                <a:latin typeface="Helvetica" pitchFamily="2" charset="0"/>
              </a:rPr>
              <a:t>Can you guess when most accidents happen?</a:t>
            </a:r>
          </a:p>
        </p:txBody>
      </p:sp>
      <p:pic>
        <p:nvPicPr>
          <p:cNvPr id="38" name="Picture 37">
            <a:extLst>
              <a:ext uri="{FF2B5EF4-FFF2-40B4-BE49-F238E27FC236}">
                <a16:creationId xmlns:a16="http://schemas.microsoft.com/office/drawing/2014/main" id="{CC84CC7C-616E-3B1C-AC5A-76C8F8281E0E}"/>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3974256" y="4356010"/>
            <a:ext cx="1195489" cy="411891"/>
          </a:xfrm>
          <a:prstGeom prst="rect">
            <a:avLst/>
          </a:prstGeom>
        </p:spPr>
      </p:pic>
      <p:sp>
        <p:nvSpPr>
          <p:cNvPr id="39" name="TextBox 38">
            <a:extLst>
              <a:ext uri="{FF2B5EF4-FFF2-40B4-BE49-F238E27FC236}">
                <a16:creationId xmlns:a16="http://schemas.microsoft.com/office/drawing/2014/main" id="{F3BBB125-7ECF-0627-E788-1C2D772F0FFA}"/>
              </a:ext>
            </a:extLst>
          </p:cNvPr>
          <p:cNvSpPr txBox="1"/>
          <p:nvPr/>
        </p:nvSpPr>
        <p:spPr>
          <a:xfrm>
            <a:off x="340310" y="4941168"/>
            <a:ext cx="8192130" cy="492443"/>
          </a:xfrm>
          <a:prstGeom prst="rect">
            <a:avLst/>
          </a:prstGeom>
          <a:noFill/>
        </p:spPr>
        <p:txBody>
          <a:bodyPr wrap="square" lIns="0" tIns="0" rIns="0" bIns="0" rtlCol="0">
            <a:spAutoFit/>
          </a:bodyPr>
          <a:lstStyle/>
          <a:p>
            <a:pPr algn="ctr"/>
            <a:r>
              <a:rPr lang="en-GB" sz="1600" dirty="0"/>
              <a:t>We will go through the cards: hands up if you think the number will be higher, </a:t>
            </a:r>
            <a:br>
              <a:rPr lang="en-GB" sz="1600" dirty="0"/>
            </a:br>
            <a:r>
              <a:rPr lang="en-GB" sz="1600" dirty="0"/>
              <a:t>or hands down for lower (amount of people injured/drowned).</a:t>
            </a:r>
          </a:p>
        </p:txBody>
      </p:sp>
      <p:sp>
        <p:nvSpPr>
          <p:cNvPr id="40" name="TextBox 39">
            <a:extLst>
              <a:ext uri="{FF2B5EF4-FFF2-40B4-BE49-F238E27FC236}">
                <a16:creationId xmlns:a16="http://schemas.microsoft.com/office/drawing/2014/main" id="{17992D70-D6C9-C2ED-BA3C-9CD4B973F902}"/>
              </a:ext>
            </a:extLst>
          </p:cNvPr>
          <p:cNvSpPr txBox="1"/>
          <p:nvPr/>
        </p:nvSpPr>
        <p:spPr>
          <a:xfrm>
            <a:off x="6948264" y="6392361"/>
            <a:ext cx="1872208" cy="276999"/>
          </a:xfrm>
          <a:prstGeom prst="rect">
            <a:avLst/>
          </a:prstGeom>
          <a:noFill/>
        </p:spPr>
        <p:txBody>
          <a:bodyPr wrap="square" lIns="0" tIns="0" rIns="0" bIns="0" rtlCol="0">
            <a:spAutoFit/>
          </a:bodyPr>
          <a:lstStyle/>
          <a:p>
            <a:r>
              <a:rPr lang="en-GB" sz="800" dirty="0"/>
              <a:t>Note: Scotland data only 2017 – 2021, WAID</a:t>
            </a:r>
          </a:p>
          <a:p>
            <a:endParaRPr lang="en-US" sz="1000" dirty="0"/>
          </a:p>
        </p:txBody>
      </p:sp>
      <p:pic>
        <p:nvPicPr>
          <p:cNvPr id="42" name="Picture 41">
            <a:extLst>
              <a:ext uri="{FF2B5EF4-FFF2-40B4-BE49-F238E27FC236}">
                <a16:creationId xmlns:a16="http://schemas.microsoft.com/office/drawing/2014/main" id="{ACD7AAB4-B038-38D8-3346-DBDA889F15D8}"/>
              </a:ext>
            </a:extLst>
          </p:cNvPr>
          <p:cNvPicPr>
            <a:picLocks noChangeAspect="1"/>
          </p:cNvPicPr>
          <p:nvPr/>
        </p:nvPicPr>
        <p:blipFill>
          <a:blip r:embed="rId12">
            <a:extLst>
              <a:ext uri="{28A0092B-C50C-407E-A947-70E740481C1C}">
                <a14:useLocalDpi xmlns:a14="http://schemas.microsoft.com/office/drawing/2010/main"/>
              </a:ext>
            </a:extLst>
          </a:blip>
          <a:srcRect/>
          <a:stretch/>
        </p:blipFill>
        <p:spPr>
          <a:xfrm>
            <a:off x="369509" y="5504846"/>
            <a:ext cx="8092182" cy="876482"/>
          </a:xfrm>
          <a:prstGeom prst="rect">
            <a:avLst/>
          </a:prstGeom>
        </p:spPr>
      </p:pic>
    </p:spTree>
    <p:extLst>
      <p:ext uri="{BB962C8B-B14F-4D97-AF65-F5344CB8AC3E}">
        <p14:creationId xmlns:p14="http://schemas.microsoft.com/office/powerpoint/2010/main" val="111287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1"/>
                                        </p:tgtEl>
                                      </p:cBhvr>
                                    </p:animEffect>
                                    <p:set>
                                      <p:cBhvr>
                                        <p:cTn id="7" dur="1" fill="hold">
                                          <p:stCondLst>
                                            <p:cond delay="499"/>
                                          </p:stCondLst>
                                        </p:cTn>
                                        <p:tgtEl>
                                          <p:spTgt spid="6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9"/>
                                        </p:tgtEl>
                                      </p:cBhvr>
                                    </p:animEffect>
                                    <p:set>
                                      <p:cBhvr>
                                        <p:cTn id="12" dur="1" fill="hold">
                                          <p:stCondLst>
                                            <p:cond delay="499"/>
                                          </p:stCondLst>
                                        </p:cTn>
                                        <p:tgtEl>
                                          <p:spTgt spid="4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7"/>
                                        </p:tgtEl>
                                      </p:cBhvr>
                                    </p:animEffect>
                                    <p:set>
                                      <p:cBhvr>
                                        <p:cTn id="17" dur="1" fill="hold">
                                          <p:stCondLst>
                                            <p:cond delay="499"/>
                                          </p:stCondLst>
                                        </p:cTn>
                                        <p:tgtEl>
                                          <p:spTgt spid="5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53"/>
                                        </p:tgtEl>
                                      </p:cBhvr>
                                    </p:animEffect>
                                    <p:set>
                                      <p:cBhvr>
                                        <p:cTn id="22" dur="1" fill="hold">
                                          <p:stCondLst>
                                            <p:cond delay="499"/>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E7ACE12C-3D1D-3E77-FEBE-4C963088C87B}"/>
              </a:ext>
            </a:extLst>
          </p:cNvPr>
          <p:cNvSpPr txBox="1">
            <a:spLocks/>
          </p:cNvSpPr>
          <p:nvPr/>
        </p:nvSpPr>
        <p:spPr>
          <a:xfrm>
            <a:off x="340310" y="1317958"/>
            <a:ext cx="7075648" cy="526866"/>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200" b="1" dirty="0">
                <a:solidFill>
                  <a:schemeClr val="bg2"/>
                </a:solidFill>
                <a:latin typeface="Helvetica 95 Black" panose="02000503000000020004" pitchFamily="2" charset="0"/>
                <a:ea typeface="Helvetica 95 Black" panose="02000503000000020004" pitchFamily="2" charset="0"/>
                <a:cs typeface="Helvetica 95 Black" panose="02000503000000020004" pitchFamily="2" charset="0"/>
              </a:rPr>
              <a:t>Activity 3  </a:t>
            </a:r>
            <a:r>
              <a:rPr lang="en-GB" sz="2200" b="1" dirty="0">
                <a:solidFill>
                  <a:schemeClr val="tx2"/>
                </a:solidFill>
                <a:latin typeface="Helvetica 95 Black" panose="02000503000000020004" pitchFamily="2" charset="0"/>
                <a:ea typeface="Helvetica 95 Black" panose="02000503000000020004" pitchFamily="2" charset="0"/>
                <a:cs typeface="Helvetica 95 Black" panose="02000503000000020004" pitchFamily="2" charset="0"/>
              </a:rPr>
              <a:t>Stay Together, Stay Close</a:t>
            </a:r>
            <a:endParaRPr lang="en-GB" sz="2200" b="1" dirty="0">
              <a:latin typeface="Helvetica 95 Black" panose="02000503000000020004" pitchFamily="2" charset="0"/>
              <a:ea typeface="Helvetica 95 Black" panose="02000503000000020004" pitchFamily="2" charset="0"/>
              <a:cs typeface="Helvetica 95 Black" panose="02000503000000020004" pitchFamily="2" charset="0"/>
            </a:endParaRPr>
          </a:p>
        </p:txBody>
      </p:sp>
      <p:pic>
        <p:nvPicPr>
          <p:cNvPr id="10" name="Picture 9">
            <a:extLst>
              <a:ext uri="{FF2B5EF4-FFF2-40B4-BE49-F238E27FC236}">
                <a16:creationId xmlns:a16="http://schemas.microsoft.com/office/drawing/2014/main" id="{93AB332C-0B45-ECFE-C5B8-CFBB1D772B5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699792" y="2060848"/>
            <a:ext cx="3672408" cy="2448272"/>
          </a:xfrm>
          <a:prstGeom prst="rect">
            <a:avLst/>
          </a:prstGeom>
        </p:spPr>
      </p:pic>
      <p:sp>
        <p:nvSpPr>
          <p:cNvPr id="18" name="Rectangle 17">
            <a:extLst>
              <a:ext uri="{FF2B5EF4-FFF2-40B4-BE49-F238E27FC236}">
                <a16:creationId xmlns:a16="http://schemas.microsoft.com/office/drawing/2014/main" id="{619C6305-BD9C-A8F5-19FB-1113E17E70C8}"/>
              </a:ext>
            </a:extLst>
          </p:cNvPr>
          <p:cNvSpPr/>
          <p:nvPr/>
        </p:nvSpPr>
        <p:spPr>
          <a:xfrm rot="20654710">
            <a:off x="192926" y="2168451"/>
            <a:ext cx="2392039" cy="830997"/>
          </a:xfrm>
          <a:prstGeom prst="rect">
            <a:avLst/>
          </a:prstGeom>
          <a:ln>
            <a:noFill/>
          </a:ln>
        </p:spPr>
        <p:txBody>
          <a:bodyPr wrap="square">
            <a:spAutoFit/>
          </a:bodyPr>
          <a:lstStyle/>
          <a:p>
            <a:pPr algn="ctr"/>
            <a:r>
              <a:rPr lang="en-GB" sz="1600" i="1" dirty="0">
                <a:solidFill>
                  <a:schemeClr val="tx1">
                    <a:lumMod val="65000"/>
                    <a:lumOff val="35000"/>
                  </a:schemeClr>
                </a:solidFill>
                <a:latin typeface="Calibri Light" panose="020F0302020204030204" pitchFamily="34" charset="0"/>
                <a:cs typeface="Calibri Light" panose="020F0302020204030204" pitchFamily="34" charset="0"/>
              </a:rPr>
              <a:t>If you are going on your own near water, what could you do to keep safe?</a:t>
            </a:r>
          </a:p>
        </p:txBody>
      </p:sp>
      <p:pic>
        <p:nvPicPr>
          <p:cNvPr id="19" name="Picture 18" descr="A picture containing smoke, coming, dark&#10;&#10;Description automatically generated">
            <a:extLst>
              <a:ext uri="{FF2B5EF4-FFF2-40B4-BE49-F238E27FC236}">
                <a16:creationId xmlns:a16="http://schemas.microsoft.com/office/drawing/2014/main" id="{CBDF7587-B437-FEF4-54C6-5EDAA8BD016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20642524" flipV="1">
            <a:off x="1566248" y="2808303"/>
            <a:ext cx="1072683" cy="503746"/>
          </a:xfrm>
          <a:prstGeom prst="rect">
            <a:avLst/>
          </a:prstGeom>
        </p:spPr>
      </p:pic>
      <p:sp>
        <p:nvSpPr>
          <p:cNvPr id="20" name="Rectangle 19">
            <a:extLst>
              <a:ext uri="{FF2B5EF4-FFF2-40B4-BE49-F238E27FC236}">
                <a16:creationId xmlns:a16="http://schemas.microsoft.com/office/drawing/2014/main" id="{D6CEAF09-AE0D-D7DF-2F80-65F5B1D6514A}"/>
              </a:ext>
            </a:extLst>
          </p:cNvPr>
          <p:cNvSpPr/>
          <p:nvPr/>
        </p:nvSpPr>
        <p:spPr>
          <a:xfrm rot="775233">
            <a:off x="377145" y="3944402"/>
            <a:ext cx="1959834" cy="830997"/>
          </a:xfrm>
          <a:prstGeom prst="rect">
            <a:avLst/>
          </a:prstGeom>
          <a:ln>
            <a:noFill/>
          </a:ln>
        </p:spPr>
        <p:txBody>
          <a:bodyPr wrap="square">
            <a:spAutoFit/>
          </a:bodyPr>
          <a:lstStyle/>
          <a:p>
            <a:pPr algn="ctr"/>
            <a:r>
              <a:rPr lang="en-GB" sz="1600" i="1" dirty="0">
                <a:solidFill>
                  <a:schemeClr val="tx1">
                    <a:lumMod val="65000"/>
                    <a:lumOff val="35000"/>
                  </a:schemeClr>
                </a:solidFill>
                <a:latin typeface="Calibri Light" panose="020F0302020204030204" pitchFamily="34" charset="0"/>
                <a:cs typeface="Calibri Light" panose="020F0302020204030204" pitchFamily="34" charset="0"/>
              </a:rPr>
              <a:t>Why is it important to look out for others when near water? </a:t>
            </a:r>
          </a:p>
        </p:txBody>
      </p:sp>
      <p:pic>
        <p:nvPicPr>
          <p:cNvPr id="21" name="Picture 20" descr="A picture containing smoke, coming, dark&#10;&#10;Description automatically generated">
            <a:extLst>
              <a:ext uri="{FF2B5EF4-FFF2-40B4-BE49-F238E27FC236}">
                <a16:creationId xmlns:a16="http://schemas.microsoft.com/office/drawing/2014/main" id="{C69F9E09-BEB4-0876-DE8B-2E341EEB269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38727" y="3499719"/>
            <a:ext cx="1072683" cy="503746"/>
          </a:xfrm>
          <a:prstGeom prst="rect">
            <a:avLst/>
          </a:prstGeom>
        </p:spPr>
      </p:pic>
      <p:pic>
        <p:nvPicPr>
          <p:cNvPr id="22" name="Picture 21" descr="A picture containing smoke, coming, dark&#10;&#10;Description automatically generated">
            <a:extLst>
              <a:ext uri="{FF2B5EF4-FFF2-40B4-BE49-F238E27FC236}">
                <a16:creationId xmlns:a16="http://schemas.microsoft.com/office/drawing/2014/main" id="{DE699745-0B86-EA3D-B4F2-1462F6D7F6D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9890567">
            <a:off x="6673531" y="3275474"/>
            <a:ext cx="1072683" cy="503746"/>
          </a:xfrm>
          <a:prstGeom prst="rect">
            <a:avLst/>
          </a:prstGeom>
        </p:spPr>
      </p:pic>
      <p:sp>
        <p:nvSpPr>
          <p:cNvPr id="23" name="Rectangle 22">
            <a:extLst>
              <a:ext uri="{FF2B5EF4-FFF2-40B4-BE49-F238E27FC236}">
                <a16:creationId xmlns:a16="http://schemas.microsoft.com/office/drawing/2014/main" id="{AF9B384D-685B-F56B-A5E0-B52CF3B8E34D}"/>
              </a:ext>
            </a:extLst>
          </p:cNvPr>
          <p:cNvSpPr/>
          <p:nvPr/>
        </p:nvSpPr>
        <p:spPr>
          <a:xfrm rot="775233">
            <a:off x="6631351" y="2273170"/>
            <a:ext cx="2324123" cy="830997"/>
          </a:xfrm>
          <a:prstGeom prst="rect">
            <a:avLst/>
          </a:prstGeom>
          <a:ln>
            <a:noFill/>
          </a:ln>
        </p:spPr>
        <p:txBody>
          <a:bodyPr wrap="square">
            <a:spAutoFit/>
          </a:bodyPr>
          <a:lstStyle/>
          <a:p>
            <a:pPr algn="ctr"/>
            <a:r>
              <a:rPr lang="en-GB" sz="1600" i="1" dirty="0">
                <a:solidFill>
                  <a:schemeClr val="tx1">
                    <a:lumMod val="65000"/>
                    <a:lumOff val="35000"/>
                  </a:schemeClr>
                </a:solidFill>
                <a:latin typeface="Calibri Light" panose="020F0302020204030204" pitchFamily="34" charset="0"/>
                <a:cs typeface="Calibri Light" panose="020F0302020204030204" pitchFamily="34" charset="0"/>
              </a:rPr>
              <a:t>Planning for a day out can help you keep safe: what could you bring with you?</a:t>
            </a:r>
          </a:p>
        </p:txBody>
      </p:sp>
      <p:pic>
        <p:nvPicPr>
          <p:cNvPr id="24" name="Picture 23">
            <a:extLst>
              <a:ext uri="{FF2B5EF4-FFF2-40B4-BE49-F238E27FC236}">
                <a16:creationId xmlns:a16="http://schemas.microsoft.com/office/drawing/2014/main" id="{312AE212-1944-FAEE-BA94-868A3EE2DD87}"/>
              </a:ext>
            </a:extLst>
          </p:cNvPr>
          <p:cNvPicPr>
            <a:picLocks noChangeAspect="1"/>
          </p:cNvPicPr>
          <p:nvPr/>
        </p:nvPicPr>
        <p:blipFill rotWithShape="1">
          <a:blip r:embed="rId5">
            <a:extLst>
              <a:ext uri="{28A0092B-C50C-407E-A947-70E740481C1C}">
                <a14:useLocalDpi xmlns:a14="http://schemas.microsoft.com/office/drawing/2010/main" val="0"/>
              </a:ext>
            </a:extLst>
          </a:blip>
          <a:srcRect l="2509" t="76301" r="-2509" b="4311"/>
          <a:stretch/>
        </p:blipFill>
        <p:spPr>
          <a:xfrm>
            <a:off x="309050" y="5217378"/>
            <a:ext cx="9050840" cy="1329631"/>
          </a:xfrm>
          <a:prstGeom prst="rect">
            <a:avLst/>
          </a:prstGeom>
        </p:spPr>
      </p:pic>
      <p:sp>
        <p:nvSpPr>
          <p:cNvPr id="2" name="Rectangle 1">
            <a:extLst>
              <a:ext uri="{FF2B5EF4-FFF2-40B4-BE49-F238E27FC236}">
                <a16:creationId xmlns:a16="http://schemas.microsoft.com/office/drawing/2014/main" id="{445C8155-A2A0-6F59-AA8D-3CF0D59EBABF}"/>
              </a:ext>
            </a:extLst>
          </p:cNvPr>
          <p:cNvSpPr/>
          <p:nvPr/>
        </p:nvSpPr>
        <p:spPr>
          <a:xfrm>
            <a:off x="446173" y="5301208"/>
            <a:ext cx="5061931"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03CF2F6-BA11-23E4-B093-7C8A94A51EF6}"/>
              </a:ext>
            </a:extLst>
          </p:cNvPr>
          <p:cNvSpPr/>
          <p:nvPr/>
        </p:nvSpPr>
        <p:spPr>
          <a:xfrm>
            <a:off x="4788024" y="5629266"/>
            <a:ext cx="3067412" cy="232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DDBFDD-3459-7688-31FF-42310208D963}"/>
              </a:ext>
            </a:extLst>
          </p:cNvPr>
          <p:cNvSpPr/>
          <p:nvPr/>
        </p:nvSpPr>
        <p:spPr>
          <a:xfrm>
            <a:off x="1598774" y="5913622"/>
            <a:ext cx="4701418" cy="455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373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89897-809F-4AAE-CECC-B20CA0CD4B89}"/>
              </a:ext>
            </a:extLst>
          </p:cNvPr>
          <p:cNvSpPr txBox="1">
            <a:spLocks/>
          </p:cNvSpPr>
          <p:nvPr/>
        </p:nvSpPr>
        <p:spPr>
          <a:xfrm>
            <a:off x="340310" y="1317958"/>
            <a:ext cx="7075648" cy="526866"/>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200" b="1">
                <a:solidFill>
                  <a:schemeClr val="bg2"/>
                </a:solidFill>
                <a:latin typeface="Helvetica 95 Black" panose="02000503000000020004" pitchFamily="2" charset="0"/>
                <a:ea typeface="Helvetica 95 Black" panose="02000503000000020004" pitchFamily="2" charset="0"/>
                <a:cs typeface="Helvetica 95 Black" panose="02000503000000020004" pitchFamily="2" charset="0"/>
              </a:rPr>
              <a:t>Activity 4  </a:t>
            </a:r>
            <a:r>
              <a:rPr lang="en-GB" sz="2200" b="1" dirty="0">
                <a:solidFill>
                  <a:schemeClr val="tx2"/>
                </a:solidFill>
                <a:latin typeface="Helvetica 95 Black" panose="02000503000000020004" pitchFamily="2" charset="0"/>
                <a:ea typeface="Helvetica 95 Black" panose="02000503000000020004" pitchFamily="2" charset="0"/>
                <a:cs typeface="Helvetica 95 Black" panose="02000503000000020004" pitchFamily="2" charset="0"/>
              </a:rPr>
              <a:t>Stay Together, Stay Close</a:t>
            </a:r>
            <a:endParaRPr lang="en-GB" sz="2200" b="1" dirty="0">
              <a:latin typeface="Helvetica 95 Black" panose="02000503000000020004" pitchFamily="2" charset="0"/>
              <a:ea typeface="Helvetica 95 Black" panose="02000503000000020004" pitchFamily="2" charset="0"/>
              <a:cs typeface="Helvetica 95 Black" panose="02000503000000020004" pitchFamily="2" charset="0"/>
            </a:endParaRPr>
          </a:p>
        </p:txBody>
      </p:sp>
      <p:pic>
        <p:nvPicPr>
          <p:cNvPr id="3" name="Picture 2">
            <a:extLst>
              <a:ext uri="{FF2B5EF4-FFF2-40B4-BE49-F238E27FC236}">
                <a16:creationId xmlns:a16="http://schemas.microsoft.com/office/drawing/2014/main" id="{2AFEE54F-1E7F-1C96-4B2B-0E0E3096067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553186" y="2061976"/>
            <a:ext cx="4059348" cy="2735176"/>
          </a:xfrm>
          <a:prstGeom prst="rect">
            <a:avLst/>
          </a:prstGeom>
        </p:spPr>
      </p:pic>
      <p:sp>
        <p:nvSpPr>
          <p:cNvPr id="4" name="Rectangle 3">
            <a:extLst>
              <a:ext uri="{FF2B5EF4-FFF2-40B4-BE49-F238E27FC236}">
                <a16:creationId xmlns:a16="http://schemas.microsoft.com/office/drawing/2014/main" id="{7A15B677-F9C5-522B-0B45-BBFCCEA01AC7}"/>
              </a:ext>
            </a:extLst>
          </p:cNvPr>
          <p:cNvSpPr/>
          <p:nvPr/>
        </p:nvSpPr>
        <p:spPr>
          <a:xfrm rot="20654710">
            <a:off x="261651" y="2192516"/>
            <a:ext cx="2023398" cy="830997"/>
          </a:xfrm>
          <a:prstGeom prst="rect">
            <a:avLst/>
          </a:prstGeom>
          <a:ln>
            <a:noFill/>
          </a:ln>
        </p:spPr>
        <p:txBody>
          <a:bodyPr wrap="square">
            <a:spAutoFit/>
          </a:bodyPr>
          <a:lstStyle/>
          <a:p>
            <a:pPr algn="ctr"/>
            <a:r>
              <a:rPr lang="en-GB" sz="1600" i="1" dirty="0">
                <a:solidFill>
                  <a:schemeClr val="tx1">
                    <a:lumMod val="65000"/>
                    <a:lumOff val="35000"/>
                  </a:schemeClr>
                </a:solidFill>
                <a:latin typeface="Calibri Light" panose="020F0302020204030204" pitchFamily="34" charset="0"/>
                <a:cs typeface="Calibri Light" panose="020F0302020204030204" pitchFamily="34" charset="0"/>
              </a:rPr>
              <a:t>What should you avoid doing with your dog near water?</a:t>
            </a:r>
          </a:p>
        </p:txBody>
      </p:sp>
      <p:pic>
        <p:nvPicPr>
          <p:cNvPr id="5" name="Picture 4" descr="A picture containing smoke, coming, dark&#10;&#10;Description automatically generated">
            <a:extLst>
              <a:ext uri="{FF2B5EF4-FFF2-40B4-BE49-F238E27FC236}">
                <a16:creationId xmlns:a16="http://schemas.microsoft.com/office/drawing/2014/main" id="{9447B27B-417D-2C5E-CE58-E01A31760E4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0642524" flipV="1">
            <a:off x="1399166" y="2836007"/>
            <a:ext cx="1072683" cy="503746"/>
          </a:xfrm>
          <a:prstGeom prst="rect">
            <a:avLst/>
          </a:prstGeom>
        </p:spPr>
      </p:pic>
      <p:sp>
        <p:nvSpPr>
          <p:cNvPr id="6" name="Rectangle 5">
            <a:extLst>
              <a:ext uri="{FF2B5EF4-FFF2-40B4-BE49-F238E27FC236}">
                <a16:creationId xmlns:a16="http://schemas.microsoft.com/office/drawing/2014/main" id="{6FF36EFB-6F04-AE6B-901F-D601A95624F1}"/>
              </a:ext>
            </a:extLst>
          </p:cNvPr>
          <p:cNvSpPr/>
          <p:nvPr/>
        </p:nvSpPr>
        <p:spPr>
          <a:xfrm rot="775233">
            <a:off x="284327" y="4113527"/>
            <a:ext cx="1959834" cy="830997"/>
          </a:xfrm>
          <a:prstGeom prst="rect">
            <a:avLst/>
          </a:prstGeom>
          <a:ln>
            <a:noFill/>
          </a:ln>
        </p:spPr>
        <p:txBody>
          <a:bodyPr wrap="square">
            <a:spAutoFit/>
          </a:bodyPr>
          <a:lstStyle/>
          <a:p>
            <a:pPr algn="ctr"/>
            <a:r>
              <a:rPr lang="en-GB" sz="1600" i="1" dirty="0">
                <a:solidFill>
                  <a:schemeClr val="tx1">
                    <a:lumMod val="65000"/>
                    <a:lumOff val="35000"/>
                  </a:schemeClr>
                </a:solidFill>
                <a:latin typeface="Calibri Light" panose="020F0302020204030204" pitchFamily="34" charset="0"/>
                <a:cs typeface="Calibri Light" panose="020F0302020204030204" pitchFamily="34" charset="0"/>
              </a:rPr>
              <a:t>What should you do if your dog is stuck on the ice?</a:t>
            </a:r>
          </a:p>
        </p:txBody>
      </p:sp>
      <p:pic>
        <p:nvPicPr>
          <p:cNvPr id="7" name="Picture 6" descr="A picture containing smoke, coming, dark&#10;&#10;Description automatically generated">
            <a:extLst>
              <a:ext uri="{FF2B5EF4-FFF2-40B4-BE49-F238E27FC236}">
                <a16:creationId xmlns:a16="http://schemas.microsoft.com/office/drawing/2014/main" id="{3756F8CB-6319-0924-3070-F214816D704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22038" y="3524512"/>
            <a:ext cx="1072683" cy="503746"/>
          </a:xfrm>
          <a:prstGeom prst="rect">
            <a:avLst/>
          </a:prstGeom>
        </p:spPr>
      </p:pic>
      <p:pic>
        <p:nvPicPr>
          <p:cNvPr id="8" name="Picture 7" descr="A picture containing smoke, coming, dark&#10;&#10;Description automatically generated">
            <a:extLst>
              <a:ext uri="{FF2B5EF4-FFF2-40B4-BE49-F238E27FC236}">
                <a16:creationId xmlns:a16="http://schemas.microsoft.com/office/drawing/2014/main" id="{8E9DCBAB-CFCD-F0B6-0A67-4E22777FD12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9890567">
            <a:off x="6673531" y="3275474"/>
            <a:ext cx="1072683" cy="503746"/>
          </a:xfrm>
          <a:prstGeom prst="rect">
            <a:avLst/>
          </a:prstGeom>
        </p:spPr>
      </p:pic>
      <p:sp>
        <p:nvSpPr>
          <p:cNvPr id="9" name="Rectangle 8">
            <a:extLst>
              <a:ext uri="{FF2B5EF4-FFF2-40B4-BE49-F238E27FC236}">
                <a16:creationId xmlns:a16="http://schemas.microsoft.com/office/drawing/2014/main" id="{44746585-41B3-3B69-8286-6A3D7BEDD34A}"/>
              </a:ext>
            </a:extLst>
          </p:cNvPr>
          <p:cNvSpPr/>
          <p:nvPr/>
        </p:nvSpPr>
        <p:spPr>
          <a:xfrm rot="775233">
            <a:off x="6631351" y="2273170"/>
            <a:ext cx="2324123" cy="830997"/>
          </a:xfrm>
          <a:prstGeom prst="rect">
            <a:avLst/>
          </a:prstGeom>
          <a:ln>
            <a:noFill/>
          </a:ln>
        </p:spPr>
        <p:txBody>
          <a:bodyPr wrap="square">
            <a:spAutoFit/>
          </a:bodyPr>
          <a:lstStyle/>
          <a:p>
            <a:pPr algn="ctr"/>
            <a:r>
              <a:rPr lang="en-GB" sz="1600" i="1" dirty="0">
                <a:solidFill>
                  <a:schemeClr val="tx1">
                    <a:lumMod val="65000"/>
                    <a:lumOff val="35000"/>
                  </a:schemeClr>
                </a:solidFill>
                <a:latin typeface="Calibri Light" panose="020F0302020204030204" pitchFamily="34" charset="0"/>
                <a:cs typeface="Calibri Light" panose="020F0302020204030204" pitchFamily="34" charset="0"/>
              </a:rPr>
              <a:t>What could you do to keep your dog safe near water?</a:t>
            </a:r>
          </a:p>
        </p:txBody>
      </p:sp>
      <p:pic>
        <p:nvPicPr>
          <p:cNvPr id="10" name="Picture 9">
            <a:extLst>
              <a:ext uri="{FF2B5EF4-FFF2-40B4-BE49-F238E27FC236}">
                <a16:creationId xmlns:a16="http://schemas.microsoft.com/office/drawing/2014/main" id="{9CFC81E6-D7DF-59FE-328B-8BAE0B14A66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1929" t="36440" r="-1929" b="44172"/>
          <a:stretch/>
        </p:blipFill>
        <p:spPr>
          <a:xfrm>
            <a:off x="273688" y="5157192"/>
            <a:ext cx="9050840" cy="1329631"/>
          </a:xfrm>
          <a:prstGeom prst="rect">
            <a:avLst/>
          </a:prstGeom>
        </p:spPr>
      </p:pic>
      <p:sp>
        <p:nvSpPr>
          <p:cNvPr id="11" name="Rectangle 10">
            <a:extLst>
              <a:ext uri="{FF2B5EF4-FFF2-40B4-BE49-F238E27FC236}">
                <a16:creationId xmlns:a16="http://schemas.microsoft.com/office/drawing/2014/main" id="{C6A04D31-908D-4C12-BEA9-0DF563FAF1E9}"/>
              </a:ext>
            </a:extLst>
          </p:cNvPr>
          <p:cNvSpPr/>
          <p:nvPr/>
        </p:nvSpPr>
        <p:spPr>
          <a:xfrm>
            <a:off x="1547664" y="5400527"/>
            <a:ext cx="4341851"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E41AD44-69E5-92E4-3934-E109163333FA}"/>
              </a:ext>
            </a:extLst>
          </p:cNvPr>
          <p:cNvSpPr/>
          <p:nvPr/>
        </p:nvSpPr>
        <p:spPr>
          <a:xfrm>
            <a:off x="1319064" y="5774092"/>
            <a:ext cx="7357392" cy="229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CC086D9-A6FF-4F07-182A-4A21E3914A5F}"/>
              </a:ext>
            </a:extLst>
          </p:cNvPr>
          <p:cNvSpPr/>
          <p:nvPr/>
        </p:nvSpPr>
        <p:spPr>
          <a:xfrm>
            <a:off x="3059832" y="5985965"/>
            <a:ext cx="5472608" cy="391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382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FD4009C-52F4-F5EB-66E8-9811C58F618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54010" b="16620"/>
          <a:stretch/>
        </p:blipFill>
        <p:spPr>
          <a:xfrm>
            <a:off x="0" y="5373216"/>
            <a:ext cx="9144000" cy="1512168"/>
          </a:xfrm>
          <a:prstGeom prst="rect">
            <a:avLst/>
          </a:prstGeom>
        </p:spPr>
      </p:pic>
      <p:sp>
        <p:nvSpPr>
          <p:cNvPr id="17" name="Rectangle 16">
            <a:extLst>
              <a:ext uri="{FF2B5EF4-FFF2-40B4-BE49-F238E27FC236}">
                <a16:creationId xmlns:a16="http://schemas.microsoft.com/office/drawing/2014/main" id="{8A08365B-B8EB-8259-C6C0-30718182425F}"/>
              </a:ext>
            </a:extLst>
          </p:cNvPr>
          <p:cNvSpPr/>
          <p:nvPr/>
        </p:nvSpPr>
        <p:spPr>
          <a:xfrm>
            <a:off x="2195736" y="6295092"/>
            <a:ext cx="6696744" cy="446276"/>
          </a:xfrm>
          <a:prstGeom prst="rect">
            <a:avLst/>
          </a:prstGeom>
          <a:noFill/>
        </p:spPr>
        <p:txBody>
          <a:bodyPr wrap="square" lIns="0" tIns="0" rIns="0" bIns="0">
            <a:spAutoFit/>
          </a:bodyPr>
          <a:lstStyle/>
          <a:p>
            <a:pPr fontAlgn="base"/>
            <a:r>
              <a:rPr lang="en-GB" sz="1450" dirty="0">
                <a:solidFill>
                  <a:schemeClr val="bg1"/>
                </a:solidFill>
                <a:latin typeface="Helvetica" pitchFamily="2" charset="0"/>
              </a:rPr>
              <a:t>Why should you never go into the water to help someone?</a:t>
            </a:r>
            <a:r>
              <a:rPr lang="en-US" sz="1450" dirty="0">
                <a:solidFill>
                  <a:schemeClr val="bg1"/>
                </a:solidFill>
                <a:latin typeface="Helvetica" pitchFamily="2" charset="0"/>
              </a:rPr>
              <a:t>​</a:t>
            </a:r>
          </a:p>
          <a:p>
            <a:pPr fontAlgn="base"/>
            <a:r>
              <a:rPr lang="en-GB" sz="1450" dirty="0">
                <a:solidFill>
                  <a:schemeClr val="bg1"/>
                </a:solidFill>
                <a:latin typeface="Helvetica" pitchFamily="2" charset="0"/>
              </a:rPr>
              <a:t>What would you do if someone encouraged you to walk on frozen water?</a:t>
            </a:r>
            <a:endParaRPr lang="en-US" sz="1450" dirty="0">
              <a:solidFill>
                <a:schemeClr val="bg1"/>
              </a:solidFill>
              <a:latin typeface="Helvetica" pitchFamily="2" charset="0"/>
            </a:endParaRPr>
          </a:p>
        </p:txBody>
      </p:sp>
      <p:pic>
        <p:nvPicPr>
          <p:cNvPr id="2" name="Online Media 1" descr="In an emergency involving ice - call 999">
            <a:hlinkClick r:id="" action="ppaction://media"/>
            <a:extLst>
              <a:ext uri="{FF2B5EF4-FFF2-40B4-BE49-F238E27FC236}">
                <a16:creationId xmlns:a16="http://schemas.microsoft.com/office/drawing/2014/main" id="{3B8D3A14-1F6B-5128-7414-DB98CD90DC6F}"/>
              </a:ext>
            </a:extLst>
          </p:cNvPr>
          <p:cNvPicPr>
            <a:picLocks noRot="1" noChangeAspect="1"/>
          </p:cNvPicPr>
          <p:nvPr>
            <a:videoFile r:link="rId1"/>
          </p:nvPr>
        </p:nvPicPr>
        <p:blipFill>
          <a:blip r:embed="rId5"/>
          <a:stretch>
            <a:fillRect/>
          </a:stretch>
        </p:blipFill>
        <p:spPr>
          <a:xfrm>
            <a:off x="1259632" y="1844824"/>
            <a:ext cx="6835937" cy="3862303"/>
          </a:xfrm>
          <a:prstGeom prst="rect">
            <a:avLst/>
          </a:prstGeom>
        </p:spPr>
      </p:pic>
      <p:sp>
        <p:nvSpPr>
          <p:cNvPr id="3" name="Title 1">
            <a:extLst>
              <a:ext uri="{FF2B5EF4-FFF2-40B4-BE49-F238E27FC236}">
                <a16:creationId xmlns:a16="http://schemas.microsoft.com/office/drawing/2014/main" id="{D4A6E670-F7E4-37B6-4309-08FCCD58DE57}"/>
              </a:ext>
            </a:extLst>
          </p:cNvPr>
          <p:cNvSpPr txBox="1">
            <a:spLocks/>
          </p:cNvSpPr>
          <p:nvPr/>
        </p:nvSpPr>
        <p:spPr>
          <a:xfrm>
            <a:off x="340310" y="1317958"/>
            <a:ext cx="7075648" cy="526866"/>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200" b="1" dirty="0">
                <a:solidFill>
                  <a:schemeClr val="bg2"/>
                </a:solidFill>
                <a:latin typeface="Helvetica 95 Black" panose="02000503000000020004" pitchFamily="2" charset="0"/>
                <a:ea typeface="Helvetica 95 Black" panose="02000503000000020004" pitchFamily="2" charset="0"/>
                <a:cs typeface="Helvetica 95 Black" panose="02000503000000020004" pitchFamily="2" charset="0"/>
              </a:rPr>
              <a:t>Activity 5</a:t>
            </a:r>
            <a:endParaRPr lang="en-GB" sz="2200" b="1" dirty="0">
              <a:latin typeface="Helvetica 95 Black" panose="02000503000000020004" pitchFamily="2" charset="0"/>
              <a:ea typeface="Helvetica 95 Black" panose="02000503000000020004" pitchFamily="2" charset="0"/>
              <a:cs typeface="Helvetica 95 Black" panose="02000503000000020004" pitchFamily="2" charset="0"/>
            </a:endParaRPr>
          </a:p>
        </p:txBody>
      </p:sp>
    </p:spTree>
    <p:extLst>
      <p:ext uri="{BB962C8B-B14F-4D97-AF65-F5344CB8AC3E}">
        <p14:creationId xmlns:p14="http://schemas.microsoft.com/office/powerpoint/2010/main" val="407776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a:themeElements>
    <a:clrScheme name="Custom 33">
      <a:dk1>
        <a:sysClr val="windowText" lastClr="000000"/>
      </a:dk1>
      <a:lt1>
        <a:sysClr val="window" lastClr="FFFFFF"/>
      </a:lt1>
      <a:dk2>
        <a:srgbClr val="002B5C"/>
      </a:dk2>
      <a:lt2>
        <a:srgbClr val="007FBD"/>
      </a:lt2>
      <a:accent1>
        <a:srgbClr val="C6D9F0"/>
      </a:accent1>
      <a:accent2>
        <a:srgbClr val="C0504D"/>
      </a:accent2>
      <a:accent3>
        <a:srgbClr val="9BBB59"/>
      </a:accent3>
      <a:accent4>
        <a:srgbClr val="8064A2"/>
      </a:accent4>
      <a:accent5>
        <a:srgbClr val="4BACC6"/>
      </a:accent5>
      <a:accent6>
        <a:srgbClr val="F79646"/>
      </a:accent6>
      <a:hlink>
        <a:srgbClr val="007FB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DB035A55FBBEC4D976FE665FCDDED92" ma:contentTypeVersion="2" ma:contentTypeDescription="Create a new document." ma:contentTypeScope="" ma:versionID="d2f70710aa819594bd50779f0e324de3">
  <xsd:schema xmlns:xsd="http://www.w3.org/2001/XMLSchema" xmlns:xs="http://www.w3.org/2001/XMLSchema" xmlns:p="http://schemas.microsoft.com/office/2006/metadata/properties" xmlns:ns2="dabdbe7d-a771-491c-8c73-dc9f285b751f" targetNamespace="http://schemas.microsoft.com/office/2006/metadata/properties" ma:root="true" ma:fieldsID="3f33f65688d72be2df7ef3ea0dd9cef3" ns2:_="">
    <xsd:import namespace="dabdbe7d-a771-491c-8c73-dc9f285b751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bdbe7d-a771-491c-8c73-dc9f285b75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BD064DE-41A2-4F97-B045-1061C533D588}">
  <ds:schemaRefs>
    <ds:schemaRef ds:uri="http://schemas.microsoft.com/sharepoint/v3/contenttype/forms"/>
  </ds:schemaRefs>
</ds:datastoreItem>
</file>

<file path=customXml/itemProps2.xml><?xml version="1.0" encoding="utf-8"?>
<ds:datastoreItem xmlns:ds="http://schemas.openxmlformats.org/officeDocument/2006/customXml" ds:itemID="{1CF43BD1-0330-4A21-8F37-0CB4E1715D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bdbe7d-a771-491c-8c73-dc9f285b75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DE5D8B-3A43-4962-9B53-88C2D408D896}">
  <ds:schemaRefs>
    <ds:schemaRef ds:uri="http://schemas.microsoft.com/office/2006/documentManagement/types"/>
    <ds:schemaRef ds:uri="dabdbe7d-a771-491c-8c73-dc9f285b751f"/>
    <ds:schemaRef ds:uri="http://purl.org/dc/dcmitype/"/>
    <ds:schemaRef ds:uri="http://www.w3.org/XML/1998/namespace"/>
    <ds:schemaRef ds:uri="http://purl.org/dc/elements/1.1/"/>
    <ds:schemaRef ds:uri="http://schemas.openxmlformats.org/package/2006/metadata/core-properties"/>
    <ds:schemaRef ds:uri="http://schemas.microsoft.com/office/2006/metadata/properties"/>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96897</TotalTime>
  <Words>1810</Words>
  <Application>Microsoft Office PowerPoint</Application>
  <PresentationFormat>On-screen Show (4:3)</PresentationFormat>
  <Paragraphs>168</Paragraphs>
  <Slides>14</Slides>
  <Notes>10</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Calibri</vt:lpstr>
      <vt:lpstr>Calibri Light</vt:lpstr>
      <vt:lpstr>Helvetica</vt:lpstr>
      <vt:lpstr>Helvetica 95 Black</vt:lpstr>
      <vt:lpstr>Helvetica Bold Oblique</vt:lpstr>
      <vt:lpstr>Helvetica Neue</vt:lpstr>
      <vt:lpstr>Helvetica Oblique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RoSPA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Water Safety Scotland</dc:creator>
  <cp:lastModifiedBy>Carlene McAvoy</cp:lastModifiedBy>
  <cp:revision>317</cp:revision>
  <dcterms:created xsi:type="dcterms:W3CDTF">2017-06-27T10:51:38Z</dcterms:created>
  <dcterms:modified xsi:type="dcterms:W3CDTF">2023-01-31T09:48:18Z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0x0101008DB035A55FBBEC4D976FE665FCDDED92</vt:lpwstr>
  </property>
  <property fmtid="{D5CDD505-2E9C-101B-9397-08002B2CF9AE}" pid="3" name="_MarkAsFinal">
    <vt:bool>true</vt:bool>
  </property>
</Properties>
</file>