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6" r:id="rId5"/>
  </p:sldMasterIdLst>
  <p:notesMasterIdLst>
    <p:notesMasterId r:id="rId30"/>
  </p:notesMasterIdLst>
  <p:handoutMasterIdLst>
    <p:handoutMasterId r:id="rId31"/>
  </p:handoutMasterIdLst>
  <p:sldIdLst>
    <p:sldId id="318" r:id="rId6"/>
    <p:sldId id="366" r:id="rId7"/>
    <p:sldId id="368" r:id="rId8"/>
    <p:sldId id="315" r:id="rId9"/>
    <p:sldId id="337" r:id="rId10"/>
    <p:sldId id="392" r:id="rId11"/>
    <p:sldId id="349" r:id="rId12"/>
    <p:sldId id="383" r:id="rId13"/>
    <p:sldId id="385" r:id="rId14"/>
    <p:sldId id="369" r:id="rId15"/>
    <p:sldId id="314" r:id="rId16"/>
    <p:sldId id="389" r:id="rId17"/>
    <p:sldId id="387" r:id="rId18"/>
    <p:sldId id="388" r:id="rId19"/>
    <p:sldId id="351" r:id="rId20"/>
    <p:sldId id="353" r:id="rId21"/>
    <p:sldId id="356" r:id="rId22"/>
    <p:sldId id="358" r:id="rId23"/>
    <p:sldId id="334" r:id="rId24"/>
    <p:sldId id="394" r:id="rId25"/>
    <p:sldId id="364" r:id="rId26"/>
    <p:sldId id="362" r:id="rId27"/>
    <p:sldId id="321" r:id="rId28"/>
    <p:sldId id="367" r:id="rId29"/>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87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BFEA3-40A8-4824-8779-C00C6C3E887B}" v="2" dt="2024-01-31T13:50:22.923"/>
    <p1510:client id="{D73C53DE-D93F-4D73-BEC3-252C9E9538C6}" v="124" dt="2024-02-01T09:06:13.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15" autoAdjust="0"/>
    <p:restoredTop sz="71390" autoAdjust="0"/>
  </p:normalViewPr>
  <p:slideViewPr>
    <p:cSldViewPr snapToGrid="0">
      <p:cViewPr varScale="1">
        <p:scale>
          <a:sx n="63" d="100"/>
          <a:sy n="63" d="100"/>
        </p:scale>
        <p:origin x="752" y="48"/>
      </p:cViewPr>
      <p:guideLst>
        <p:guide orient="horz" pos="87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71A87F-5223-35E6-D54C-34D10618BF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AD2F189-C0A3-1B84-7DF6-CFAEE84F0D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3C06779-9522-4FD8-B892-E959564FB5A6}" type="datetimeFigureOut">
              <a:rPr lang="en-US"/>
              <a:pPr>
                <a:defRPr/>
              </a:pPr>
              <a:t>2/5/2024</a:t>
            </a:fld>
            <a:endParaRPr lang="en-US"/>
          </a:p>
        </p:txBody>
      </p:sp>
      <p:sp>
        <p:nvSpPr>
          <p:cNvPr id="4" name="Footer Placeholder 3">
            <a:extLst>
              <a:ext uri="{FF2B5EF4-FFF2-40B4-BE49-F238E27FC236}">
                <a16:creationId xmlns:a16="http://schemas.microsoft.com/office/drawing/2014/main" id="{B7C7F6FB-38D9-FFBF-CBF7-C207C2D5A6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551EC092-7154-F52A-4B0D-87A9B6AE2A4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3AF95C0-4951-464D-BF84-DB290E81D2D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B99584-D1B2-9AAE-4A9F-C1EADF2E2E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070E495-4AEB-84C1-1116-6D5CCEF1CE8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18EBB63-2FF7-4F8F-B265-BA91E8EE5754}" type="datetimeFigureOut">
              <a:rPr lang="en-US"/>
              <a:pPr>
                <a:defRPr/>
              </a:pPr>
              <a:t>2/5/2024</a:t>
            </a:fld>
            <a:endParaRPr lang="en-US"/>
          </a:p>
        </p:txBody>
      </p:sp>
      <p:sp>
        <p:nvSpPr>
          <p:cNvPr id="4" name="Slide Image Placeholder 3">
            <a:extLst>
              <a:ext uri="{FF2B5EF4-FFF2-40B4-BE49-F238E27FC236}">
                <a16:creationId xmlns:a16="http://schemas.microsoft.com/office/drawing/2014/main" id="{E03D331B-1ABB-E423-8240-2B8178F09CB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8980022-7D3E-7110-03A8-F413457506B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A8078AF-302D-BC5F-9841-8C18731CFD3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A6EB5C6-2C7E-45B5-11AD-277C956225B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F1703A-C1A1-4F9F-BABE-32F1F8FDE8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F927CC9-E906-7191-BD6C-443527DC44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BDF248C-AE78-0079-3F47-FA1C02BCF2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Scottish Fire &amp; Rescue Service has a Business Intelligence Team which brings SFRS data to life, making sense of the wide range of information that is available to provide high quality intelligence and insightful analysis for our personnel, partner agencies and members of the public. A Business Intelligence Strategy 2021-2024 sets out a vision for SFRS to develop the use of data, analysis and insights to bring about improvements across the Service and its ambition is that we will become an exemplar of Business Intelligence for Fire and Rescue Services by 2025. In practice this will mean a clearer understanding of performance in all areas of the service.  </a:t>
            </a:r>
          </a:p>
        </p:txBody>
      </p:sp>
      <p:sp>
        <p:nvSpPr>
          <p:cNvPr id="8196" name="Slide Number Placeholder 3">
            <a:extLst>
              <a:ext uri="{FF2B5EF4-FFF2-40B4-BE49-F238E27FC236}">
                <a16:creationId xmlns:a16="http://schemas.microsoft.com/office/drawing/2014/main" id="{6F51FF17-67D0-4B31-7791-1078EA9106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90E40F6-E1CE-4D55-8764-F606D94FB33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DE75064-BB9F-FBEC-5AF6-28571AFBA5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6FF1BC2-9688-0735-6943-110F06F715E4}"/>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GB" altLang="en-US" b="1" u="sng"/>
              <a:t>Fatal Fire Casualties</a:t>
            </a:r>
            <a:endParaRPr lang="en-GB" altLang="en-US" u="sng"/>
          </a:p>
          <a:p>
            <a:pPr>
              <a:defRPr/>
            </a:pPr>
            <a:r>
              <a:rPr lang="en-GB" altLang="en-US" b="1"/>
              <a:t>In 2022-23 Annual totals have varied considerably in the past.  The 10 year average for fatal fire casualties is 41.  This graph shows an overall downward trend since 1990 with this figure levelling off since the early 2010s.  Of the 42 fatalities, 32 were in dwellings (76.1%), 5 were in other buildings (12.0%) and 3 were in road vehicles (7.1%).  Data also shows that the majority of fires occur in the winter months, i.e. </a:t>
            </a:r>
          </a:p>
          <a:p>
            <a:pPr>
              <a:defRPr/>
            </a:pPr>
            <a:endParaRPr lang="en-GB" altLang="en-US" b="1"/>
          </a:p>
          <a:p>
            <a:pPr marL="171450" indent="-171450">
              <a:buFont typeface="Arial" panose="020B0604020202020204" pitchFamily="34" charset="0"/>
              <a:buChar char="•"/>
              <a:defRPr/>
            </a:pPr>
            <a:r>
              <a:rPr lang="en-GB" altLang="en-US" b="1"/>
              <a:t>42 fatal fire casualties (up from 40 last year), </a:t>
            </a:r>
          </a:p>
          <a:p>
            <a:pPr marL="171450" indent="-171450">
              <a:buFont typeface="Wingdings" panose="05000000000000000000" pitchFamily="2" charset="2"/>
              <a:buChar char="Ø"/>
              <a:defRPr/>
            </a:pPr>
            <a:r>
              <a:rPr lang="en-GB" altLang="en-US" b="1"/>
              <a:t>32 (76.1%) of these occurred in dwelling fire (up from31 from last year)</a:t>
            </a:r>
          </a:p>
          <a:p>
            <a:pPr marL="171450" indent="-171450">
              <a:buFont typeface="Wingdings" panose="05000000000000000000" pitchFamily="2" charset="2"/>
              <a:buChar char="Ø"/>
              <a:defRPr/>
            </a:pPr>
            <a:r>
              <a:rPr lang="en-GB" altLang="en-US" b="1"/>
              <a:t>5 were in other buildings</a:t>
            </a:r>
          </a:p>
          <a:p>
            <a:pPr marL="171450" indent="-171450">
              <a:buFont typeface="Wingdings" panose="05000000000000000000" pitchFamily="2" charset="2"/>
              <a:buChar char="Ø"/>
              <a:defRPr/>
            </a:pPr>
            <a:r>
              <a:rPr lang="en-GB" altLang="en-US" b="1"/>
              <a:t>3 were in road vehicles</a:t>
            </a:r>
          </a:p>
          <a:p>
            <a:pPr>
              <a:buFont typeface="Wingdings" panose="05000000000000000000" pitchFamily="2" charset="2"/>
              <a:buNone/>
              <a:defRPr/>
            </a:pPr>
            <a:endParaRPr lang="en-GB" altLang="en-US" b="1"/>
          </a:p>
          <a:p>
            <a:pPr marL="171450" indent="-171450">
              <a:buFont typeface="Arial" panose="020B0604020202020204" pitchFamily="34" charset="0"/>
              <a:buChar char="•"/>
              <a:defRPr/>
            </a:pPr>
            <a:r>
              <a:rPr lang="en-GB" altLang="en-US" b="1"/>
              <a:t>54.8% of fatal fire casualties were male</a:t>
            </a:r>
          </a:p>
          <a:p>
            <a:pPr marL="171450" indent="-171450">
              <a:buFont typeface="Arial" panose="020B0604020202020204" pitchFamily="34" charset="0"/>
              <a:buChar char="•"/>
              <a:defRPr/>
            </a:pPr>
            <a:r>
              <a:rPr lang="en-GB" altLang="en-US" b="1"/>
              <a:t>4.7% times higher rate of casualties in the most deprived areas over the last 8 years</a:t>
            </a:r>
          </a:p>
          <a:p>
            <a:pPr>
              <a:defRPr/>
            </a:pPr>
            <a:endParaRPr lang="en-GB" altLang="en-US"/>
          </a:p>
        </p:txBody>
      </p:sp>
      <p:sp>
        <p:nvSpPr>
          <p:cNvPr id="45060" name="Slide Number Placeholder 3">
            <a:extLst>
              <a:ext uri="{FF2B5EF4-FFF2-40B4-BE49-F238E27FC236}">
                <a16:creationId xmlns:a16="http://schemas.microsoft.com/office/drawing/2014/main" id="{C313B0CA-A066-4F2C-886B-2B20460CAF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2C1CF0C-30E8-4725-8243-8E71B3AB3FCB}" type="slidenum">
              <a:rPr lang="en-US" altLang="en-US" smtClean="0"/>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2245DE3-5BB9-B897-1BFA-87E05C3245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E9640719-72D9-B836-08F8-06162964DFAD}"/>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GB" altLang="en-US" b="1" u="sng"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u="sng" dirty="0"/>
              <a:t>Relationship between Age and Non-Fatal Casualties - </a:t>
            </a:r>
            <a:r>
              <a:rPr lang="en-GB" altLang="en-US" b="1" i="1" u="sng" dirty="0"/>
              <a:t>Ten-year averages have been used to give a robust comparison as one year figures can vary a lot</a:t>
            </a:r>
          </a:p>
          <a:p>
            <a:pPr>
              <a:defRPr/>
            </a:pPr>
            <a:endParaRPr lang="en-GB" altLang="en-US" b="1" u="sng" dirty="0"/>
          </a:p>
          <a:p>
            <a:pPr>
              <a:defRPr/>
            </a:pPr>
            <a:endParaRPr lang="en-GB" altLang="en-US" b="1" dirty="0"/>
          </a:p>
          <a:p>
            <a:pPr>
              <a:defRPr/>
            </a:pPr>
            <a:r>
              <a:rPr lang="en-GB" altLang="en-US" b="1" dirty="0"/>
              <a:t>The relationship between age and non-fatal casualties is not as strong as it is for fatal.  In contrast to fatal, those aged 60-79 have a rate below average. However, similar to fatal casualties, those aged 80-89 and over 90 have a rate above average </a:t>
            </a:r>
          </a:p>
          <a:p>
            <a:pPr>
              <a:defRPr/>
            </a:pPr>
            <a:endParaRPr lang="en-GB" altLang="en-US" b="1" dirty="0"/>
          </a:p>
          <a:p>
            <a:pPr marL="171450" indent="-171450">
              <a:buFont typeface="Arial" panose="020B0604020202020204" pitchFamily="34" charset="0"/>
              <a:buChar char="•"/>
              <a:defRPr/>
            </a:pPr>
            <a:r>
              <a:rPr lang="en-GB" altLang="en-US" b="1" dirty="0"/>
              <a:t>Those aged below 39 have a rate of fatal casualties below average,</a:t>
            </a:r>
          </a:p>
          <a:p>
            <a:pPr marL="171450" indent="-171450">
              <a:buFont typeface="Arial" panose="020B0604020202020204" pitchFamily="34" charset="0"/>
              <a:buChar char="•"/>
              <a:defRPr/>
            </a:pPr>
            <a:r>
              <a:rPr lang="en-GB" altLang="en-US" b="1" dirty="0"/>
              <a:t>Those aged 0-4 years having a rate of 0.0.  </a:t>
            </a:r>
          </a:p>
          <a:p>
            <a:pPr marL="171450" indent="-171450">
              <a:buFont typeface="Arial" panose="020B0604020202020204" pitchFamily="34" charset="0"/>
              <a:buChar char="•"/>
              <a:defRPr/>
            </a:pPr>
            <a:r>
              <a:rPr lang="en-GB" altLang="en-US" b="1" dirty="0"/>
              <a:t>Those aged 80 and over have a rate considerably higher than other age categories</a:t>
            </a:r>
          </a:p>
          <a:p>
            <a:pPr marL="171450" indent="-171450">
              <a:buFont typeface="Arial" panose="020B0604020202020204" pitchFamily="34" charset="0"/>
              <a:buChar char="•"/>
              <a:defRPr/>
            </a:pPr>
            <a:r>
              <a:rPr lang="en-GB" altLang="en-US" b="1" dirty="0"/>
              <a:t>Those aged 80-89 having a rate 3.2 times the Scotland average </a:t>
            </a:r>
          </a:p>
          <a:p>
            <a:pPr marL="171450" indent="-171450">
              <a:buFont typeface="Arial" panose="020B0604020202020204" pitchFamily="34" charset="0"/>
              <a:buChar char="•"/>
              <a:defRPr/>
            </a:pPr>
            <a:r>
              <a:rPr lang="en-GB" altLang="en-US" b="1" dirty="0"/>
              <a:t>Those aged 90 and over having a ate 6.3 times higher than the Scotland average.  </a:t>
            </a:r>
          </a:p>
          <a:p>
            <a:pPr>
              <a:defRPr/>
            </a:pPr>
            <a:endParaRPr lang="en-GB" altLang="en-US" b="1" dirty="0">
              <a:solidFill>
                <a:srgbClr val="FF0000"/>
              </a:solidFill>
            </a:endParaRPr>
          </a:p>
          <a:p>
            <a:pPr>
              <a:defRPr/>
            </a:pPr>
            <a:r>
              <a:rPr lang="en-GB" altLang="en-US" b="1" dirty="0">
                <a:solidFill>
                  <a:srgbClr val="FF0000"/>
                </a:solidFill>
              </a:rPr>
              <a:t>We have recently produced an Ageing Safely Framework document which highlights a number of key components of fire risk for older people and sets out a number of key objectives on how we can address these – aligning with the work that is ongoing with a new HFSV process targeting the most vulnerable in society.</a:t>
            </a:r>
          </a:p>
          <a:p>
            <a:pPr>
              <a:defRPr/>
            </a:pPr>
            <a:endParaRPr lang="en-GB" altLang="en-US" b="1" dirty="0">
              <a:solidFill>
                <a:srgbClr val="FF0000"/>
              </a:solidFill>
            </a:endParaRPr>
          </a:p>
          <a:p>
            <a:pPr>
              <a:defRPr/>
            </a:pPr>
            <a:r>
              <a:rPr lang="en-GB" altLang="en-US" b="1" u="sng" dirty="0">
                <a:solidFill>
                  <a:srgbClr val="FF0000"/>
                </a:solidFill>
              </a:rPr>
              <a:t>Gender</a:t>
            </a:r>
            <a:endParaRPr lang="en-GB" altLang="en-US" b="1" u="sng" dirty="0"/>
          </a:p>
          <a:p>
            <a:pPr>
              <a:defRPr/>
            </a:pPr>
            <a:endParaRPr lang="en-GB" altLang="en-US" dirty="0"/>
          </a:p>
          <a:p>
            <a:pPr>
              <a:defRPr/>
            </a:pPr>
            <a:r>
              <a:rPr lang="en-GB" altLang="en-US" b="1" dirty="0"/>
              <a:t>Non-fatal casualties with males have a rate of 187.8 casualties per million population in 2022-23 and females have a rate of 132.2 casualties.</a:t>
            </a:r>
          </a:p>
          <a:p>
            <a:pPr>
              <a:defRPr/>
            </a:pPr>
            <a:endParaRPr lang="en-GB" altLang="en-US" b="1" dirty="0"/>
          </a:p>
          <a:p>
            <a:pPr marL="171450" indent="-171450">
              <a:buFont typeface="Arial" panose="020B0604020202020204" pitchFamily="34" charset="0"/>
              <a:buChar char="•"/>
              <a:defRPr/>
            </a:pPr>
            <a:r>
              <a:rPr lang="en-GB" b="1" dirty="0"/>
              <a:t>23 (54.8%) Male</a:t>
            </a:r>
          </a:p>
          <a:p>
            <a:pPr marL="171450" indent="-171450">
              <a:buFont typeface="Arial" panose="020B0604020202020204" pitchFamily="34" charset="0"/>
              <a:buChar char="•"/>
              <a:defRPr/>
            </a:pPr>
            <a:r>
              <a:rPr lang="en-GB" b="1" dirty="0"/>
              <a:t>18 (42.9%) Female</a:t>
            </a:r>
          </a:p>
          <a:p>
            <a:pPr>
              <a:defRPr/>
            </a:pPr>
            <a:endParaRPr lang="en-GB" altLang="en-US" dirty="0"/>
          </a:p>
          <a:p>
            <a:pPr>
              <a:defRPr/>
            </a:pPr>
            <a:endParaRPr lang="en-GB" altLang="en-US" dirty="0"/>
          </a:p>
        </p:txBody>
      </p:sp>
      <p:sp>
        <p:nvSpPr>
          <p:cNvPr id="47108" name="Slide Number Placeholder 3">
            <a:extLst>
              <a:ext uri="{FF2B5EF4-FFF2-40B4-BE49-F238E27FC236}">
                <a16:creationId xmlns:a16="http://schemas.microsoft.com/office/drawing/2014/main" id="{484119C2-7435-0BDF-7489-C87729B5C1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417BC58-7826-4910-898E-D98D9783D6A7}" type="slidenum">
              <a:rPr lang="en-US" altLang="en-US" smtClean="0"/>
              <a:pPr/>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29F3E93-9C88-EB2C-6E17-A89E836EBE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03B6C5E9-1389-9293-4099-A8BD89752B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b="1" u="sng">
                <a:solidFill>
                  <a:srgbClr val="585757"/>
                </a:solidFill>
                <a:latin typeface="Gibson-Light"/>
              </a:rPr>
              <a:t>Fatal Fires per million population – </a:t>
            </a:r>
            <a:r>
              <a:rPr lang="en-GB" altLang="en-US" sz="1800" b="1" i="1" u="sng" dirty="0">
                <a:solidFill>
                  <a:srgbClr val="585757"/>
                </a:solidFill>
                <a:latin typeface="Gibson-Light"/>
              </a:rPr>
              <a:t>8 year average – from 2015-2023</a:t>
            </a:r>
          </a:p>
          <a:p>
            <a:endParaRPr lang="en-GB" altLang="en-US" sz="1800" b="1">
              <a:solidFill>
                <a:srgbClr val="585757"/>
              </a:solidFill>
              <a:latin typeface="Gibson-Light"/>
            </a:endParaRPr>
          </a:p>
          <a:p>
            <a:r>
              <a:rPr lang="en-GB" altLang="en-US" sz="1800" b="1">
                <a:solidFill>
                  <a:srgbClr val="585757"/>
                </a:solidFill>
                <a:latin typeface="Gibson-Light"/>
              </a:rPr>
              <a:t>The diagram shows that for fatal casualties, there is a clear link between deprivation and fatal casualty rate. </a:t>
            </a:r>
          </a:p>
          <a:p>
            <a:endParaRPr lang="en-GB" altLang="en-US" sz="1800" b="1">
              <a:solidFill>
                <a:srgbClr val="585757"/>
              </a:solidFill>
              <a:latin typeface="Gibson-Light"/>
            </a:endParaRPr>
          </a:p>
          <a:p>
            <a:r>
              <a:rPr lang="en-GB" altLang="en-US" sz="1800" b="1">
                <a:solidFill>
                  <a:srgbClr val="585757"/>
                </a:solidFill>
                <a:latin typeface="Gibson-Light"/>
              </a:rPr>
              <a:t>Except for males aged 17-19, and 70 or over, those in the most deprived areas have a higher rate of fatal casualties per million population.</a:t>
            </a:r>
            <a:endParaRPr lang="en-GB" altLang="en-US" b="1"/>
          </a:p>
        </p:txBody>
      </p:sp>
      <p:sp>
        <p:nvSpPr>
          <p:cNvPr id="49156" name="Slide Number Placeholder 3">
            <a:extLst>
              <a:ext uri="{FF2B5EF4-FFF2-40B4-BE49-F238E27FC236}">
                <a16:creationId xmlns:a16="http://schemas.microsoft.com/office/drawing/2014/main" id="{7C8DB5CF-1C35-C701-8F26-73117C2E62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69BFA80-7989-4D00-97A0-1756C98006B4}" type="slidenum">
              <a:rPr lang="en-US" altLang="en-US" smtClean="0"/>
              <a:pPr/>
              <a:t>17</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22525A9-D7DC-4BFA-B89F-8FF260B543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4E9C6DC6-1995-5FBF-36C8-3FEA7AE329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b="1" dirty="0">
                <a:solidFill>
                  <a:srgbClr val="585757"/>
                </a:solidFill>
                <a:latin typeface="Gibson-Light"/>
              </a:rPr>
              <a:t>There were 3,139 flooding incidents attended in 2022-23, compared to 1,617 last year (94.1% increase). This is the largest figure for flooding incidents since this series began and is likely due to weather conditions experienced in winter 2022.</a:t>
            </a:r>
          </a:p>
          <a:p>
            <a:endParaRPr lang="en-GB" altLang="en-US" sz="1800" b="1" dirty="0">
              <a:solidFill>
                <a:srgbClr val="585757"/>
              </a:solidFill>
              <a:latin typeface="Gibson-Light"/>
            </a:endParaRPr>
          </a:p>
        </p:txBody>
      </p:sp>
      <p:sp>
        <p:nvSpPr>
          <p:cNvPr id="55300" name="Slide Number Placeholder 3">
            <a:extLst>
              <a:ext uri="{FF2B5EF4-FFF2-40B4-BE49-F238E27FC236}">
                <a16:creationId xmlns:a16="http://schemas.microsoft.com/office/drawing/2014/main" id="{DAF55611-4484-C04E-54AB-7269E38DEB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985D1B7-ED9F-46E1-866A-47608EB7617E}" type="slidenum">
              <a:rPr lang="en-US" altLang="en-US" smtClean="0"/>
              <a:pPr/>
              <a:t>18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5D64F86-6B25-5A23-214E-0BC1782E34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F6CD151C-100B-1153-32A4-6E339A7E41BB}"/>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GB" altLang="en-US" b="1" u="sng" dirty="0"/>
              <a:t>Non-Fire Casualties</a:t>
            </a:r>
            <a:endParaRPr lang="en-GB" altLang="en-US" u="sng" dirty="0"/>
          </a:p>
          <a:p>
            <a:pPr>
              <a:defRPr/>
            </a:pPr>
            <a:endParaRPr lang="en-GB" altLang="en-US" dirty="0"/>
          </a:p>
          <a:p>
            <a:pPr marL="171450" indent="-171450">
              <a:buFont typeface="Arial" panose="020B0604020202020204" pitchFamily="34" charset="0"/>
              <a:buChar char="•"/>
              <a:defRPr/>
            </a:pPr>
            <a:r>
              <a:rPr lang="en-GB" altLang="en-US" b="1" dirty="0"/>
              <a:t>398</a:t>
            </a:r>
            <a:r>
              <a:rPr lang="en-GB" altLang="en-US" dirty="0"/>
              <a:t> fatal casualties, up 7.0% of which, </a:t>
            </a:r>
            <a:r>
              <a:rPr lang="en-GB" altLang="en-US" b="1" dirty="0"/>
              <a:t>85</a:t>
            </a:r>
            <a:r>
              <a:rPr lang="en-GB" altLang="en-US" dirty="0"/>
              <a:t> were at road traffic collisions</a:t>
            </a:r>
          </a:p>
          <a:p>
            <a:pPr marL="171450" indent="-171450">
              <a:buFont typeface="Arial" panose="020B0604020202020204" pitchFamily="34" charset="0"/>
              <a:buChar char="•"/>
              <a:defRPr/>
            </a:pPr>
            <a:r>
              <a:rPr lang="en-GB" altLang="en-US" b="1" dirty="0"/>
              <a:t>140</a:t>
            </a:r>
            <a:r>
              <a:rPr lang="en-GB" altLang="en-US" dirty="0"/>
              <a:t> were at effecting entry/exit incidents</a:t>
            </a:r>
          </a:p>
          <a:p>
            <a:pPr marL="171450" indent="-171450">
              <a:buFont typeface="Arial" panose="020B0604020202020204" pitchFamily="34" charset="0"/>
              <a:buChar char="•"/>
              <a:defRPr/>
            </a:pPr>
            <a:r>
              <a:rPr lang="en-GB" altLang="en-US" b="1" dirty="0"/>
              <a:t>2,481</a:t>
            </a:r>
            <a:r>
              <a:rPr lang="en-GB" altLang="en-US" dirty="0"/>
              <a:t> non-fatal casualties, up 2.9%</a:t>
            </a:r>
          </a:p>
          <a:p>
            <a:pPr>
              <a:defRPr/>
            </a:pPr>
            <a:endParaRPr lang="en-GB" altLang="en-US" dirty="0"/>
          </a:p>
          <a:p>
            <a:pPr>
              <a:defRPr/>
            </a:pPr>
            <a:r>
              <a:rPr lang="en-GB" altLang="en-US" dirty="0"/>
              <a:t>Fatal casualties at assist other agencies incidents increased from 58 to </a:t>
            </a:r>
            <a:r>
              <a:rPr lang="en-GB" altLang="en-US" b="1" dirty="0"/>
              <a:t>65</a:t>
            </a:r>
            <a:r>
              <a:rPr lang="en-GB" altLang="en-US" dirty="0"/>
              <a:t> 12.1% increase</a:t>
            </a:r>
          </a:p>
          <a:p>
            <a:pPr>
              <a:defRPr/>
            </a:pPr>
            <a:endParaRPr lang="en-GB" altLang="en-US" dirty="0"/>
          </a:p>
        </p:txBody>
      </p:sp>
      <p:sp>
        <p:nvSpPr>
          <p:cNvPr id="57348" name="Slide Number Placeholder 3">
            <a:extLst>
              <a:ext uri="{FF2B5EF4-FFF2-40B4-BE49-F238E27FC236}">
                <a16:creationId xmlns:a16="http://schemas.microsoft.com/office/drawing/2014/main" id="{E6638BE5-4C6B-40E8-323D-1A6C2FCF38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18D4A93-FBFD-4802-B1DD-DF3A63C2B969}" type="slidenum">
              <a:rPr lang="en-US" altLang="en-US" smtClean="0"/>
              <a:pPr/>
              <a:t>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B8247AB-E2EA-D7C3-31A2-0C3277D6F0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CC8179D-4F07-6025-665D-59DA3DCB30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8916" name="Slide Number Placeholder 3">
            <a:extLst>
              <a:ext uri="{FF2B5EF4-FFF2-40B4-BE49-F238E27FC236}">
                <a16:creationId xmlns:a16="http://schemas.microsoft.com/office/drawing/2014/main" id="{4F31BC0D-1146-2422-2B3A-271627FE16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58FB471-C1DC-4655-BC23-436EEDD037A2}" type="slidenum">
              <a:rPr lang="en-US" altLang="en-US" smtClean="0"/>
              <a:pPr/>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53571C2-6A1F-73D0-446B-B37C802768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F2AC75CD-820D-05F1-2500-1F7792A31FA9}"/>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GB" altLang="en-US" b="1" u="sng"/>
              <a:t>Assisting other agencies</a:t>
            </a:r>
          </a:p>
          <a:p>
            <a:pPr>
              <a:defRPr/>
            </a:pPr>
            <a:endParaRPr lang="en-GB" altLang="en-US" b="1"/>
          </a:p>
          <a:p>
            <a:pPr>
              <a:defRPr/>
            </a:pPr>
            <a:r>
              <a:rPr lang="en-GB" altLang="en-US" b="1"/>
              <a:t>Assisting other agencies has risen over the past 10 years. </a:t>
            </a:r>
          </a:p>
          <a:p>
            <a:pPr>
              <a:defRPr/>
            </a:pPr>
            <a:endParaRPr lang="en-GB" altLang="en-US" b="1"/>
          </a:p>
          <a:p>
            <a:pPr>
              <a:defRPr/>
            </a:pPr>
            <a:r>
              <a:rPr lang="en-GB" altLang="en-US" b="1"/>
              <a:t>These types of incidents will include incidents like,</a:t>
            </a:r>
          </a:p>
          <a:p>
            <a:pPr marL="171450" indent="-171450">
              <a:buFont typeface="Arial" panose="020B0604020202020204" pitchFamily="34" charset="0"/>
              <a:buChar char="•"/>
              <a:defRPr/>
            </a:pPr>
            <a:r>
              <a:rPr lang="en-GB" b="1"/>
              <a:t>Making vehicles safe</a:t>
            </a:r>
          </a:p>
          <a:p>
            <a:pPr marL="171450" indent="-171450">
              <a:buFont typeface="Arial" panose="020B0604020202020204" pitchFamily="34" charset="0"/>
              <a:buChar char="•"/>
              <a:defRPr/>
            </a:pPr>
            <a:r>
              <a:rPr lang="en-GB" b="1"/>
              <a:t>Ship Sinking</a:t>
            </a:r>
          </a:p>
          <a:p>
            <a:pPr marL="171450" indent="-171450">
              <a:buFont typeface="Arial" panose="020B0604020202020204" pitchFamily="34" charset="0"/>
              <a:buChar char="•"/>
              <a:defRPr/>
            </a:pPr>
            <a:r>
              <a:rPr lang="en-GB" altLang="en-US" b="1"/>
              <a:t>Suicide attempt</a:t>
            </a:r>
          </a:p>
          <a:p>
            <a:pPr marL="171450" indent="-171450">
              <a:buFont typeface="Arial" panose="020B0604020202020204" pitchFamily="34" charset="0"/>
              <a:buChar char="•"/>
              <a:defRPr/>
            </a:pPr>
            <a:r>
              <a:rPr lang="en-GB" altLang="en-US" b="1"/>
              <a:t>Bomb suspected or confirmed</a:t>
            </a:r>
          </a:p>
          <a:p>
            <a:pPr marL="171450" indent="-171450">
              <a:buFont typeface="Arial" panose="020B0604020202020204" pitchFamily="34" charset="0"/>
              <a:buChar char="•"/>
              <a:defRPr/>
            </a:pPr>
            <a:r>
              <a:rPr lang="en-GB" b="1"/>
              <a:t>UK FRS Search and Rescue Team requested to be sent abroad </a:t>
            </a:r>
          </a:p>
          <a:p>
            <a:pPr>
              <a:buFont typeface="Arial" panose="020B0604020202020204" pitchFamily="34" charset="0"/>
              <a:buNone/>
              <a:defRPr/>
            </a:pPr>
            <a:endParaRPr lang="en-GB" b="1"/>
          </a:p>
          <a:p>
            <a:pPr>
              <a:buFont typeface="Arial" panose="020B0604020202020204" pitchFamily="34" charset="0"/>
              <a:buNone/>
              <a:defRPr/>
            </a:pPr>
            <a:r>
              <a:rPr lang="en-GB" altLang="en-US" b="1"/>
              <a:t>This list has been taken from SFRS Incident Reporting System</a:t>
            </a:r>
          </a:p>
        </p:txBody>
      </p:sp>
      <p:sp>
        <p:nvSpPr>
          <p:cNvPr id="59396" name="Slide Number Placeholder 3">
            <a:extLst>
              <a:ext uri="{FF2B5EF4-FFF2-40B4-BE49-F238E27FC236}">
                <a16:creationId xmlns:a16="http://schemas.microsoft.com/office/drawing/2014/main" id="{D2718E14-962E-1EB7-8A03-578A2EDA9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D2ADA5A-CB54-4FF7-A03F-688CE0C1E6B0}" type="slidenum">
              <a:rPr lang="en-US" altLang="en-US" smtClean="0"/>
              <a:pPr/>
              <a:t>21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F9DAD10-02BB-93BA-5D59-FF2044621D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E2679AFE-3133-88F2-897D-B0C9486BA61D}"/>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GB" altLang="en-US" b="1" u="sng"/>
              <a:t>Effecting entry/exit 2022-23 </a:t>
            </a:r>
          </a:p>
          <a:p>
            <a:pPr>
              <a:defRPr/>
            </a:pPr>
            <a:endParaRPr lang="en-GB" altLang="en-US" b="1"/>
          </a:p>
          <a:p>
            <a:pPr>
              <a:defRPr/>
            </a:pPr>
            <a:r>
              <a:rPr lang="en-GB" altLang="en-US" b="1"/>
              <a:t>This includes assisting SAS to gain access to properties</a:t>
            </a:r>
          </a:p>
          <a:p>
            <a:pPr>
              <a:defRPr/>
            </a:pPr>
            <a:endParaRPr lang="en-GB" altLang="en-US"/>
          </a:p>
          <a:p>
            <a:pPr marL="171450" indent="-171450">
              <a:buFont typeface="Arial" panose="020B0604020202020204" pitchFamily="34" charset="0"/>
              <a:buChar char="•"/>
              <a:defRPr/>
            </a:pPr>
            <a:r>
              <a:rPr lang="en-GB" altLang="en-US" b="1"/>
              <a:t>Incidents – 4,547</a:t>
            </a:r>
          </a:p>
          <a:p>
            <a:pPr marL="171450" indent="-171450">
              <a:buFont typeface="Arial" panose="020B0604020202020204" pitchFamily="34" charset="0"/>
              <a:buChar char="•"/>
              <a:defRPr/>
            </a:pPr>
            <a:r>
              <a:rPr lang="en-GB" altLang="en-US" b="1"/>
              <a:t>Non-Fatal Casualties - 435</a:t>
            </a:r>
          </a:p>
          <a:p>
            <a:pPr marL="171450" indent="-171450">
              <a:buFont typeface="Arial" panose="020B0604020202020204" pitchFamily="34" charset="0"/>
              <a:buChar char="•"/>
              <a:defRPr/>
            </a:pPr>
            <a:r>
              <a:rPr lang="en-GB" altLang="en-US" b="1"/>
              <a:t>Fatal Casualties - 140</a:t>
            </a:r>
          </a:p>
          <a:p>
            <a:pPr>
              <a:defRPr/>
            </a:pPr>
            <a:endParaRPr lang="en-GB" altLang="en-US"/>
          </a:p>
        </p:txBody>
      </p:sp>
      <p:sp>
        <p:nvSpPr>
          <p:cNvPr id="67588" name="Slide Number Placeholder 3">
            <a:extLst>
              <a:ext uri="{FF2B5EF4-FFF2-40B4-BE49-F238E27FC236}">
                <a16:creationId xmlns:a16="http://schemas.microsoft.com/office/drawing/2014/main" id="{38360037-87C2-B1B3-46A2-41F78345B9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D930C4D-7F8C-4912-880C-9AC620694C9B}" type="slidenum">
              <a:rPr lang="en-US" altLang="en-US" smtClean="0"/>
              <a:pPr/>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6EF6FE7-D9DC-CD1E-9153-40AFFDE78C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35692EB3-19E0-8480-EDFF-891FE45DDF01}"/>
              </a:ext>
            </a:extLst>
          </p:cNvPr>
          <p:cNvSpPr>
            <a:spLocks noGrp="1" noChangeArrowheads="1"/>
          </p:cNvSpPr>
          <p:nvPr>
            <p:ph type="body" idx="1"/>
          </p:nvPr>
        </p:nvSpPr>
        <p:spPr bwMode="auto"/>
        <p:txBody>
          <a:bodyPr wrap="square" numCol="1" anchor="t" anchorCtr="0" compatLnSpc="1">
            <a:prstTxWarp prst="textNoShape">
              <a:avLst/>
            </a:prstTxWarp>
          </a:bodyPr>
          <a:lstStyle/>
          <a:p>
            <a:pPr marL="0" lvl="1" defTabSz="989013" eaLnBrk="1" hangingPunct="1">
              <a:spcBef>
                <a:spcPct val="0"/>
              </a:spcBef>
              <a:defRPr/>
            </a:pPr>
            <a:r>
              <a:rPr lang="en-GB" altLang="en-US" b="1" u="sng">
                <a:solidFill>
                  <a:srgbClr val="000000"/>
                </a:solidFill>
              </a:rPr>
              <a:t>Climate Change</a:t>
            </a:r>
          </a:p>
          <a:p>
            <a:pPr marL="0" lvl="1" defTabSz="989013" eaLnBrk="1" hangingPunct="1">
              <a:spcBef>
                <a:spcPct val="0"/>
              </a:spcBef>
              <a:defRPr/>
            </a:pPr>
            <a:endParaRPr lang="en-GB" altLang="en-US" b="1" u="sng">
              <a:solidFill>
                <a:srgbClr val="000000"/>
              </a:solidFill>
            </a:endParaRPr>
          </a:p>
          <a:p>
            <a:pPr marL="0" lvl="1" defTabSz="989013" eaLnBrk="1" hangingPunct="1">
              <a:spcBef>
                <a:spcPct val="0"/>
              </a:spcBef>
              <a:defRPr/>
            </a:pPr>
            <a:r>
              <a:rPr lang="en-GB" altLang="en-US" b="1">
                <a:solidFill>
                  <a:srgbClr val="000000"/>
                </a:solidFill>
              </a:rPr>
              <a:t>Scotland has vast access to water with over 30,000 lochs, 18,000 kms of coastline, over 200 rivers and a vast canal network, not to mention local streams and burns etc.  Many of these are in remote locations.  With warmer summers and hotter weather, public don’t always understand risk or know how to respond safely in an emergency.  </a:t>
            </a:r>
          </a:p>
          <a:p>
            <a:pPr marL="0" lvl="1" defTabSz="989013" eaLnBrk="1" hangingPunct="1">
              <a:spcBef>
                <a:spcPct val="0"/>
              </a:spcBef>
              <a:defRPr/>
            </a:pPr>
            <a:endParaRPr lang="en-GB" altLang="en-US" b="1">
              <a:solidFill>
                <a:srgbClr val="000000"/>
              </a:solidFill>
            </a:endParaRPr>
          </a:p>
          <a:p>
            <a:pPr marL="171450" indent="-171450">
              <a:buFont typeface="Arial" panose="020B0604020202020204" pitchFamily="34" charset="0"/>
              <a:buChar char="•"/>
              <a:defRPr/>
            </a:pPr>
            <a:r>
              <a:rPr lang="en-GB" altLang="en-US" b="1"/>
              <a:t>Flooding incidents make up a large proportion of incidents attended – 94.1% increase</a:t>
            </a:r>
          </a:p>
          <a:p>
            <a:pPr marL="171450" indent="-171450">
              <a:buFont typeface="Arial" panose="020B0604020202020204" pitchFamily="34" charset="0"/>
              <a:buChar char="•"/>
              <a:defRPr/>
            </a:pPr>
            <a:r>
              <a:rPr lang="en-GB" altLang="en-US" b="1"/>
              <a:t>Wildfires</a:t>
            </a:r>
          </a:p>
          <a:p>
            <a:pPr>
              <a:buFont typeface="Arial" panose="020B0604020202020204" pitchFamily="34" charset="0"/>
              <a:buNone/>
              <a:defRPr/>
            </a:pPr>
            <a:endParaRPr lang="en-GB" altLang="en-US" b="1"/>
          </a:p>
          <a:p>
            <a:pPr>
              <a:buFont typeface="Arial" panose="020B0604020202020204" pitchFamily="34" charset="0"/>
              <a:buNone/>
              <a:defRPr/>
            </a:pPr>
            <a:r>
              <a:rPr lang="en-GB" altLang="en-US" b="1"/>
              <a:t>Water Incidents</a:t>
            </a:r>
          </a:p>
          <a:p>
            <a:pPr marL="171450" indent="-171450">
              <a:buFont typeface="Arial" panose="020B0604020202020204" pitchFamily="34" charset="0"/>
              <a:buChar char="•"/>
              <a:defRPr/>
            </a:pPr>
            <a:endParaRPr lang="en-GB" altLang="en-US" b="1">
              <a:solidFill>
                <a:srgbClr val="000000"/>
              </a:solidFill>
            </a:endParaRPr>
          </a:p>
          <a:p>
            <a:pPr marL="171450" indent="-171450">
              <a:buFont typeface="Arial" panose="020B0604020202020204" pitchFamily="34" charset="0"/>
              <a:buChar char="•"/>
              <a:defRPr/>
            </a:pPr>
            <a:r>
              <a:rPr lang="en-GB" altLang="en-US" b="1"/>
              <a:t>96 people per year on average drown in Scotland  </a:t>
            </a:r>
            <a:endParaRPr lang="en-GB" altLang="en-US" b="1">
              <a:solidFill>
                <a:srgbClr val="000000"/>
              </a:solidFill>
            </a:endParaRPr>
          </a:p>
          <a:p>
            <a:pPr marL="171450" lvl="1" indent="-171450" defTabSz="989013" eaLnBrk="1" hangingPunct="1">
              <a:spcBef>
                <a:spcPct val="0"/>
              </a:spcBef>
              <a:buFont typeface="Arial" panose="020B0604020202020204" pitchFamily="34" charset="0"/>
              <a:buChar char="•"/>
              <a:defRPr/>
            </a:pPr>
            <a:r>
              <a:rPr lang="en-GB" altLang="en-US" b="1">
                <a:solidFill>
                  <a:srgbClr val="000000"/>
                </a:solidFill>
              </a:rPr>
              <a:t>50% of drownings were accidental</a:t>
            </a:r>
          </a:p>
          <a:p>
            <a:pPr marL="171450" lvl="1" indent="-171450" defTabSz="989013" eaLnBrk="1" hangingPunct="1">
              <a:spcBef>
                <a:spcPct val="0"/>
              </a:spcBef>
              <a:buFont typeface="Arial" panose="020B0604020202020204" pitchFamily="34" charset="0"/>
              <a:buChar char="•"/>
              <a:defRPr/>
            </a:pPr>
            <a:r>
              <a:rPr lang="en-GB" altLang="en-US" b="1">
                <a:solidFill>
                  <a:srgbClr val="000000"/>
                </a:solidFill>
              </a:rPr>
              <a:t>60% occurred inland</a:t>
            </a:r>
          </a:p>
          <a:p>
            <a:pPr marL="171450" lvl="1" indent="-171450" defTabSz="989013" eaLnBrk="1" hangingPunct="1">
              <a:spcBef>
                <a:spcPct val="0"/>
              </a:spcBef>
              <a:buFont typeface="Arial" panose="020B0604020202020204" pitchFamily="34" charset="0"/>
              <a:buChar char="•"/>
              <a:defRPr/>
            </a:pPr>
            <a:r>
              <a:rPr lang="en-GB" altLang="en-US" b="1">
                <a:solidFill>
                  <a:srgbClr val="000000"/>
                </a:solidFill>
              </a:rPr>
              <a:t>Males aged 50-59 were highest age group of accidental drownings</a:t>
            </a:r>
          </a:p>
          <a:p>
            <a:pPr marL="0" lvl="1" defTabSz="989013" eaLnBrk="1" hangingPunct="1">
              <a:spcBef>
                <a:spcPct val="0"/>
              </a:spcBef>
              <a:defRPr/>
            </a:pPr>
            <a:endParaRPr lang="en-GB" altLang="en-US" b="1">
              <a:solidFill>
                <a:srgbClr val="000000"/>
              </a:solidFill>
            </a:endParaRPr>
          </a:p>
          <a:p>
            <a:pPr marL="0" lvl="1" defTabSz="989013" eaLnBrk="1" hangingPunct="1">
              <a:spcBef>
                <a:spcPct val="0"/>
              </a:spcBef>
              <a:defRPr/>
            </a:pPr>
            <a:r>
              <a:rPr lang="en-GB" altLang="en-US" b="1">
                <a:solidFill>
                  <a:srgbClr val="000000"/>
                </a:solidFill>
              </a:rPr>
              <a:t>Source: RoSPA Annual Trend Report 2022</a:t>
            </a:r>
          </a:p>
          <a:p>
            <a:pPr marL="0" lvl="1" defTabSz="989013" eaLnBrk="1" hangingPunct="1">
              <a:spcBef>
                <a:spcPct val="0"/>
              </a:spcBef>
              <a:defRPr/>
            </a:pPr>
            <a:endParaRPr lang="en-GB" altLang="en-US">
              <a:solidFill>
                <a:srgbClr val="000000"/>
              </a:solidFill>
            </a:endParaRPr>
          </a:p>
          <a:p>
            <a:pPr marL="0" lvl="1" defTabSz="989013" eaLnBrk="1" hangingPunct="1">
              <a:spcBef>
                <a:spcPct val="0"/>
              </a:spcBef>
              <a:defRPr/>
            </a:pPr>
            <a:endParaRPr lang="en-GB" altLang="en-US">
              <a:solidFill>
                <a:srgbClr val="000000"/>
              </a:solidFill>
            </a:endParaRPr>
          </a:p>
          <a:p>
            <a:pPr marL="0" lvl="1" defTabSz="989013" eaLnBrk="1" hangingPunct="1">
              <a:spcBef>
                <a:spcPct val="0"/>
              </a:spcBef>
              <a:defRPr/>
            </a:pPr>
            <a:endParaRPr lang="en-GB" altLang="en-US">
              <a:solidFill>
                <a:srgbClr val="000000"/>
              </a:solidFill>
            </a:endParaRPr>
          </a:p>
          <a:p>
            <a:pPr defTabSz="989013">
              <a:defRPr/>
            </a:pPr>
            <a:endParaRPr lang="en-GB" altLang="en-US"/>
          </a:p>
        </p:txBody>
      </p:sp>
      <p:sp>
        <p:nvSpPr>
          <p:cNvPr id="69636" name="Slide Number Placeholder 3">
            <a:extLst>
              <a:ext uri="{FF2B5EF4-FFF2-40B4-BE49-F238E27FC236}">
                <a16:creationId xmlns:a16="http://schemas.microsoft.com/office/drawing/2014/main" id="{893C58C7-8CA0-2D6F-1EFC-1412A3C7C3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2320E7F-D2CD-4613-B0DC-745B6D2CDBED}" type="slidenum">
              <a:rPr lang="en-US" altLang="en-US" smtClean="0"/>
              <a:pPr/>
              <a:t>23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23C3C43-D6D9-97DC-5A57-4F8A04C8F3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52A6BD0A-D84F-A532-9EED-290D64E473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684" name="Slide Number Placeholder 3">
            <a:extLst>
              <a:ext uri="{FF2B5EF4-FFF2-40B4-BE49-F238E27FC236}">
                <a16:creationId xmlns:a16="http://schemas.microsoft.com/office/drawing/2014/main" id="{DC985E93-C736-4870-2D16-F6BC17416D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3D95319-B8AF-4E98-8B86-B09C99C84A3A}" type="slidenum">
              <a:rPr lang="en-US" altLang="en-US" smtClean="0"/>
              <a:pPr/>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B00C0CA-B13B-189A-5391-49D91EFD8F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264365B-130C-A55E-413F-CF83355559DA}"/>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GB" altLang="en-US" b="1"/>
              <a:t>Summary of some statistics. The following slides will provide some more in-depth data recorded.  Our preventative work is based on a review of this data.</a:t>
            </a:r>
          </a:p>
          <a:p>
            <a:pPr>
              <a:defRPr/>
            </a:pPr>
            <a:endParaRPr lang="en-GB" altLang="en-US" u="sng"/>
          </a:p>
          <a:p>
            <a:pPr marL="342900" indent="-342900">
              <a:lnSpc>
                <a:spcPct val="107000"/>
              </a:lnSpc>
              <a:buFont typeface="Symbol" panose="05050102010706020507" pitchFamily="18" charset="2"/>
              <a:buChar char=""/>
              <a:defRPr/>
            </a:pPr>
            <a:r>
              <a:rPr lang="en-GB" b="1" kern="100">
                <a:ea typeface="Calibri" panose="020F0502020204030204" pitchFamily="34" charset="0"/>
                <a:cs typeface="Times New Roman" panose="02020603050405020304" pitchFamily="18" charset="0"/>
              </a:rPr>
              <a:t>SFRS attended nearly 100,000 incidents</a:t>
            </a:r>
            <a:endParaRPr lang="en-GB" kern="10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en-GB" b="1" kern="100">
                <a:ea typeface="Calibri" panose="020F0502020204030204" pitchFamily="34" charset="0"/>
                <a:cs typeface="Times New Roman" panose="02020603050405020304" pitchFamily="18" charset="0"/>
              </a:rPr>
              <a:t>One quarter of which were fires</a:t>
            </a:r>
            <a:endParaRPr lang="en-GB" kern="10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en-GB" b="1" kern="100">
                <a:ea typeface="Calibri" panose="020F0502020204030204" pitchFamily="34" charset="0"/>
                <a:cs typeface="Times New Roman" panose="02020603050405020304" pitchFamily="18" charset="0"/>
              </a:rPr>
              <a:t>10’000 were primary fires</a:t>
            </a:r>
            <a:endParaRPr lang="en-GB" kern="10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en-GB" b="1" kern="100">
                <a:ea typeface="Calibri" panose="020F0502020204030204" pitchFamily="34" charset="0"/>
                <a:cs typeface="Times New Roman" panose="02020603050405020304" pitchFamily="18" charset="0"/>
              </a:rPr>
              <a:t>Just over 16’000 secondary fires </a:t>
            </a:r>
            <a:endParaRPr lang="en-GB" kern="10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en-GB" b="1" kern="100">
                <a:ea typeface="Calibri" panose="020F0502020204030204" pitchFamily="34" charset="0"/>
                <a:cs typeface="Times New Roman" panose="02020603050405020304" pitchFamily="18" charset="0"/>
              </a:rPr>
              <a:t>17’000 non fire incidents</a:t>
            </a:r>
            <a:endParaRPr lang="en-GB" kern="10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en-GB" b="1" kern="100">
                <a:ea typeface="Calibri" panose="020F0502020204030204" pitchFamily="34" charset="0"/>
                <a:cs typeface="Times New Roman" panose="02020603050405020304" pitchFamily="18" charset="0"/>
              </a:rPr>
              <a:t>Within these incidents there were 922 non-fatal fire casualties. </a:t>
            </a:r>
            <a:endParaRPr lang="en-GB" kern="10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en-GB" b="1" kern="100">
                <a:ea typeface="Calibri" panose="020F0502020204030204" pitchFamily="34" charset="0"/>
                <a:cs typeface="Times New Roman" panose="02020603050405020304" pitchFamily="18" charset="0"/>
              </a:rPr>
              <a:t>The fire fatality rate in Scotland is 7.8 per million population</a:t>
            </a:r>
            <a:endParaRPr lang="en-GB" kern="100">
              <a:ea typeface="Calibri" panose="020F0502020204030204" pitchFamily="34" charset="0"/>
              <a:cs typeface="Times New Roman" panose="02020603050405020304" pitchFamily="18" charset="0"/>
            </a:endParaRPr>
          </a:p>
        </p:txBody>
      </p:sp>
      <p:sp>
        <p:nvSpPr>
          <p:cNvPr id="12292" name="Slide Number Placeholder 3">
            <a:extLst>
              <a:ext uri="{FF2B5EF4-FFF2-40B4-BE49-F238E27FC236}">
                <a16:creationId xmlns:a16="http://schemas.microsoft.com/office/drawing/2014/main" id="{59FEAFC9-56B7-6487-AA12-A8139ADAD7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EBC2AB7-0C6B-4B05-ACDB-51E1C7F6B8FE}"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6F3D76F-A286-10DB-A07A-84E41B18FD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5EFA11B-C986-8CC9-7301-29EBA79EE1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Arial" panose="020B0604020202020204" pitchFamily="34" charset="0"/>
                <a:cs typeface="Arial" panose="020B0604020202020204" pitchFamily="34" charset="0"/>
              </a:rPr>
              <a:t>P&amp;P activities and initiatives are carried out at  by a range of personnel qualified in various aspects of Community Safety Engagement (CSE), Fire Safety Enforcement (FSE), Fire Engineering (FEng) and Fire Investigation (FI).</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CSE activities are carried out by all operational personnel as part of their role map. </a:t>
            </a:r>
          </a:p>
          <a:p>
            <a:pPr eaLnBrk="1" hangingPunct="1"/>
            <a:r>
              <a:rPr lang="en-GB" altLang="en-US">
                <a:latin typeface="Arial" panose="020B0604020202020204" pitchFamily="34" charset="0"/>
                <a:cs typeface="Arial" panose="020B0604020202020204" pitchFamily="34" charset="0"/>
              </a:rPr>
              <a:t>On call (formerly known as RDVS) Watch Commanders often support P&amp;P priorities in their local area</a:t>
            </a:r>
          </a:p>
          <a:p>
            <a:pPr eaLnBrk="1" hangingPunct="1"/>
            <a:r>
              <a:rPr lang="en-GB" altLang="en-US">
                <a:latin typeface="Arial" panose="020B0604020202020204" pitchFamily="34" charset="0"/>
                <a:cs typeface="Arial" panose="020B0604020202020204" pitchFamily="34" charset="0"/>
              </a:rPr>
              <a:t>CSE activities are enhanced and supported by the local CAT who are embedded within each LSO Area and comprise of uniformed and non uniformed members of staff. </a:t>
            </a:r>
          </a:p>
          <a:p>
            <a:endParaRPr lang="en-GB" altLang="en-US"/>
          </a:p>
        </p:txBody>
      </p:sp>
      <p:sp>
        <p:nvSpPr>
          <p:cNvPr id="10244" name="Slide Number Placeholder 3">
            <a:extLst>
              <a:ext uri="{FF2B5EF4-FFF2-40B4-BE49-F238E27FC236}">
                <a16:creationId xmlns:a16="http://schemas.microsoft.com/office/drawing/2014/main" id="{8C55504D-8949-5A2A-5E79-E62157809E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CE964E3-310A-4E17-806A-0F8425301944}"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A929996-E2A9-5FF6-075A-C2D4C9D6DA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6F0A351-F2BA-95AD-3965-412718B35FE8}"/>
              </a:ext>
            </a:extLst>
          </p:cNvPr>
          <p:cNvSpPr>
            <a:spLocks noGrp="1" noChangeArrowheads="1"/>
          </p:cNvSpPr>
          <p:nvPr>
            <p:ph type="body" idx="1"/>
          </p:nvPr>
        </p:nvSpPr>
        <p:spPr bwMode="auto"/>
        <p:txBody>
          <a:bodyPr wrap="square" numCol="1" anchor="t" anchorCtr="0" compatLnSpc="1">
            <a:prstTxWarp prst="textNoShape">
              <a:avLst/>
            </a:prstTxWarp>
          </a:bodyPr>
          <a:lstStyle/>
          <a:p>
            <a:pPr>
              <a:lnSpc>
                <a:spcPct val="107000"/>
              </a:lnSpc>
              <a:spcAft>
                <a:spcPts val="800"/>
              </a:spcAft>
              <a:defRPr/>
            </a:pPr>
            <a:r>
              <a:rPr lang="en-GB" sz="1800" b="1" kern="100">
                <a:ea typeface="Calibri" panose="020F0502020204030204" pitchFamily="34" charset="0"/>
                <a:cs typeface="Times New Roman" panose="02020603050405020304" pitchFamily="18" charset="0"/>
              </a:rPr>
              <a:t>These stats show that fires were plateauing at around 29%. 2020/21 we see a dip due to lockdown and a reduction in secondary fires. SFRS expect to see a significant drop in non-fire incidents with SFRS’s new UFAS policy. </a:t>
            </a:r>
          </a:p>
          <a:p>
            <a:pPr>
              <a:lnSpc>
                <a:spcPct val="107000"/>
              </a:lnSpc>
              <a:spcAft>
                <a:spcPts val="800"/>
              </a:spcAft>
              <a:defRPr/>
            </a:pPr>
            <a:endParaRPr lang="en-GB" sz="1800" b="1" kern="100">
              <a:ea typeface="Calibri" panose="020F0502020204030204" pitchFamily="34" charset="0"/>
              <a:cs typeface="Times New Roman" panose="02020603050405020304" pitchFamily="18" charset="0"/>
            </a:endParaRPr>
          </a:p>
          <a:p>
            <a:pPr>
              <a:defRPr/>
            </a:pPr>
            <a:r>
              <a:rPr lang="en-GB" altLang="en-US" sz="1800" b="1" u="sng"/>
              <a:t>All Incidents</a:t>
            </a:r>
          </a:p>
          <a:p>
            <a:pPr>
              <a:defRPr/>
            </a:pPr>
            <a:endParaRPr lang="en-GB" altLang="en-US" sz="1800"/>
          </a:p>
          <a:p>
            <a:pPr>
              <a:defRPr/>
            </a:pPr>
            <a:r>
              <a:rPr lang="en-GB" altLang="en-US" sz="1800" b="1"/>
              <a:t>In 2022-23, SFRS attended a total of </a:t>
            </a:r>
          </a:p>
          <a:p>
            <a:pPr marL="171450" indent="-171450">
              <a:buFont typeface="Arial" panose="020B0604020202020204" pitchFamily="34" charset="0"/>
              <a:buChar char="•"/>
              <a:defRPr/>
            </a:pPr>
            <a:r>
              <a:rPr lang="en-GB" altLang="en-US" sz="1800" b="1"/>
              <a:t>99,532 incidents, 4% increase in previous year. </a:t>
            </a:r>
          </a:p>
          <a:p>
            <a:pPr marL="171450" indent="-171450">
              <a:buFont typeface="Arial" panose="020B0604020202020204" pitchFamily="34" charset="0"/>
              <a:buChar char="•"/>
              <a:defRPr/>
            </a:pPr>
            <a:r>
              <a:rPr lang="en-GB" altLang="en-US" sz="1800" b="1">
                <a:solidFill>
                  <a:srgbClr val="585757"/>
                </a:solidFill>
                <a:latin typeface="Gibson-Light"/>
              </a:rPr>
              <a:t>There were 4,895 fires per million population in Scotland. </a:t>
            </a:r>
          </a:p>
          <a:p>
            <a:pPr marL="171450" indent="-171450">
              <a:buFont typeface="Arial" panose="020B0604020202020204" pitchFamily="34" charset="0"/>
              <a:buChar char="•"/>
              <a:defRPr/>
            </a:pPr>
            <a:r>
              <a:rPr lang="en-GB" altLang="en-US" sz="1800" b="1">
                <a:solidFill>
                  <a:srgbClr val="585757"/>
                </a:solidFill>
                <a:latin typeface="Gibson-Light"/>
              </a:rPr>
              <a:t>Dwelling fires have steadily decreased in England, Wales and Scotland.  </a:t>
            </a:r>
          </a:p>
          <a:p>
            <a:pPr marL="171450" indent="-171450">
              <a:buFont typeface="Arial" panose="020B0604020202020204" pitchFamily="34" charset="0"/>
              <a:buChar char="•"/>
              <a:defRPr/>
            </a:pPr>
            <a:r>
              <a:rPr lang="en-GB" altLang="en-US" sz="1800" b="1">
                <a:solidFill>
                  <a:srgbClr val="585757"/>
                </a:solidFill>
                <a:latin typeface="Gibson-Light"/>
              </a:rPr>
              <a:t>Scotland has had a consistently higher rate per million population than the other nations.  </a:t>
            </a:r>
          </a:p>
          <a:p>
            <a:pPr marL="171450" indent="-171450">
              <a:buFont typeface="Arial" panose="020B0604020202020204" pitchFamily="34" charset="0"/>
              <a:buChar char="•"/>
              <a:defRPr/>
            </a:pPr>
            <a:r>
              <a:rPr lang="en-GB" altLang="en-US" sz="1800" b="1">
                <a:solidFill>
                  <a:srgbClr val="585757"/>
                </a:solidFill>
                <a:latin typeface="Gibson-Light"/>
              </a:rPr>
              <a:t>In 2022-23 there were 786 dwelling fires per million population.</a:t>
            </a:r>
          </a:p>
          <a:p>
            <a:pPr marL="171450" indent="-171450">
              <a:buFont typeface="Arial" panose="020B0604020202020204" pitchFamily="34" charset="0"/>
              <a:buChar char="•"/>
              <a:defRPr/>
            </a:pPr>
            <a:r>
              <a:rPr lang="en-GB" altLang="en-US" sz="1800" b="1">
                <a:solidFill>
                  <a:srgbClr val="585757"/>
                </a:solidFill>
                <a:latin typeface="Gibson-Light"/>
              </a:rPr>
              <a:t>Deprivation and urban rural profile of communities influences fire rates at a national level which could explain why there are differing rates between nations.  </a:t>
            </a:r>
          </a:p>
          <a:p>
            <a:pPr marL="171450" indent="-171450">
              <a:buFont typeface="Arial" panose="020B0604020202020204" pitchFamily="34" charset="0"/>
              <a:buChar char="•"/>
              <a:defRPr/>
            </a:pPr>
            <a:endParaRPr lang="en-GB" altLang="en-US" sz="1800">
              <a:solidFill>
                <a:srgbClr val="585757"/>
              </a:solidFill>
              <a:latin typeface="Gibson-Light"/>
            </a:endParaRPr>
          </a:p>
          <a:p>
            <a:pPr>
              <a:buFont typeface="Arial" panose="020B0604020202020204" pitchFamily="34" charset="0"/>
              <a:buNone/>
              <a:defRPr/>
            </a:pPr>
            <a:endParaRPr lang="en-GB" altLang="en-US" sz="1800"/>
          </a:p>
          <a:p>
            <a:pPr>
              <a:lnSpc>
                <a:spcPct val="107000"/>
              </a:lnSpc>
              <a:spcAft>
                <a:spcPts val="800"/>
              </a:spcAft>
              <a:defRPr/>
            </a:pPr>
            <a:endParaRPr lang="en-GB" sz="1800" kern="100">
              <a:ea typeface="Calibri" panose="020F0502020204030204" pitchFamily="34" charset="0"/>
              <a:cs typeface="Times New Roman" panose="02020603050405020304" pitchFamily="18" charset="0"/>
            </a:endParaRPr>
          </a:p>
          <a:p>
            <a:pPr>
              <a:defRPr/>
            </a:pPr>
            <a:endParaRPr lang="en-GB" altLang="en-US"/>
          </a:p>
          <a:p>
            <a:pPr>
              <a:defRPr/>
            </a:pPr>
            <a:endParaRPr lang="en-GB" altLang="en-US"/>
          </a:p>
        </p:txBody>
      </p:sp>
      <p:sp>
        <p:nvSpPr>
          <p:cNvPr id="14340" name="Slide Number Placeholder 3">
            <a:extLst>
              <a:ext uri="{FF2B5EF4-FFF2-40B4-BE49-F238E27FC236}">
                <a16:creationId xmlns:a16="http://schemas.microsoft.com/office/drawing/2014/main" id="{EAA45920-2153-B2F5-D112-F6EC724C5F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208BBCF-09A9-43E8-B0E8-354777821CEF}"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8F963F1-E815-76FC-F95D-26D3EAB753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290E4EC-EF2B-CDD9-F631-1F8C4B2D42CD}"/>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GB" b="1" u="sng"/>
              <a:t>2022-23 Trends in Fires</a:t>
            </a:r>
          </a:p>
          <a:p>
            <a:pPr>
              <a:defRPr/>
            </a:pPr>
            <a:endParaRPr lang="en-GB" b="1" u="sng"/>
          </a:p>
          <a:p>
            <a:pPr marL="171450" indent="-171450">
              <a:buFont typeface="Arial" panose="020B0604020202020204" pitchFamily="34" charset="0"/>
              <a:buChar char="•"/>
              <a:defRPr/>
            </a:pPr>
            <a:r>
              <a:rPr lang="en-GB" b="1"/>
              <a:t>26,825 fires attended, down 3.5% on previous year</a:t>
            </a:r>
          </a:p>
          <a:p>
            <a:pPr marL="171450" indent="-171450">
              <a:buFont typeface="Arial" panose="020B0604020202020204" pitchFamily="34" charset="0"/>
              <a:buChar char="•"/>
              <a:defRPr/>
            </a:pPr>
            <a:r>
              <a:rPr lang="en-GB" b="1"/>
              <a:t>4,305 dwelling fires, down 7.1% of which:</a:t>
            </a:r>
          </a:p>
          <a:p>
            <a:pPr marL="171450" indent="-171450">
              <a:buFont typeface="Wingdings" panose="05000000000000000000" pitchFamily="2" charset="2"/>
              <a:buChar char="Ø"/>
              <a:defRPr/>
            </a:pPr>
            <a:r>
              <a:rPr lang="en-GB" b="1"/>
              <a:t>3,873 of these were accidental, down 7.7%</a:t>
            </a:r>
          </a:p>
          <a:p>
            <a:pPr marL="171450" indent="-171450">
              <a:buFont typeface="Wingdings" panose="05000000000000000000" pitchFamily="2" charset="2"/>
              <a:buChar char="Ø"/>
              <a:defRPr/>
            </a:pPr>
            <a:r>
              <a:rPr lang="en-GB" altLang="en-US" b="1"/>
              <a:t>58.8% of accidental dwelling fires started with a cooking appliance</a:t>
            </a:r>
          </a:p>
          <a:p>
            <a:pPr marL="171450" indent="-171450">
              <a:buFont typeface="Wingdings" panose="05000000000000000000" pitchFamily="2" charset="2"/>
              <a:buChar char="Ø"/>
              <a:defRPr/>
            </a:pPr>
            <a:r>
              <a:rPr lang="en-GB" altLang="en-US" b="1"/>
              <a:t>72.2% of dwelling fires were confined to the original item ignited</a:t>
            </a:r>
          </a:p>
          <a:p>
            <a:pPr marL="171450" indent="-171450">
              <a:buFont typeface="Arial" panose="020B0604020202020204" pitchFamily="34" charset="0"/>
              <a:buChar char="•"/>
              <a:defRPr/>
            </a:pPr>
            <a:r>
              <a:rPr lang="en-GB" b="1"/>
              <a:t>1,984 vehicle fires, down 0.8%</a:t>
            </a:r>
          </a:p>
          <a:p>
            <a:pPr marL="171450" indent="-171450">
              <a:buFont typeface="Arial" panose="020B0604020202020204" pitchFamily="34" charset="0"/>
              <a:buChar char="•"/>
              <a:defRPr/>
            </a:pPr>
            <a:r>
              <a:rPr lang="en-GB" b="1"/>
              <a:t>18,217 outdoor fires (excluding road vehicles) down, 3.5%</a:t>
            </a:r>
          </a:p>
          <a:p>
            <a:pPr>
              <a:defRPr/>
            </a:pPr>
            <a:endParaRPr lang="en-GB" altLang="en-US"/>
          </a:p>
          <a:p>
            <a:pPr>
              <a:defRPr/>
            </a:pPr>
            <a:endParaRPr lang="en-GB" altLang="en-US"/>
          </a:p>
        </p:txBody>
      </p:sp>
      <p:sp>
        <p:nvSpPr>
          <p:cNvPr id="16388" name="Slide Number Placeholder 3">
            <a:extLst>
              <a:ext uri="{FF2B5EF4-FFF2-40B4-BE49-F238E27FC236}">
                <a16:creationId xmlns:a16="http://schemas.microsoft.com/office/drawing/2014/main" id="{145DAFDA-7B28-6DDB-37DF-CB5B3FAF6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25A1DA6-326D-4378-84FD-B773566D06AC}"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8EB3ED7-71FB-AB48-B1C7-52DBACD327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C7C84C5-56F7-0AC6-1ED6-D40635C428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2009 / 10 - 5,367    </a:t>
            </a:r>
          </a:p>
          <a:p>
            <a:endParaRPr lang="en-GB" altLang="en-US"/>
          </a:p>
          <a:p>
            <a:r>
              <a:rPr lang="en-GB" altLang="en-US"/>
              <a:t>2022 / 23 - 3,873</a:t>
            </a:r>
          </a:p>
        </p:txBody>
      </p:sp>
      <p:sp>
        <p:nvSpPr>
          <p:cNvPr id="20484" name="Slide Number Placeholder 3">
            <a:extLst>
              <a:ext uri="{FF2B5EF4-FFF2-40B4-BE49-F238E27FC236}">
                <a16:creationId xmlns:a16="http://schemas.microsoft.com/office/drawing/2014/main" id="{FC02D457-86F6-C8F2-4513-83F63E5102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8A7ECCF-BEA9-44BA-A3FD-DF0362472EC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E1AA64F-4FE5-2E9F-082B-7304325273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E755A4A8-AFC4-1406-570A-8F2E062E422A}"/>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GB" altLang="en-US" b="1" u="sng"/>
              <a:t>Non- Fatal Casualties in Fires</a:t>
            </a:r>
          </a:p>
          <a:p>
            <a:pPr>
              <a:defRPr/>
            </a:pPr>
            <a:endParaRPr lang="en-GB" altLang="en-US" b="1"/>
          </a:p>
          <a:p>
            <a:pPr>
              <a:defRPr/>
            </a:pPr>
            <a:r>
              <a:rPr lang="en-GB" altLang="en-US" b="1"/>
              <a:t>There were 922 non-fatal fire casualties in 2022-23 up from 804 previous year (14.7% increase).  </a:t>
            </a:r>
          </a:p>
          <a:p>
            <a:pPr>
              <a:defRPr/>
            </a:pPr>
            <a:endParaRPr lang="en-GB" altLang="en-US" sz="1800" b="1">
              <a:solidFill>
                <a:srgbClr val="585757"/>
              </a:solidFill>
              <a:latin typeface="Gibson-Light"/>
            </a:endParaRPr>
          </a:p>
          <a:p>
            <a:pPr>
              <a:buFont typeface="Arial" panose="020B0604020202020204" pitchFamily="34" charset="0"/>
              <a:buNone/>
              <a:defRPr/>
            </a:pPr>
            <a:r>
              <a:rPr lang="en-GB" altLang="en-US" sz="1800" b="1">
                <a:solidFill>
                  <a:srgbClr val="585757"/>
                </a:solidFill>
                <a:latin typeface="Gibson-Light"/>
              </a:rPr>
              <a:t>This figure shows the historical overall decreasing trend in non-fatal casualties in fires since the early 2000s. </a:t>
            </a:r>
          </a:p>
          <a:p>
            <a:pPr>
              <a:buFont typeface="Arial" panose="020B0604020202020204" pitchFamily="34" charset="0"/>
              <a:buNone/>
              <a:defRPr/>
            </a:pPr>
            <a:endParaRPr lang="en-GB" altLang="en-US" sz="1800" b="1">
              <a:solidFill>
                <a:srgbClr val="585757"/>
              </a:solidFill>
              <a:latin typeface="Gibson-Light"/>
            </a:endParaRPr>
          </a:p>
          <a:p>
            <a:pPr marL="285750" indent="-285750">
              <a:buFont typeface="Arial" panose="020B0604020202020204" pitchFamily="34" charset="0"/>
              <a:buChar char="•"/>
              <a:defRPr/>
            </a:pPr>
            <a:r>
              <a:rPr lang="en-GB" altLang="en-US" sz="1800" b="1">
                <a:solidFill>
                  <a:srgbClr val="585757"/>
                </a:solidFill>
                <a:latin typeface="Gibson-Light"/>
              </a:rPr>
              <a:t>In 2022-23, 835 (90.6%) of these casualties were in dwellings, </a:t>
            </a:r>
          </a:p>
          <a:p>
            <a:pPr marL="285750" indent="-285750">
              <a:buFont typeface="Arial" panose="020B0604020202020204" pitchFamily="34" charset="0"/>
              <a:buChar char="•"/>
              <a:defRPr/>
            </a:pPr>
            <a:r>
              <a:rPr lang="en-GB" altLang="en-US" sz="1800" b="1">
                <a:solidFill>
                  <a:srgbClr val="585757"/>
                </a:solidFill>
                <a:latin typeface="Gibson-Light"/>
              </a:rPr>
              <a:t>51 (5.5%) were in other buildings </a:t>
            </a:r>
          </a:p>
          <a:p>
            <a:pPr marL="285750" indent="-285750">
              <a:buFont typeface="Arial" panose="020B0604020202020204" pitchFamily="34" charset="0"/>
              <a:buChar char="•"/>
              <a:defRPr/>
            </a:pPr>
            <a:r>
              <a:rPr lang="en-GB" altLang="en-US" sz="1800" b="1">
                <a:solidFill>
                  <a:srgbClr val="585757"/>
                </a:solidFill>
                <a:latin typeface="Gibson-Light"/>
              </a:rPr>
              <a:t>20 (2.2%) were in road vehicles </a:t>
            </a:r>
          </a:p>
          <a:p>
            <a:pPr>
              <a:defRPr/>
            </a:pPr>
            <a:endParaRPr lang="en-GB" altLang="en-US" sz="1800" b="1">
              <a:solidFill>
                <a:srgbClr val="585757"/>
              </a:solidFill>
              <a:latin typeface="Gibson-Light"/>
            </a:endParaRPr>
          </a:p>
          <a:p>
            <a:pPr>
              <a:defRPr/>
            </a:pPr>
            <a:endParaRPr lang="en-GB" altLang="en-US"/>
          </a:p>
        </p:txBody>
      </p:sp>
      <p:sp>
        <p:nvSpPr>
          <p:cNvPr id="24580" name="Slide Number Placeholder 3">
            <a:extLst>
              <a:ext uri="{FF2B5EF4-FFF2-40B4-BE49-F238E27FC236}">
                <a16:creationId xmlns:a16="http://schemas.microsoft.com/office/drawing/2014/main" id="{C6A44389-E273-689F-EE11-8623D80D1B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260E051-5C3D-403D-A7E9-92529550E0E7}"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859B17F-9C99-B740-4672-EDF34EECB7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0C210B0-F19A-3614-5B7B-DAD1FC5663DA}"/>
              </a:ext>
            </a:extLst>
          </p:cNvPr>
          <p:cNvSpPr>
            <a:spLocks noGrp="1"/>
          </p:cNvSpPr>
          <p:nvPr>
            <p:ph type="body" idx="1"/>
          </p:nvPr>
        </p:nvSpPr>
        <p:spPr/>
        <p:txBody>
          <a:bodyPr/>
          <a:lstStyle/>
          <a:p>
            <a:pPr>
              <a:defRPr/>
            </a:pPr>
            <a:r>
              <a:rPr lang="en-GB" altLang="en-US" b="1" u="sng"/>
              <a:t>What causes fire casualties and fire fatalities in 2022-23</a:t>
            </a:r>
          </a:p>
          <a:p>
            <a:pPr>
              <a:defRPr/>
            </a:pPr>
            <a:endParaRPr lang="en-GB" altLang="en-US" b="1"/>
          </a:p>
          <a:p>
            <a:pPr marL="171450" indent="-171450">
              <a:buFont typeface="Arial" panose="020B0604020202020204" pitchFamily="34" charset="0"/>
              <a:buChar char="•"/>
              <a:defRPr/>
            </a:pPr>
            <a:r>
              <a:rPr lang="en-GB" altLang="en-US" b="1"/>
              <a:t>Ignition source - </a:t>
            </a:r>
            <a:r>
              <a:rPr lang="en-GB" altLang="en-US" sz="1800" b="1">
                <a:solidFill>
                  <a:srgbClr val="585757"/>
                </a:solidFill>
                <a:latin typeface="Gibson-Light"/>
              </a:rPr>
              <a:t>The main source of ignition in accidental dwelling fires was cooking appliances</a:t>
            </a:r>
            <a:endParaRPr lang="en-GB" altLang="en-US" b="1"/>
          </a:p>
          <a:p>
            <a:pPr marL="171450" indent="-171450">
              <a:buFont typeface="Arial" panose="020B0604020202020204" pitchFamily="34" charset="0"/>
              <a:buChar char="•"/>
              <a:defRPr/>
            </a:pPr>
            <a:r>
              <a:rPr lang="en-GB" altLang="en-US" b="1"/>
              <a:t>Impairment – 14.7% Accidental Dwelling Fires had impairment through alcohol and drugs </a:t>
            </a:r>
          </a:p>
          <a:p>
            <a:pPr marL="171450" indent="-171450">
              <a:buFont typeface="Arial" panose="020B0604020202020204" pitchFamily="34" charset="0"/>
              <a:buChar char="•"/>
              <a:defRPr/>
            </a:pPr>
            <a:r>
              <a:rPr lang="en-GB" altLang="en-US" b="1"/>
              <a:t>Spread of Fire – 39.3% caused smoke or heat damage only and 1,415 (32.9%) were confined to the original item ignited. However, 361 (8.4%) fires spread beyond the initial room that the fire started in</a:t>
            </a:r>
          </a:p>
          <a:p>
            <a:pPr marL="171450" indent="-171450">
              <a:buFont typeface="Arial" panose="020B0604020202020204" pitchFamily="34" charset="0"/>
              <a:buChar char="•"/>
              <a:defRPr/>
            </a:pPr>
            <a:r>
              <a:rPr lang="en-GB" altLang="en-US" b="1"/>
              <a:t>Smoke Alarms – were absent from 26.1% dwelling fires in 2022-23. This has reduced by 30.9% from 2012-13.  </a:t>
            </a:r>
          </a:p>
          <a:p>
            <a:pPr>
              <a:defRPr/>
            </a:pPr>
            <a:endParaRPr lang="en-GB"/>
          </a:p>
        </p:txBody>
      </p:sp>
      <p:sp>
        <p:nvSpPr>
          <p:cNvPr id="29700" name="Slide Number Placeholder 3">
            <a:extLst>
              <a:ext uri="{FF2B5EF4-FFF2-40B4-BE49-F238E27FC236}">
                <a16:creationId xmlns:a16="http://schemas.microsoft.com/office/drawing/2014/main" id="{42F28A32-355E-4C18-2703-B280315FF4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89CD381-2158-4DE9-BCB2-0C2A856E0454}"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45BE660-A078-AFFE-A153-ADEC08F946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FF24267-C2E6-9906-9265-0AB01BE7A16C}"/>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GB" altLang="en-US" b="1" u="sng"/>
              <a:t>Fire Casualties Attended – </a:t>
            </a:r>
            <a:r>
              <a:rPr lang="en-GB" altLang="en-US" b="1" u="sng">
                <a:solidFill>
                  <a:srgbClr val="FF0000"/>
                </a:solidFill>
              </a:rPr>
              <a:t>information on non fire and other causes in next slide</a:t>
            </a:r>
          </a:p>
          <a:p>
            <a:pPr>
              <a:defRPr/>
            </a:pPr>
            <a:endParaRPr lang="en-GB" altLang="en-US" b="1"/>
          </a:p>
          <a:p>
            <a:pPr>
              <a:defRPr/>
            </a:pPr>
            <a:r>
              <a:rPr lang="en-GB" altLang="en-US" b="1"/>
              <a:t>There were 449 fatal casualties in 2022-23 up from 420 last year.  </a:t>
            </a:r>
          </a:p>
          <a:p>
            <a:pPr>
              <a:defRPr/>
            </a:pPr>
            <a:endParaRPr lang="en-GB" altLang="en-US"/>
          </a:p>
          <a:p>
            <a:pPr marL="171450" indent="-171450">
              <a:buFont typeface="Arial" panose="020B0604020202020204" pitchFamily="34" charset="0"/>
              <a:buChar char="•"/>
              <a:defRPr/>
            </a:pPr>
            <a:r>
              <a:rPr lang="en-GB" altLang="en-US" b="1"/>
              <a:t>Non - Fire - 398</a:t>
            </a:r>
          </a:p>
          <a:p>
            <a:pPr marL="171450" indent="-171450">
              <a:buFont typeface="Arial" panose="020B0604020202020204" pitchFamily="34" charset="0"/>
              <a:buChar char="•"/>
              <a:defRPr/>
            </a:pPr>
            <a:r>
              <a:rPr lang="en-GB" altLang="en-US" b="1"/>
              <a:t>Fire – Other Cause 9</a:t>
            </a:r>
          </a:p>
          <a:p>
            <a:pPr marL="171450" indent="-171450">
              <a:buFont typeface="Arial" panose="020B0604020202020204" pitchFamily="34" charset="0"/>
              <a:buChar char="•"/>
              <a:defRPr/>
            </a:pPr>
            <a:r>
              <a:rPr lang="en-GB" altLang="en-US" b="1"/>
              <a:t>Fire – Caused by Fire - 42</a:t>
            </a:r>
          </a:p>
          <a:p>
            <a:pPr>
              <a:defRPr/>
            </a:pPr>
            <a:endParaRPr lang="en-GB" altLang="en-US"/>
          </a:p>
          <a:p>
            <a:pPr>
              <a:defRPr/>
            </a:pPr>
            <a:endParaRPr lang="en-GB" altLang="en-US"/>
          </a:p>
          <a:p>
            <a:pPr>
              <a:defRPr/>
            </a:pPr>
            <a:endParaRPr lang="en-GB" altLang="en-US"/>
          </a:p>
        </p:txBody>
      </p:sp>
      <p:sp>
        <p:nvSpPr>
          <p:cNvPr id="36868" name="Slide Number Placeholder 3">
            <a:extLst>
              <a:ext uri="{FF2B5EF4-FFF2-40B4-BE49-F238E27FC236}">
                <a16:creationId xmlns:a16="http://schemas.microsoft.com/office/drawing/2014/main" id="{FFBDD082-34FE-FACA-A120-63AA541CE0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65B315A-E9B1-4B76-891D-2F13602BA4D6}"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38" tIns="45719" rIns="91438" bIns="45719"/>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EB72F-4E3A-47FF-8C80-E18473D88762}"/>
              </a:ext>
            </a:extLst>
          </p:cNvPr>
          <p:cNvSpPr>
            <a:spLocks noGrp="1"/>
          </p:cNvSpPr>
          <p:nvPr>
            <p:ph type="dt" sz="half" idx="10"/>
          </p:nvPr>
        </p:nvSpPr>
        <p:spPr>
          <a:xfrm>
            <a:off x="457200" y="4767263"/>
            <a:ext cx="2133600" cy="274637"/>
          </a:xfrm>
          <a:prstGeom prst="rect">
            <a:avLst/>
          </a:prstGeom>
        </p:spPr>
        <p:txBody>
          <a:bodyPr lIns="91438" tIns="45719" rIns="91438" bIns="45719"/>
          <a:lstStyle>
            <a:lvl1pPr eaLnBrk="1" fontAlgn="auto" hangingPunct="1">
              <a:spcBef>
                <a:spcPts val="0"/>
              </a:spcBef>
              <a:spcAft>
                <a:spcPts val="0"/>
              </a:spcAft>
              <a:defRPr>
                <a:latin typeface="+mn-lt"/>
              </a:defRPr>
            </a:lvl1pPr>
          </a:lstStyle>
          <a:p>
            <a:pPr>
              <a:defRPr/>
            </a:pPr>
            <a:fld id="{A0BCAAF9-5E4B-4221-82AE-C3437B0A7FD5}" type="datetimeFigureOut">
              <a:rPr lang="en-US"/>
              <a:pPr>
                <a:defRPr/>
              </a:pPr>
              <a:t>2/5/2024</a:t>
            </a:fld>
            <a:endParaRPr lang="en-US"/>
          </a:p>
        </p:txBody>
      </p:sp>
      <p:sp>
        <p:nvSpPr>
          <p:cNvPr id="5" name="Footer Placeholder 4">
            <a:extLst>
              <a:ext uri="{FF2B5EF4-FFF2-40B4-BE49-F238E27FC236}">
                <a16:creationId xmlns:a16="http://schemas.microsoft.com/office/drawing/2014/main" id="{D3D0EE42-4E39-AFF9-5BF8-32A4CD8314BE}"/>
              </a:ext>
            </a:extLst>
          </p:cNvPr>
          <p:cNvSpPr>
            <a:spLocks noGrp="1"/>
          </p:cNvSpPr>
          <p:nvPr>
            <p:ph type="ftr" sz="quarter" idx="11"/>
          </p:nvPr>
        </p:nvSpPr>
        <p:spPr>
          <a:xfrm>
            <a:off x="3124200" y="4767263"/>
            <a:ext cx="2895600" cy="274637"/>
          </a:xfrm>
          <a:prstGeom prst="rect">
            <a:avLst/>
          </a:prstGeom>
        </p:spPr>
        <p:txBody>
          <a:bodyPr lIns="91438" tIns="45719" rIns="91438" bIns="45719"/>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BCE6E6B-5AD6-F85B-34F1-129FF9965BBA}"/>
              </a:ext>
            </a:extLst>
          </p:cNvPr>
          <p:cNvSpPr>
            <a:spLocks noGrp="1"/>
          </p:cNvSpPr>
          <p:nvPr>
            <p:ph type="sldNum" sz="quarter" idx="12"/>
          </p:nvPr>
        </p:nvSpPr>
        <p:spPr>
          <a:xfrm>
            <a:off x="6553200" y="4767263"/>
            <a:ext cx="2133600" cy="274637"/>
          </a:xfrm>
          <a:prstGeom prst="rect">
            <a:avLst/>
          </a:prstGeom>
        </p:spPr>
        <p:txBody>
          <a:bodyPr vert="horz" wrap="square" lIns="91438" tIns="45719" rIns="91438" bIns="45719" numCol="1" anchor="t" anchorCtr="0" compatLnSpc="1">
            <a:prstTxWarp prst="textNoShape">
              <a:avLst/>
            </a:prstTxWarp>
          </a:bodyPr>
          <a:lstStyle>
            <a:lvl1pPr eaLnBrk="1" hangingPunct="1">
              <a:defRPr/>
            </a:lvl1pPr>
          </a:lstStyle>
          <a:p>
            <a:pPr>
              <a:defRPr/>
            </a:pPr>
            <a:fld id="{E8098D03-2B2A-46AC-B7EC-3C447FE2674E}" type="slidenum">
              <a:rPr lang="en-US" altLang="en-US"/>
              <a:pPr>
                <a:defRPr/>
              </a:pPr>
              <a:t>‹#›</a:t>
            </a:fld>
            <a:endParaRPr lang="en-US" altLang="en-US"/>
          </a:p>
        </p:txBody>
      </p:sp>
    </p:spTree>
    <p:extLst>
      <p:ext uri="{BB962C8B-B14F-4D97-AF65-F5344CB8AC3E}">
        <p14:creationId xmlns:p14="http://schemas.microsoft.com/office/powerpoint/2010/main" val="189914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EEE9A-6FFA-761A-F1E5-3D54C6671597}"/>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defRPr>
            </a:lvl1pPr>
          </a:lstStyle>
          <a:p>
            <a:pPr>
              <a:defRPr/>
            </a:pPr>
            <a:fld id="{8099D4A5-AFD6-40CC-A071-DA0490E1B112}" type="datetimeFigureOut">
              <a:rPr lang="en-US"/>
              <a:pPr>
                <a:defRPr/>
              </a:pPr>
              <a:t>2/5/2024</a:t>
            </a:fld>
            <a:endParaRPr lang="en-US"/>
          </a:p>
        </p:txBody>
      </p:sp>
      <p:sp>
        <p:nvSpPr>
          <p:cNvPr id="3" name="Footer Placeholder 2">
            <a:extLst>
              <a:ext uri="{FF2B5EF4-FFF2-40B4-BE49-F238E27FC236}">
                <a16:creationId xmlns:a16="http://schemas.microsoft.com/office/drawing/2014/main" id="{01172DBB-1849-5096-7C5F-4D21B5770067}"/>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8CE69FAA-1A74-3703-2184-ABA9F6191E28}"/>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E3B211A-BC58-4E16-BF3A-F7CBF5A2C972}" type="slidenum">
              <a:rPr lang="en-US" altLang="en-US"/>
              <a:pPr>
                <a:defRPr/>
              </a:pPr>
              <a:t>‹#›</a:t>
            </a:fld>
            <a:endParaRPr lang="en-US" altLang="en-US"/>
          </a:p>
        </p:txBody>
      </p:sp>
    </p:spTree>
    <p:extLst>
      <p:ext uri="{BB962C8B-B14F-4D97-AF65-F5344CB8AC3E}">
        <p14:creationId xmlns:p14="http://schemas.microsoft.com/office/powerpoint/2010/main" val="331386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B8C29C6-4E3E-20AE-69AE-A2FF94633346}"/>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defRPr>
            </a:lvl1pPr>
          </a:lstStyle>
          <a:p>
            <a:pPr>
              <a:defRPr/>
            </a:pPr>
            <a:fld id="{77782710-6B9D-473B-8D40-9F423F6507E9}" type="datetimeFigureOut">
              <a:rPr lang="en-US"/>
              <a:pPr>
                <a:defRPr/>
              </a:pPr>
              <a:t>2/5/2024</a:t>
            </a:fld>
            <a:endParaRPr lang="en-US"/>
          </a:p>
        </p:txBody>
      </p:sp>
      <p:sp>
        <p:nvSpPr>
          <p:cNvPr id="5" name="Footer Placeholder 4">
            <a:extLst>
              <a:ext uri="{FF2B5EF4-FFF2-40B4-BE49-F238E27FC236}">
                <a16:creationId xmlns:a16="http://schemas.microsoft.com/office/drawing/2014/main" id="{58C63387-45ED-D10D-EE3C-0F6CE3FED37F}"/>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2A0C755-EB9B-7BB2-A7B9-42D96BC6E4AE}"/>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25A77B6-201F-471A-A871-49D707C22AFD}" type="slidenum">
              <a:rPr lang="en-US" altLang="en-US"/>
              <a:pPr>
                <a:defRPr/>
              </a:pPr>
              <a:t>‹#›</a:t>
            </a:fld>
            <a:endParaRPr lang="en-US" altLang="en-US"/>
          </a:p>
        </p:txBody>
      </p:sp>
    </p:spTree>
    <p:extLst>
      <p:ext uri="{BB962C8B-B14F-4D97-AF65-F5344CB8AC3E}">
        <p14:creationId xmlns:p14="http://schemas.microsoft.com/office/powerpoint/2010/main" val="750222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5AC8D0DA-FC99-E07B-B442-1B081368E3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79913"/>
            <a:ext cx="91217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Lst>
  <p:txStyles>
    <p:titleStyle>
      <a:lvl1pPr algn="ctr" defTabSz="455613" rtl="0" eaLnBrk="0" fontAlgn="base" hangingPunct="0">
        <a:spcBef>
          <a:spcPct val="0"/>
        </a:spcBef>
        <a:spcAft>
          <a:spcPct val="0"/>
        </a:spcAft>
        <a:defRPr sz="4400" kern="1200">
          <a:solidFill>
            <a:schemeClr val="tx1"/>
          </a:solidFill>
          <a:latin typeface="+mj-lt"/>
          <a:ea typeface="+mj-ea"/>
          <a:cs typeface="+mj-cs"/>
        </a:defRPr>
      </a:lvl1pPr>
      <a:lvl2pPr algn="ctr" defTabSz="455613" rtl="0" eaLnBrk="0" fontAlgn="base" hangingPunct="0">
        <a:spcBef>
          <a:spcPct val="0"/>
        </a:spcBef>
        <a:spcAft>
          <a:spcPct val="0"/>
        </a:spcAft>
        <a:defRPr sz="4400">
          <a:solidFill>
            <a:schemeClr val="tx1"/>
          </a:solidFill>
          <a:latin typeface="Calibri" panose="020F0502020204030204" pitchFamily="34" charset="0"/>
        </a:defRPr>
      </a:lvl2pPr>
      <a:lvl3pPr algn="ctr" defTabSz="455613" rtl="0" eaLnBrk="0" fontAlgn="base" hangingPunct="0">
        <a:spcBef>
          <a:spcPct val="0"/>
        </a:spcBef>
        <a:spcAft>
          <a:spcPct val="0"/>
        </a:spcAft>
        <a:defRPr sz="4400">
          <a:solidFill>
            <a:schemeClr val="tx1"/>
          </a:solidFill>
          <a:latin typeface="Calibri" panose="020F0502020204030204" pitchFamily="34" charset="0"/>
        </a:defRPr>
      </a:lvl3pPr>
      <a:lvl4pPr algn="ctr" defTabSz="455613" rtl="0" eaLnBrk="0" fontAlgn="base" hangingPunct="0">
        <a:spcBef>
          <a:spcPct val="0"/>
        </a:spcBef>
        <a:spcAft>
          <a:spcPct val="0"/>
        </a:spcAft>
        <a:defRPr sz="4400">
          <a:solidFill>
            <a:schemeClr val="tx1"/>
          </a:solidFill>
          <a:latin typeface="Calibri" panose="020F0502020204030204" pitchFamily="34" charset="0"/>
        </a:defRPr>
      </a:lvl4pPr>
      <a:lvl5pPr algn="ctr" defTabSz="455613" rtl="0" eaLnBrk="0" fontAlgn="base" hangingPunct="0">
        <a:spcBef>
          <a:spcPct val="0"/>
        </a:spcBef>
        <a:spcAft>
          <a:spcPct val="0"/>
        </a:spcAft>
        <a:defRPr sz="4400">
          <a:solidFill>
            <a:schemeClr val="tx1"/>
          </a:solidFill>
          <a:latin typeface="Calibri" panose="020F0502020204030204" pitchFamily="34" charset="0"/>
        </a:defRPr>
      </a:lvl5pPr>
      <a:lvl6pPr marL="457189" algn="ctr" defTabSz="457189" rtl="0" eaLnBrk="1" fontAlgn="base" hangingPunct="1">
        <a:spcBef>
          <a:spcPct val="0"/>
        </a:spcBef>
        <a:spcAft>
          <a:spcPct val="0"/>
        </a:spcAft>
        <a:defRPr sz="4400">
          <a:solidFill>
            <a:schemeClr val="tx1"/>
          </a:solidFill>
          <a:latin typeface="Calibri" panose="020F0502020204030204" pitchFamily="34" charset="0"/>
        </a:defRPr>
      </a:lvl6pPr>
      <a:lvl7pPr marL="914378" algn="ctr" defTabSz="457189" rtl="0" eaLnBrk="1" fontAlgn="base" hangingPunct="1">
        <a:spcBef>
          <a:spcPct val="0"/>
        </a:spcBef>
        <a:spcAft>
          <a:spcPct val="0"/>
        </a:spcAft>
        <a:defRPr sz="4400">
          <a:solidFill>
            <a:schemeClr val="tx1"/>
          </a:solidFill>
          <a:latin typeface="Calibri" panose="020F0502020204030204" pitchFamily="34" charset="0"/>
        </a:defRPr>
      </a:lvl7pPr>
      <a:lvl8pPr marL="1371566" algn="ctr" defTabSz="457189" rtl="0" eaLnBrk="1" fontAlgn="base" hangingPunct="1">
        <a:spcBef>
          <a:spcPct val="0"/>
        </a:spcBef>
        <a:spcAft>
          <a:spcPct val="0"/>
        </a:spcAft>
        <a:defRPr sz="4400">
          <a:solidFill>
            <a:schemeClr val="tx1"/>
          </a:solidFill>
          <a:latin typeface="Calibri" panose="020F0502020204030204" pitchFamily="34" charset="0"/>
        </a:defRPr>
      </a:lvl8pPr>
      <a:lvl9pPr marL="1828754" algn="ctr" defTabSz="457189"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Cathy.barlow@firescotland.gov.u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806C820C-4D8C-46BF-6614-A2C38CCC3431}"/>
              </a:ext>
            </a:extLst>
          </p:cNvPr>
          <p:cNvPicPr>
            <a:picLocks noChangeAspect="1" noChangeArrowheads="1"/>
          </p:cNvPicPr>
          <p:nvPr/>
        </p:nvPicPr>
        <p:blipFill>
          <a:blip r:embed="rId3"/>
          <a:srcRect/>
          <a:stretch>
            <a:fillRect/>
          </a:stretch>
        </p:blipFill>
        <p:spPr bwMode="auto">
          <a:xfrm>
            <a:off x="1" y="0"/>
            <a:ext cx="3078698" cy="402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1" name="Picture 4">
            <a:extLst>
              <a:ext uri="{FF2B5EF4-FFF2-40B4-BE49-F238E27FC236}">
                <a16:creationId xmlns:a16="http://schemas.microsoft.com/office/drawing/2014/main" id="{D5718DCF-028C-51C8-0A47-386A3E0B5D52}"/>
              </a:ext>
            </a:extLst>
          </p:cNvPr>
          <p:cNvPicPr>
            <a:picLocks noChangeAspect="1" noChangeArrowheads="1"/>
          </p:cNvPicPr>
          <p:nvPr/>
        </p:nvPicPr>
        <p:blipFill>
          <a:blip r:embed="rId4"/>
          <a:srcRect/>
          <a:stretch>
            <a:fillRect/>
          </a:stretch>
        </p:blipFill>
        <p:spPr bwMode="auto">
          <a:xfrm>
            <a:off x="2803966" y="601788"/>
            <a:ext cx="3072940" cy="3705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7F1EE538-79E2-72F6-AE2A-2764C953B314}"/>
              </a:ext>
            </a:extLst>
          </p:cNvPr>
          <p:cNvSpPr txBox="1"/>
          <p:nvPr/>
        </p:nvSpPr>
        <p:spPr>
          <a:xfrm>
            <a:off x="5772150" y="1371600"/>
            <a:ext cx="3449638" cy="1476375"/>
          </a:xfrm>
          <a:prstGeom prst="rect">
            <a:avLst/>
          </a:prstGeom>
          <a:noFill/>
        </p:spPr>
        <p:txBody>
          <a:bodyPr>
            <a:spAutoFit/>
          </a:bodyPr>
          <a:lstStyle/>
          <a:p>
            <a:pPr algn="ctr">
              <a:defRPr/>
            </a:pPr>
            <a:r>
              <a:rPr lang="en-GB" b="1">
                <a:solidFill>
                  <a:schemeClr val="bg1">
                    <a:lumMod val="50000"/>
                  </a:schemeClr>
                </a:solidFill>
                <a:latin typeface="Arial" panose="020B0604020202020204" pitchFamily="34" charset="0"/>
                <a:cs typeface="Arial" panose="020B0604020202020204" pitchFamily="34" charset="0"/>
              </a:rPr>
              <a:t>Scottish Fire and Rescue Service </a:t>
            </a:r>
          </a:p>
          <a:p>
            <a:pPr algn="ctr">
              <a:defRPr/>
            </a:pPr>
            <a:endParaRPr lang="en-GB" b="1">
              <a:solidFill>
                <a:schemeClr val="bg1">
                  <a:lumMod val="50000"/>
                </a:schemeClr>
              </a:solidFill>
              <a:latin typeface="Arial" panose="020B0604020202020204" pitchFamily="34" charset="0"/>
              <a:cs typeface="Arial" panose="020B0604020202020204" pitchFamily="34" charset="0"/>
            </a:endParaRPr>
          </a:p>
          <a:p>
            <a:pPr algn="ctr">
              <a:defRPr/>
            </a:pPr>
            <a:r>
              <a:rPr lang="en-GB" b="1">
                <a:solidFill>
                  <a:schemeClr val="bg1">
                    <a:lumMod val="50000"/>
                  </a:schemeClr>
                </a:solidFill>
                <a:latin typeface="Arial" panose="020B0604020202020204" pitchFamily="34" charset="0"/>
                <a:cs typeface="Arial" panose="020B0604020202020204" pitchFamily="34" charset="0"/>
              </a:rPr>
              <a:t>Fire Related Injuries and Activity Data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38BCD-5729-0258-E2CA-1C23A8FF7380}"/>
              </a:ext>
            </a:extLst>
          </p:cNvPr>
          <p:cNvPicPr>
            <a:picLocks noChangeAspect="1"/>
          </p:cNvPicPr>
          <p:nvPr/>
        </p:nvPicPr>
        <p:blipFill rotWithShape="1">
          <a:blip r:embed="rId2"/>
          <a:srcRect r="1" b="7511"/>
          <a:stretch/>
        </p:blipFill>
        <p:spPr>
          <a:xfrm>
            <a:off x="1" y="44450"/>
            <a:ext cx="9469119" cy="5327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AE315B6-A2A2-5DD5-F7C6-7A6B8AFBD44C}"/>
              </a:ext>
            </a:extLst>
          </p:cNvPr>
          <p:cNvSpPr>
            <a:spLocks noGrp="1" noChangeArrowheads="1"/>
          </p:cNvSpPr>
          <p:nvPr>
            <p:ph type="ctrTitle"/>
          </p:nvPr>
        </p:nvSpPr>
        <p:spPr bwMode="auto">
          <a:xfrm>
            <a:off x="685800" y="132203"/>
            <a:ext cx="7772400" cy="63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GB" altLang="en-US" sz="3200" b="1">
                <a:solidFill>
                  <a:schemeClr val="bg1">
                    <a:lumMod val="65000"/>
                  </a:schemeClr>
                </a:solidFill>
                <a:latin typeface="Arial" panose="020B0604020202020204" pitchFamily="34" charset="0"/>
                <a:cs typeface="Arial" panose="020B0604020202020204" pitchFamily="34" charset="0"/>
              </a:rPr>
              <a:t>Fatal Casualties Attended</a:t>
            </a:r>
          </a:p>
        </p:txBody>
      </p:sp>
      <p:pic>
        <p:nvPicPr>
          <p:cNvPr id="35843" name="Picture 2">
            <a:extLst>
              <a:ext uri="{FF2B5EF4-FFF2-40B4-BE49-F238E27FC236}">
                <a16:creationId xmlns:a16="http://schemas.microsoft.com/office/drawing/2014/main" id="{BCAFFC95-0D58-0E44-B7E4-A6431E044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638175"/>
            <a:ext cx="8482013"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a:extLst>
              <a:ext uri="{FF2B5EF4-FFF2-40B4-BE49-F238E27FC236}">
                <a16:creationId xmlns:a16="http://schemas.microsoft.com/office/drawing/2014/main" id="{8267C3BD-4EB0-D3DE-B47C-D8A39F5D3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938"/>
            <a:ext cx="9271000" cy="54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a:extLst>
              <a:ext uri="{FF2B5EF4-FFF2-40B4-BE49-F238E27FC236}">
                <a16:creationId xmlns:a16="http://schemas.microsoft.com/office/drawing/2014/main" id="{F6E51406-C4F5-C306-7518-B16FD4063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5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06381C50-BF97-6F9C-2C38-045AD3225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275"/>
            <a:ext cx="91440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a:extLst>
              <a:ext uri="{FF2B5EF4-FFF2-40B4-BE49-F238E27FC236}">
                <a16:creationId xmlns:a16="http://schemas.microsoft.com/office/drawing/2014/main" id="{6490E91B-1D9A-35F4-626E-EC1597394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4300"/>
            <a:ext cx="74453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1">
            <a:extLst>
              <a:ext uri="{FF2B5EF4-FFF2-40B4-BE49-F238E27FC236}">
                <a16:creationId xmlns:a16="http://schemas.microsoft.com/office/drawing/2014/main" id="{FB3A62FA-95DA-2204-8846-D4CA921A9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296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a:extLst>
              <a:ext uri="{FF2B5EF4-FFF2-40B4-BE49-F238E27FC236}">
                <a16:creationId xmlns:a16="http://schemas.microsoft.com/office/drawing/2014/main" id="{0426F403-A49C-7666-C1C1-33D12DDD0389}"/>
              </a:ext>
            </a:extLst>
          </p:cNvPr>
          <p:cNvSpPr>
            <a:spLocks noGrp="1" noChangeArrowheads="1"/>
          </p:cNvSpPr>
          <p:nvPr>
            <p:ph type="title"/>
          </p:nvPr>
        </p:nvSpPr>
        <p:spPr bwMode="auto">
          <a:xfrm>
            <a:off x="457200" y="15954"/>
            <a:ext cx="8229600" cy="857250"/>
          </a:xfrm>
        </p:spPr>
        <p:txBody>
          <a:bodyPr vert="horz" wrap="square" numCol="1" anchor="t" anchorCtr="0" compatLnSpc="1">
            <a:prstTxWarp prst="textNoShape">
              <a:avLst/>
            </a:prstTxWarp>
          </a:bodyPr>
          <a:lstStyle/>
          <a:p>
            <a:pPr>
              <a:defRPr/>
            </a:pPr>
            <a:r>
              <a:rPr lang="en-GB" altLang="en-US" sz="4000" b="1" dirty="0">
                <a:solidFill>
                  <a:schemeClr val="bg1">
                    <a:lumMod val="65000"/>
                  </a:schemeClr>
                </a:solidFill>
                <a:latin typeface="Arial" panose="020B0604020202020204" pitchFamily="34" charset="0"/>
                <a:cs typeface="Arial" panose="020B0604020202020204" pitchFamily="34" charset="0"/>
              </a:rPr>
              <a:t>AGE </a:t>
            </a:r>
            <a:r>
              <a:rPr lang="en-GB" altLang="en-US" sz="1600" b="1" dirty="0">
                <a:solidFill>
                  <a:schemeClr val="bg1">
                    <a:lumMod val="65000"/>
                  </a:schemeClr>
                </a:solidFill>
                <a:latin typeface="Arial" panose="020B0604020202020204" pitchFamily="34" charset="0"/>
                <a:cs typeface="Arial" panose="020B0604020202020204" pitchFamily="34" charset="0"/>
              </a:rPr>
              <a:t>(2013 – 2023)</a:t>
            </a:r>
            <a:endParaRPr lang="en-GB" altLang="en-US" sz="4000" b="1" dirty="0">
              <a:solidFill>
                <a:schemeClr val="bg1">
                  <a:lumMod val="65000"/>
                </a:schemeClr>
              </a:solidFill>
              <a:latin typeface="Arial" panose="020B0604020202020204" pitchFamily="34" charset="0"/>
              <a:cs typeface="Arial" panose="020B0604020202020204" pitchFamily="34" charset="0"/>
            </a:endParaRPr>
          </a:p>
        </p:txBody>
      </p:sp>
      <p:pic>
        <p:nvPicPr>
          <p:cNvPr id="46083" name="Content Placeholder 6">
            <a:extLst>
              <a:ext uri="{FF2B5EF4-FFF2-40B4-BE49-F238E27FC236}">
                <a16:creationId xmlns:a16="http://schemas.microsoft.com/office/drawing/2014/main" id="{CB491897-3711-5B9E-B304-A8183917C8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125" y="873204"/>
            <a:ext cx="93662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77008005-684C-21AF-558F-B1F7EEC7E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42275" cy="529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4EA8491-2399-645B-71BC-42FFE240DB71}"/>
              </a:ext>
            </a:extLst>
          </p:cNvPr>
          <p:cNvSpPr txBox="1"/>
          <p:nvPr/>
        </p:nvSpPr>
        <p:spPr>
          <a:xfrm>
            <a:off x="7691120" y="2316480"/>
            <a:ext cx="1452880" cy="369332"/>
          </a:xfrm>
          <a:prstGeom prst="rect">
            <a:avLst/>
          </a:prstGeom>
          <a:noFill/>
        </p:spPr>
        <p:txBody>
          <a:bodyPr wrap="square" rtlCol="0">
            <a:spAutoFit/>
          </a:bodyPr>
          <a:lstStyle/>
          <a:p>
            <a:r>
              <a:rPr lang="en-GB" dirty="0">
                <a:solidFill>
                  <a:schemeClr val="bg1">
                    <a:lumMod val="65000"/>
                  </a:schemeClr>
                </a:solidFill>
              </a:rPr>
              <a:t>2015 - 2023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A2EB0F7-949D-4D9E-FF86-DF399075E1BB}"/>
              </a:ext>
            </a:extLst>
          </p:cNvPr>
          <p:cNvSpPr>
            <a:spLocks noGrp="1" noChangeArrowheads="1"/>
          </p:cNvSpPr>
          <p:nvPr>
            <p:ph type="title"/>
          </p:nvPr>
        </p:nvSpPr>
        <p:spPr bwMode="auto">
          <a:xfrm>
            <a:off x="457200" y="206375"/>
            <a:ext cx="8229600" cy="857250"/>
          </a:xfrm>
        </p:spPr>
        <p:txBody>
          <a:bodyPr vert="horz" wrap="square" numCol="1" anchor="t" anchorCtr="0" compatLnSpc="1">
            <a:prstTxWarp prst="textNoShape">
              <a:avLst/>
            </a:prstTxWarp>
          </a:bodyPr>
          <a:lstStyle/>
          <a:p>
            <a:pPr>
              <a:defRPr/>
            </a:pPr>
            <a:r>
              <a:rPr lang="en-GB" altLang="en-US" sz="3600" b="1" dirty="0">
                <a:solidFill>
                  <a:schemeClr val="bg1">
                    <a:lumMod val="50000"/>
                  </a:schemeClr>
                </a:solidFill>
                <a:latin typeface="Arial" panose="020B0604020202020204" pitchFamily="34" charset="0"/>
                <a:cs typeface="Arial" panose="020B0604020202020204" pitchFamily="34" charset="0"/>
              </a:rPr>
              <a:t>Non-Fire Incidents 2022 / 23</a:t>
            </a:r>
          </a:p>
        </p:txBody>
      </p:sp>
      <p:sp>
        <p:nvSpPr>
          <p:cNvPr id="54275" name="Content Placeholder 2">
            <a:extLst>
              <a:ext uri="{FF2B5EF4-FFF2-40B4-BE49-F238E27FC236}">
                <a16:creationId xmlns:a16="http://schemas.microsoft.com/office/drawing/2014/main" id="{C30F57E3-44BD-BE99-EB25-F460342CC8DB}"/>
              </a:ext>
            </a:extLst>
          </p:cNvPr>
          <p:cNvSpPr>
            <a:spLocks noGrp="1" noChangeArrowheads="1"/>
          </p:cNvSpPr>
          <p:nvPr>
            <p:ph idx="1"/>
          </p:nvPr>
        </p:nvSpPr>
        <p:spPr bwMode="auto">
          <a:xfrm>
            <a:off x="457200" y="1543050"/>
            <a:ext cx="85090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sz="2400" dirty="0">
                <a:solidFill>
                  <a:schemeClr val="bg1">
                    <a:lumMod val="50000"/>
                  </a:schemeClr>
                </a:solidFill>
                <a:latin typeface="Arial" panose="020B0604020202020204" pitchFamily="34" charset="0"/>
                <a:cs typeface="Arial" panose="020B0604020202020204" pitchFamily="34" charset="0"/>
              </a:rPr>
              <a:t>16,783 non-fire incidents – up from 15,294 in previous year</a:t>
            </a:r>
          </a:p>
          <a:p>
            <a:r>
              <a:rPr lang="en-GB" altLang="en-US" sz="2400" dirty="0">
                <a:solidFill>
                  <a:schemeClr val="bg1">
                    <a:lumMod val="50000"/>
                  </a:schemeClr>
                </a:solidFill>
                <a:latin typeface="Arial" panose="020B0604020202020204" pitchFamily="34" charset="0"/>
                <a:cs typeface="Arial" panose="020B0604020202020204" pitchFamily="34" charset="0"/>
              </a:rPr>
              <a:t>83.1% increase in non-fire incidents in last 10 years</a:t>
            </a:r>
          </a:p>
          <a:p>
            <a:pPr lvl="1"/>
            <a:r>
              <a:rPr lang="en-GB" altLang="en-US" sz="2400" dirty="0">
                <a:solidFill>
                  <a:schemeClr val="bg1">
                    <a:lumMod val="50000"/>
                  </a:schemeClr>
                </a:solidFill>
                <a:latin typeface="Arial" panose="020B0604020202020204" pitchFamily="34" charset="0"/>
                <a:cs typeface="Arial" panose="020B0604020202020204" pitchFamily="34" charset="0"/>
              </a:rPr>
              <a:t>Assist other Agencies </a:t>
            </a:r>
          </a:p>
          <a:p>
            <a:pPr lvl="1"/>
            <a:r>
              <a:rPr lang="en-GB" altLang="en-US" sz="2400" dirty="0">
                <a:solidFill>
                  <a:schemeClr val="bg1">
                    <a:lumMod val="50000"/>
                  </a:schemeClr>
                </a:solidFill>
                <a:latin typeface="Arial" panose="020B0604020202020204" pitchFamily="34" charset="0"/>
                <a:cs typeface="Arial" panose="020B0604020202020204" pitchFamily="34" charset="0"/>
              </a:rPr>
              <a:t>Road Traffic collisions</a:t>
            </a:r>
          </a:p>
          <a:p>
            <a:pPr lvl="1"/>
            <a:r>
              <a:rPr lang="en-GB" altLang="en-US" sz="2400" dirty="0">
                <a:solidFill>
                  <a:schemeClr val="bg1">
                    <a:lumMod val="50000"/>
                  </a:schemeClr>
                </a:solidFill>
                <a:latin typeface="Arial" panose="020B0604020202020204" pitchFamily="34" charset="0"/>
                <a:cs typeface="Arial" panose="020B0604020202020204" pitchFamily="34" charset="0"/>
              </a:rPr>
              <a:t>Flooding incidents</a:t>
            </a:r>
            <a:endParaRPr lang="en-GB"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36B0DD25-7B2A-330B-8069-B0AC1666C082}"/>
              </a:ext>
            </a:extLst>
          </p:cNvPr>
          <p:cNvSpPr>
            <a:spLocks noGrp="1" noChangeArrowheads="1"/>
          </p:cNvSpPr>
          <p:nvPr>
            <p:ph type="title"/>
          </p:nvPr>
        </p:nvSpPr>
        <p:spPr bwMode="auto">
          <a:xfrm>
            <a:off x="469900" y="206375"/>
            <a:ext cx="8229600" cy="857250"/>
          </a:xfrm>
        </p:spPr>
        <p:txBody>
          <a:bodyPr vert="horz" wrap="square" numCol="1" anchor="t" anchorCtr="0" compatLnSpc="1">
            <a:prstTxWarp prst="textNoShape">
              <a:avLst/>
            </a:prstTxWarp>
          </a:bodyPr>
          <a:lstStyle/>
          <a:p>
            <a:pPr>
              <a:defRPr/>
            </a:pPr>
            <a:r>
              <a:rPr lang="en-GB" altLang="en-US" sz="4000" b="1" dirty="0">
                <a:solidFill>
                  <a:schemeClr val="bg1">
                    <a:lumMod val="50000"/>
                  </a:schemeClr>
                </a:solidFill>
              </a:rPr>
              <a:t>Non-Fire Casualties 2022/23</a:t>
            </a:r>
          </a:p>
        </p:txBody>
      </p:sp>
      <p:sp>
        <p:nvSpPr>
          <p:cNvPr id="56323" name="Content Placeholder 2">
            <a:extLst>
              <a:ext uri="{FF2B5EF4-FFF2-40B4-BE49-F238E27FC236}">
                <a16:creationId xmlns:a16="http://schemas.microsoft.com/office/drawing/2014/main" id="{7859E519-0EED-C8DD-4BCC-461CA174A126}"/>
              </a:ext>
            </a:extLst>
          </p:cNvPr>
          <p:cNvSpPr>
            <a:spLocks noGrp="1" noChangeArrowheads="1"/>
          </p:cNvSpPr>
          <p:nvPr>
            <p:ph idx="1"/>
          </p:nvPr>
        </p:nvSpPr>
        <p:spPr bwMode="auto">
          <a:xfrm>
            <a:off x="457200" y="12001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sz="2800" b="1" dirty="0">
                <a:solidFill>
                  <a:schemeClr val="bg1">
                    <a:lumMod val="50000"/>
                  </a:schemeClr>
                </a:solidFill>
              </a:rPr>
              <a:t>2,481</a:t>
            </a:r>
            <a:r>
              <a:rPr lang="en-GB" altLang="en-US" sz="2800" dirty="0">
                <a:solidFill>
                  <a:schemeClr val="bg1">
                    <a:lumMod val="50000"/>
                  </a:schemeClr>
                </a:solidFill>
              </a:rPr>
              <a:t> non-fatal casualties</a:t>
            </a:r>
          </a:p>
          <a:p>
            <a:r>
              <a:rPr lang="en-GB" altLang="en-US" sz="2800" b="1" dirty="0">
                <a:solidFill>
                  <a:schemeClr val="bg1">
                    <a:lumMod val="50000"/>
                  </a:schemeClr>
                </a:solidFill>
              </a:rPr>
              <a:t>398</a:t>
            </a:r>
            <a:r>
              <a:rPr lang="en-GB" altLang="en-US" sz="2800" dirty="0">
                <a:solidFill>
                  <a:schemeClr val="bg1">
                    <a:lumMod val="50000"/>
                  </a:schemeClr>
                </a:solidFill>
              </a:rPr>
              <a:t> fatal casualties</a:t>
            </a:r>
          </a:p>
          <a:p>
            <a:r>
              <a:rPr lang="en-GB" altLang="en-US" sz="2800" b="1" dirty="0">
                <a:solidFill>
                  <a:schemeClr val="bg1">
                    <a:lumMod val="50000"/>
                  </a:schemeClr>
                </a:solidFill>
              </a:rPr>
              <a:t>140</a:t>
            </a:r>
            <a:r>
              <a:rPr lang="en-GB" altLang="en-US" sz="2800" dirty="0">
                <a:solidFill>
                  <a:schemeClr val="bg1">
                    <a:lumMod val="50000"/>
                  </a:schemeClr>
                </a:solidFill>
              </a:rPr>
              <a:t> were at effecting entry/exit incidents</a:t>
            </a:r>
          </a:p>
          <a:p>
            <a:pPr marL="0" indent="0">
              <a:buNone/>
            </a:pPr>
            <a:endParaRPr lang="en-GB"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a:extLst>
              <a:ext uri="{FF2B5EF4-FFF2-40B4-BE49-F238E27FC236}">
                <a16:creationId xmlns:a16="http://schemas.microsoft.com/office/drawing/2014/main" id="{15FE49D8-0862-0096-4A15-F401E89ED6E2}"/>
              </a:ext>
            </a:extLst>
          </p:cNvPr>
          <p:cNvPicPr>
            <a:picLocks noChangeAspect="1" noChangeArrowheads="1"/>
          </p:cNvPicPr>
          <p:nvPr/>
        </p:nvPicPr>
        <p:blipFill>
          <a:blip r:embed="rId3"/>
          <a:srcRect/>
          <a:stretch>
            <a:fillRect/>
          </a:stretch>
        </p:blipFill>
        <p:spPr bwMode="auto">
          <a:xfrm>
            <a:off x="975873" y="98060"/>
            <a:ext cx="6625766" cy="4405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BBD9B69-B631-B804-9B9B-A3D624993D40}"/>
              </a:ext>
            </a:extLst>
          </p:cNvPr>
          <p:cNvSpPr>
            <a:spLocks noGrp="1" noChangeArrowheads="1"/>
          </p:cNvSpPr>
          <p:nvPr>
            <p:ph type="title"/>
          </p:nvPr>
        </p:nvSpPr>
        <p:spPr bwMode="auto">
          <a:xfrm>
            <a:off x="-2611120" y="1646873"/>
            <a:ext cx="8686800" cy="2530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sz="2400" b="1" dirty="0">
                <a:solidFill>
                  <a:schemeClr val="bg1">
                    <a:lumMod val="50000"/>
                  </a:schemeClr>
                </a:solidFill>
              </a:rPr>
              <a:t>Casualties from non-fire </a:t>
            </a:r>
            <a:br>
              <a:rPr lang="en-GB" altLang="en-US" sz="2400" b="1" dirty="0">
                <a:solidFill>
                  <a:schemeClr val="bg1">
                    <a:lumMod val="50000"/>
                  </a:schemeClr>
                </a:solidFill>
              </a:rPr>
            </a:br>
            <a:r>
              <a:rPr lang="en-GB" altLang="en-US" sz="2400" b="1" dirty="0">
                <a:solidFill>
                  <a:schemeClr val="bg1">
                    <a:lumMod val="50000"/>
                  </a:schemeClr>
                </a:solidFill>
              </a:rPr>
              <a:t>incidents</a:t>
            </a:r>
            <a:br>
              <a:rPr lang="en-GB" altLang="en-US" sz="2400" b="1" dirty="0">
                <a:solidFill>
                  <a:schemeClr val="bg1">
                    <a:lumMod val="50000"/>
                  </a:schemeClr>
                </a:solidFill>
              </a:rPr>
            </a:br>
            <a:r>
              <a:rPr lang="en-GB" altLang="en-US" sz="2400" b="1" dirty="0">
                <a:solidFill>
                  <a:schemeClr val="bg1">
                    <a:lumMod val="50000"/>
                  </a:schemeClr>
                </a:solidFill>
              </a:rPr>
              <a:t> 2022 - 23</a:t>
            </a:r>
          </a:p>
        </p:txBody>
      </p:sp>
      <p:graphicFrame>
        <p:nvGraphicFramePr>
          <p:cNvPr id="4" name="Content Placeholder 3">
            <a:extLst>
              <a:ext uri="{FF2B5EF4-FFF2-40B4-BE49-F238E27FC236}">
                <a16:creationId xmlns:a16="http://schemas.microsoft.com/office/drawing/2014/main" id="{780C4134-24A3-0603-36C1-59913E4210B9}"/>
              </a:ext>
            </a:extLst>
          </p:cNvPr>
          <p:cNvGraphicFramePr>
            <a:graphicFrameLocks noGrp="1"/>
          </p:cNvGraphicFramePr>
          <p:nvPr>
            <p:ph idx="1"/>
            <p:extLst>
              <p:ext uri="{D42A27DB-BD31-4B8C-83A1-F6EECF244321}">
                <p14:modId xmlns:p14="http://schemas.microsoft.com/office/powerpoint/2010/main" val="2744305542"/>
              </p:ext>
            </p:extLst>
          </p:nvPr>
        </p:nvGraphicFramePr>
        <p:xfrm>
          <a:off x="3413761" y="51753"/>
          <a:ext cx="5730240" cy="5052701"/>
        </p:xfrm>
        <a:graphic>
          <a:graphicData uri="http://schemas.openxmlformats.org/drawingml/2006/table">
            <a:tbl>
              <a:tblPr firstRow="1" firstCol="1" bandRow="1">
                <a:tableStyleId>{5C22544A-7EE6-4342-B048-85BDC9FD1C3A}</a:tableStyleId>
              </a:tblPr>
              <a:tblGrid>
                <a:gridCol w="3278534">
                  <a:extLst>
                    <a:ext uri="{9D8B030D-6E8A-4147-A177-3AD203B41FA5}">
                      <a16:colId xmlns:a16="http://schemas.microsoft.com/office/drawing/2014/main" val="20000"/>
                    </a:ext>
                  </a:extLst>
                </a:gridCol>
                <a:gridCol w="2451706">
                  <a:extLst>
                    <a:ext uri="{9D8B030D-6E8A-4147-A177-3AD203B41FA5}">
                      <a16:colId xmlns:a16="http://schemas.microsoft.com/office/drawing/2014/main" val="20001"/>
                    </a:ext>
                  </a:extLst>
                </a:gridCol>
              </a:tblGrid>
              <a:tr h="187121">
                <a:tc>
                  <a:txBody>
                    <a:bodyPr/>
                    <a:lstStyle/>
                    <a:p>
                      <a:pPr algn="l">
                        <a:lnSpc>
                          <a:spcPct val="107000"/>
                        </a:lnSpc>
                        <a:spcAft>
                          <a:spcPts val="800"/>
                        </a:spcAft>
                      </a:pPr>
                      <a:r>
                        <a:rPr lang="en-GB" sz="1400" b="1" kern="100">
                          <a:solidFill>
                            <a:schemeClr val="tx1"/>
                          </a:solidFill>
                          <a:effectLst/>
                          <a:latin typeface="+mn-lt"/>
                          <a:ea typeface="+mn-ea"/>
                          <a:cs typeface="+mn-cs"/>
                        </a:rPr>
                        <a:t>Type of non-fire incident</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2022-23</a:t>
                      </a:r>
                    </a:p>
                  </a:txBody>
                  <a:tcPr marL="61703" marR="61703" marT="0" marB="0">
                    <a:solidFill>
                      <a:schemeClr val="accent5">
                        <a:lumMod val="20000"/>
                        <a:lumOff val="80000"/>
                      </a:schemeClr>
                    </a:solidFill>
                  </a:tcPr>
                </a:tc>
                <a:extLst>
                  <a:ext uri="{0D108BD9-81ED-4DB2-BD59-A6C34878D82A}">
                    <a16:rowId xmlns:a16="http://schemas.microsoft.com/office/drawing/2014/main" val="10000"/>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Road traffic collision</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85</a:t>
                      </a:r>
                    </a:p>
                  </a:txBody>
                  <a:tcPr marL="61703" marR="61703" marT="0" marB="0">
                    <a:solidFill>
                      <a:schemeClr val="accent5">
                        <a:lumMod val="20000"/>
                        <a:lumOff val="80000"/>
                      </a:schemeClr>
                    </a:solidFill>
                  </a:tcPr>
                </a:tc>
                <a:extLst>
                  <a:ext uri="{0D108BD9-81ED-4DB2-BD59-A6C34878D82A}">
                    <a16:rowId xmlns:a16="http://schemas.microsoft.com/office/drawing/2014/main" val="10001"/>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Other transport incident</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5</a:t>
                      </a:r>
                    </a:p>
                  </a:txBody>
                  <a:tcPr marL="61703" marR="61703" marT="0" marB="0">
                    <a:solidFill>
                      <a:schemeClr val="accent5">
                        <a:lumMod val="20000"/>
                        <a:lumOff val="80000"/>
                      </a:schemeClr>
                    </a:solidFill>
                  </a:tcPr>
                </a:tc>
                <a:extLst>
                  <a:ext uri="{0D108BD9-81ED-4DB2-BD59-A6C34878D82A}">
                    <a16:rowId xmlns:a16="http://schemas.microsoft.com/office/drawing/2014/main" val="10002"/>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Flooding</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0</a:t>
                      </a:r>
                    </a:p>
                  </a:txBody>
                  <a:tcPr marL="61703" marR="61703" marT="0" marB="0">
                    <a:solidFill>
                      <a:schemeClr val="accent5">
                        <a:lumMod val="20000"/>
                        <a:lumOff val="80000"/>
                      </a:schemeClr>
                    </a:solidFill>
                  </a:tcPr>
                </a:tc>
                <a:extLst>
                  <a:ext uri="{0D108BD9-81ED-4DB2-BD59-A6C34878D82A}">
                    <a16:rowId xmlns:a16="http://schemas.microsoft.com/office/drawing/2014/main" val="10003"/>
                  </a:ext>
                </a:extLst>
              </a:tr>
              <a:tr h="242512">
                <a:tc>
                  <a:txBody>
                    <a:bodyPr/>
                    <a:lstStyle/>
                    <a:p>
                      <a:pPr>
                        <a:lnSpc>
                          <a:spcPct val="107000"/>
                        </a:lnSpc>
                        <a:spcAft>
                          <a:spcPts val="800"/>
                        </a:spcAft>
                      </a:pPr>
                      <a:r>
                        <a:rPr lang="en-GB" sz="1400" b="1" kern="100">
                          <a:solidFill>
                            <a:schemeClr val="tx1"/>
                          </a:solidFill>
                          <a:effectLst/>
                          <a:latin typeface="+mn-lt"/>
                          <a:ea typeface="+mn-ea"/>
                          <a:cs typeface="+mn-cs"/>
                        </a:rPr>
                        <a:t>Rescue or evacuation from water</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24</a:t>
                      </a:r>
                    </a:p>
                  </a:txBody>
                  <a:tcPr marL="61703" marR="61703" marT="0" marB="0">
                    <a:solidFill>
                      <a:schemeClr val="accent5">
                        <a:lumMod val="20000"/>
                        <a:lumOff val="80000"/>
                      </a:schemeClr>
                    </a:solidFill>
                  </a:tcPr>
                </a:tc>
                <a:extLst>
                  <a:ext uri="{0D108BD9-81ED-4DB2-BD59-A6C34878D82A}">
                    <a16:rowId xmlns:a16="http://schemas.microsoft.com/office/drawing/2014/main" val="10004"/>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Other rescue or release of persons</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13</a:t>
                      </a:r>
                    </a:p>
                  </a:txBody>
                  <a:tcPr marL="61703" marR="61703" marT="0" marB="0">
                    <a:solidFill>
                      <a:schemeClr val="accent5">
                        <a:lumMod val="20000"/>
                        <a:lumOff val="80000"/>
                      </a:schemeClr>
                    </a:solidFill>
                  </a:tcPr>
                </a:tc>
                <a:extLst>
                  <a:ext uri="{0D108BD9-81ED-4DB2-BD59-A6C34878D82A}">
                    <a16:rowId xmlns:a16="http://schemas.microsoft.com/office/drawing/2014/main" val="10005"/>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Evacuation (no fire)</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1</a:t>
                      </a:r>
                    </a:p>
                  </a:txBody>
                  <a:tcPr marL="61703" marR="61703" marT="0" marB="0">
                    <a:solidFill>
                      <a:schemeClr val="accent5">
                        <a:lumMod val="20000"/>
                        <a:lumOff val="80000"/>
                      </a:schemeClr>
                    </a:solidFill>
                  </a:tcPr>
                </a:tc>
                <a:extLst>
                  <a:ext uri="{0D108BD9-81ED-4DB2-BD59-A6C34878D82A}">
                    <a16:rowId xmlns:a16="http://schemas.microsoft.com/office/drawing/2014/main" val="10006"/>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Lift response</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0</a:t>
                      </a:r>
                    </a:p>
                  </a:txBody>
                  <a:tcPr marL="61703" marR="61703" marT="0" marB="0">
                    <a:solidFill>
                      <a:schemeClr val="accent5">
                        <a:lumMod val="20000"/>
                        <a:lumOff val="80000"/>
                      </a:schemeClr>
                    </a:solidFill>
                  </a:tcPr>
                </a:tc>
                <a:extLst>
                  <a:ext uri="{0D108BD9-81ED-4DB2-BD59-A6C34878D82A}">
                    <a16:rowId xmlns:a16="http://schemas.microsoft.com/office/drawing/2014/main" val="10007"/>
                  </a:ext>
                </a:extLst>
              </a:tr>
              <a:tr h="275489">
                <a:tc>
                  <a:txBody>
                    <a:bodyPr/>
                    <a:lstStyle/>
                    <a:p>
                      <a:pPr>
                        <a:lnSpc>
                          <a:spcPct val="107000"/>
                        </a:lnSpc>
                        <a:spcAft>
                          <a:spcPts val="800"/>
                        </a:spcAft>
                      </a:pPr>
                      <a:r>
                        <a:rPr lang="en-GB" sz="1400" b="1" kern="100">
                          <a:solidFill>
                            <a:schemeClr val="tx1"/>
                          </a:solidFill>
                          <a:effectLst/>
                          <a:latin typeface="+mn-lt"/>
                          <a:ea typeface="+mn-ea"/>
                          <a:cs typeface="+mn-cs"/>
                        </a:rPr>
                        <a:t>Medical incident – Co responder or first aid</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23</a:t>
                      </a:r>
                    </a:p>
                  </a:txBody>
                  <a:tcPr marL="61703" marR="61703" marT="0" marB="0">
                    <a:solidFill>
                      <a:schemeClr val="accent5">
                        <a:lumMod val="20000"/>
                        <a:lumOff val="80000"/>
                      </a:schemeClr>
                    </a:solidFill>
                  </a:tcPr>
                </a:tc>
                <a:extLst>
                  <a:ext uri="{0D108BD9-81ED-4DB2-BD59-A6C34878D82A}">
                    <a16:rowId xmlns:a16="http://schemas.microsoft.com/office/drawing/2014/main" val="10008"/>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Suicide and suicide attempt</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30</a:t>
                      </a:r>
                    </a:p>
                  </a:txBody>
                  <a:tcPr marL="61703" marR="61703" marT="0" marB="0">
                    <a:solidFill>
                      <a:schemeClr val="accent5">
                        <a:lumMod val="20000"/>
                        <a:lumOff val="80000"/>
                      </a:schemeClr>
                    </a:solidFill>
                  </a:tcPr>
                </a:tc>
                <a:extLst>
                  <a:ext uri="{0D108BD9-81ED-4DB2-BD59-A6C34878D82A}">
                    <a16:rowId xmlns:a16="http://schemas.microsoft.com/office/drawing/2014/main" val="10009"/>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Hazardous materials incident</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5</a:t>
                      </a:r>
                    </a:p>
                  </a:txBody>
                  <a:tcPr marL="61703" marR="61703" marT="0" marB="0">
                    <a:solidFill>
                      <a:schemeClr val="accent5">
                        <a:lumMod val="20000"/>
                        <a:lumOff val="80000"/>
                      </a:schemeClr>
                    </a:solidFill>
                  </a:tcPr>
                </a:tc>
                <a:extLst>
                  <a:ext uri="{0D108BD9-81ED-4DB2-BD59-A6C34878D82A}">
                    <a16:rowId xmlns:a16="http://schemas.microsoft.com/office/drawing/2014/main" val="10010"/>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Spills and leaks (not RTC)</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0</a:t>
                      </a:r>
                    </a:p>
                  </a:txBody>
                  <a:tcPr marL="61703" marR="61703" marT="0" marB="0">
                    <a:solidFill>
                      <a:schemeClr val="accent5">
                        <a:lumMod val="20000"/>
                        <a:lumOff val="80000"/>
                      </a:schemeClr>
                    </a:solidFill>
                  </a:tcPr>
                </a:tc>
                <a:extLst>
                  <a:ext uri="{0D108BD9-81ED-4DB2-BD59-A6C34878D82A}">
                    <a16:rowId xmlns:a16="http://schemas.microsoft.com/office/drawing/2014/main" val="10011"/>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Removal of objects from people</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0</a:t>
                      </a:r>
                    </a:p>
                  </a:txBody>
                  <a:tcPr marL="61703" marR="61703" marT="0" marB="0">
                    <a:solidFill>
                      <a:schemeClr val="accent5">
                        <a:lumMod val="20000"/>
                        <a:lumOff val="80000"/>
                      </a:schemeClr>
                    </a:solidFill>
                  </a:tcPr>
                </a:tc>
                <a:extLst>
                  <a:ext uri="{0D108BD9-81ED-4DB2-BD59-A6C34878D82A}">
                    <a16:rowId xmlns:a16="http://schemas.microsoft.com/office/drawing/2014/main" val="10012"/>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Animal assistance incidents</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0</a:t>
                      </a:r>
                    </a:p>
                  </a:txBody>
                  <a:tcPr marL="61703" marR="61703" marT="0" marB="0">
                    <a:solidFill>
                      <a:schemeClr val="accent5">
                        <a:lumMod val="20000"/>
                        <a:lumOff val="80000"/>
                      </a:schemeClr>
                    </a:solidFill>
                  </a:tcPr>
                </a:tc>
                <a:extLst>
                  <a:ext uri="{0D108BD9-81ED-4DB2-BD59-A6C34878D82A}">
                    <a16:rowId xmlns:a16="http://schemas.microsoft.com/office/drawing/2014/main" val="10013"/>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Effecting Entry Exit</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140</a:t>
                      </a:r>
                    </a:p>
                  </a:txBody>
                  <a:tcPr marL="61703" marR="61703" marT="0" marB="0">
                    <a:solidFill>
                      <a:schemeClr val="accent5">
                        <a:lumMod val="20000"/>
                        <a:lumOff val="80000"/>
                      </a:schemeClr>
                    </a:solidFill>
                  </a:tcPr>
                </a:tc>
                <a:extLst>
                  <a:ext uri="{0D108BD9-81ED-4DB2-BD59-A6C34878D82A}">
                    <a16:rowId xmlns:a16="http://schemas.microsoft.com/office/drawing/2014/main" val="10014"/>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Making safe (not RTC)</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2</a:t>
                      </a:r>
                    </a:p>
                  </a:txBody>
                  <a:tcPr marL="61703" marR="61703" marT="0" marB="0">
                    <a:solidFill>
                      <a:schemeClr val="accent5">
                        <a:lumMod val="20000"/>
                        <a:lumOff val="80000"/>
                      </a:schemeClr>
                    </a:solidFill>
                  </a:tcPr>
                </a:tc>
                <a:extLst>
                  <a:ext uri="{0D108BD9-81ED-4DB2-BD59-A6C34878D82A}">
                    <a16:rowId xmlns:a16="http://schemas.microsoft.com/office/drawing/2014/main" val="10015"/>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No action (not false alarm)</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5</a:t>
                      </a:r>
                    </a:p>
                  </a:txBody>
                  <a:tcPr marL="61703" marR="61703" marT="0" marB="0">
                    <a:solidFill>
                      <a:schemeClr val="accent5">
                        <a:lumMod val="20000"/>
                        <a:lumOff val="80000"/>
                      </a:schemeClr>
                    </a:solidFill>
                  </a:tcPr>
                </a:tc>
                <a:extLst>
                  <a:ext uri="{0D108BD9-81ED-4DB2-BD59-A6C34878D82A}">
                    <a16:rowId xmlns:a16="http://schemas.microsoft.com/office/drawing/2014/main" val="10016"/>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Water provisions</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0</a:t>
                      </a:r>
                    </a:p>
                  </a:txBody>
                  <a:tcPr marL="61703" marR="61703" marT="0" marB="0">
                    <a:solidFill>
                      <a:schemeClr val="accent5">
                        <a:lumMod val="20000"/>
                        <a:lumOff val="80000"/>
                      </a:schemeClr>
                    </a:solidFill>
                  </a:tcPr>
                </a:tc>
                <a:extLst>
                  <a:ext uri="{0D108BD9-81ED-4DB2-BD59-A6C34878D82A}">
                    <a16:rowId xmlns:a16="http://schemas.microsoft.com/office/drawing/2014/main" val="10017"/>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Stand by</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0</a:t>
                      </a:r>
                    </a:p>
                  </a:txBody>
                  <a:tcPr marL="61703" marR="61703" marT="0" marB="0">
                    <a:solidFill>
                      <a:schemeClr val="accent5">
                        <a:lumMod val="20000"/>
                        <a:lumOff val="80000"/>
                      </a:schemeClr>
                    </a:solidFill>
                  </a:tcPr>
                </a:tc>
                <a:extLst>
                  <a:ext uri="{0D108BD9-81ED-4DB2-BD59-A6C34878D82A}">
                    <a16:rowId xmlns:a16="http://schemas.microsoft.com/office/drawing/2014/main" val="10018"/>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Assist other agencies</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65</a:t>
                      </a:r>
                    </a:p>
                  </a:txBody>
                  <a:tcPr marL="61703" marR="61703" marT="0" marB="0">
                    <a:solidFill>
                      <a:schemeClr val="accent5">
                        <a:lumMod val="20000"/>
                        <a:lumOff val="80000"/>
                      </a:schemeClr>
                    </a:solidFill>
                  </a:tcPr>
                </a:tc>
                <a:extLst>
                  <a:ext uri="{0D108BD9-81ED-4DB2-BD59-A6C34878D82A}">
                    <a16:rowId xmlns:a16="http://schemas.microsoft.com/office/drawing/2014/main" val="10019"/>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Advice only</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a:solidFill>
                            <a:schemeClr val="tx1"/>
                          </a:solidFill>
                          <a:effectLst/>
                          <a:latin typeface="+mn-lt"/>
                          <a:ea typeface="+mn-ea"/>
                          <a:cs typeface="+mn-cs"/>
                        </a:rPr>
                        <a:t>0</a:t>
                      </a:r>
                    </a:p>
                  </a:txBody>
                  <a:tcPr marL="61703" marR="61703" marT="0" marB="0">
                    <a:solidFill>
                      <a:schemeClr val="accent5">
                        <a:lumMod val="20000"/>
                        <a:lumOff val="80000"/>
                      </a:schemeClr>
                    </a:solidFill>
                  </a:tcPr>
                </a:tc>
                <a:extLst>
                  <a:ext uri="{0D108BD9-81ED-4DB2-BD59-A6C34878D82A}">
                    <a16:rowId xmlns:a16="http://schemas.microsoft.com/office/drawing/2014/main" val="10020"/>
                  </a:ext>
                </a:extLst>
              </a:tr>
              <a:tr h="187121">
                <a:tc>
                  <a:txBody>
                    <a:bodyPr/>
                    <a:lstStyle/>
                    <a:p>
                      <a:pPr>
                        <a:lnSpc>
                          <a:spcPct val="107000"/>
                        </a:lnSpc>
                        <a:spcAft>
                          <a:spcPts val="800"/>
                        </a:spcAft>
                      </a:pPr>
                      <a:r>
                        <a:rPr lang="en-GB" sz="1400" b="1" kern="100">
                          <a:solidFill>
                            <a:schemeClr val="tx1"/>
                          </a:solidFill>
                          <a:effectLst/>
                          <a:latin typeface="+mn-lt"/>
                          <a:ea typeface="+mn-ea"/>
                          <a:cs typeface="+mn-cs"/>
                        </a:rPr>
                        <a:t>Total</a:t>
                      </a:r>
                    </a:p>
                  </a:txBody>
                  <a:tcPr marL="61703" marR="61703" marT="0" marB="0">
                    <a:solidFill>
                      <a:schemeClr val="accent5">
                        <a:lumMod val="20000"/>
                        <a:lumOff val="80000"/>
                      </a:schemeClr>
                    </a:solidFill>
                  </a:tcPr>
                </a:tc>
                <a:tc>
                  <a:txBody>
                    <a:bodyPr/>
                    <a:lstStyle/>
                    <a:p>
                      <a:pPr algn="ctr">
                        <a:lnSpc>
                          <a:spcPct val="107000"/>
                        </a:lnSpc>
                        <a:spcAft>
                          <a:spcPts val="800"/>
                        </a:spcAft>
                      </a:pPr>
                      <a:r>
                        <a:rPr lang="en-GB" sz="1400" b="1" kern="100" dirty="0">
                          <a:solidFill>
                            <a:schemeClr val="tx1"/>
                          </a:solidFill>
                          <a:effectLst/>
                          <a:latin typeface="+mn-lt"/>
                          <a:ea typeface="+mn-ea"/>
                          <a:cs typeface="+mn-cs"/>
                        </a:rPr>
                        <a:t>398</a:t>
                      </a:r>
                    </a:p>
                  </a:txBody>
                  <a:tcPr marL="61703" marR="61703" marT="0" marB="0">
                    <a:solidFill>
                      <a:schemeClr val="accent5">
                        <a:lumMod val="20000"/>
                        <a:lumOff val="80000"/>
                      </a:schemeClr>
                    </a:solid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7162FB35-1943-D5A6-2579-C8C4B56A1C64}"/>
              </a:ext>
            </a:extLst>
          </p:cNvPr>
          <p:cNvPicPr>
            <a:picLocks noChangeAspect="1" noChangeArrowheads="1"/>
          </p:cNvPicPr>
          <p:nvPr/>
        </p:nvPicPr>
        <p:blipFill>
          <a:blip r:embed="rId3"/>
          <a:srcRect/>
          <a:stretch>
            <a:fillRect/>
          </a:stretch>
        </p:blipFill>
        <p:spPr bwMode="auto">
          <a:xfrm>
            <a:off x="102315" y="401320"/>
            <a:ext cx="8939370" cy="361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C2BDF612-6CF3-2E52-CA3C-3B8C272AD2CE}"/>
              </a:ext>
            </a:extLst>
          </p:cNvPr>
          <p:cNvPicPr>
            <a:picLocks noChangeAspect="1" noChangeArrowheads="1"/>
          </p:cNvPicPr>
          <p:nvPr/>
        </p:nvPicPr>
        <p:blipFill>
          <a:blip r:embed="rId3"/>
          <a:srcRect/>
          <a:stretch>
            <a:fillRect/>
          </a:stretch>
        </p:blipFill>
        <p:spPr bwMode="auto">
          <a:xfrm>
            <a:off x="180975" y="449263"/>
            <a:ext cx="8782050" cy="3305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FC7BF5C-EE31-25F4-E1D0-991220C165BC}"/>
              </a:ext>
            </a:extLst>
          </p:cNvPr>
          <p:cNvSpPr>
            <a:spLocks noGrp="1" noChangeArrowheads="1"/>
          </p:cNvSpPr>
          <p:nvPr>
            <p:ph type="title"/>
          </p:nvPr>
        </p:nvSpPr>
        <p:spPr bwMode="auto">
          <a:xfrm>
            <a:off x="457200" y="206375"/>
            <a:ext cx="8229600" cy="857250"/>
          </a:xfrm>
        </p:spPr>
        <p:txBody>
          <a:bodyPr vert="horz" wrap="square" numCol="1" anchor="t" anchorCtr="0" compatLnSpc="1">
            <a:prstTxWarp prst="textNoShape">
              <a:avLst/>
            </a:prstTxWarp>
          </a:bodyPr>
          <a:lstStyle/>
          <a:p>
            <a:pPr>
              <a:defRPr/>
            </a:pPr>
            <a:r>
              <a:rPr lang="en-GB" altLang="en-US" sz="4000" b="1" dirty="0">
                <a:solidFill>
                  <a:schemeClr val="bg1">
                    <a:lumMod val="50000"/>
                  </a:schemeClr>
                </a:solidFill>
                <a:latin typeface="Arial" panose="020B0604020202020204" pitchFamily="34" charset="0"/>
                <a:cs typeface="Arial" panose="020B0604020202020204" pitchFamily="34" charset="0"/>
              </a:rPr>
              <a:t>Future Considerations </a:t>
            </a:r>
          </a:p>
        </p:txBody>
      </p:sp>
      <p:sp>
        <p:nvSpPr>
          <p:cNvPr id="68611" name="Content Placeholder 2">
            <a:extLst>
              <a:ext uri="{FF2B5EF4-FFF2-40B4-BE49-F238E27FC236}">
                <a16:creationId xmlns:a16="http://schemas.microsoft.com/office/drawing/2014/main" id="{62C3B545-DC8B-39A6-E772-518FFC1F5FA3}"/>
              </a:ext>
            </a:extLst>
          </p:cNvPr>
          <p:cNvSpPr>
            <a:spLocks noGrp="1" noChangeArrowheads="1"/>
          </p:cNvSpPr>
          <p:nvPr>
            <p:ph idx="1"/>
          </p:nvPr>
        </p:nvSpPr>
        <p:spPr bwMode="auto">
          <a:xfrm>
            <a:off x="596900" y="1238250"/>
            <a:ext cx="85471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sz="2800" dirty="0">
                <a:solidFill>
                  <a:schemeClr val="bg1">
                    <a:lumMod val="50000"/>
                  </a:schemeClr>
                </a:solidFill>
                <a:latin typeface="Arial" panose="020B0604020202020204" pitchFamily="34" charset="0"/>
                <a:cs typeface="Arial" panose="020B0604020202020204" pitchFamily="34" charset="0"/>
              </a:rPr>
              <a:t>Ageing population </a:t>
            </a:r>
          </a:p>
          <a:p>
            <a:r>
              <a:rPr lang="en-GB" altLang="en-US" sz="2800" dirty="0">
                <a:solidFill>
                  <a:schemeClr val="bg1">
                    <a:lumMod val="50000"/>
                  </a:schemeClr>
                </a:solidFill>
                <a:latin typeface="Arial" panose="020B0604020202020204" pitchFamily="34" charset="0"/>
                <a:cs typeface="Arial" panose="020B0604020202020204" pitchFamily="34" charset="0"/>
              </a:rPr>
              <a:t>Climate Change </a:t>
            </a:r>
          </a:p>
          <a:p>
            <a:pPr lvl="1"/>
            <a:r>
              <a:rPr lang="en-GB" altLang="en-US" sz="2400" dirty="0">
                <a:solidFill>
                  <a:schemeClr val="bg1">
                    <a:lumMod val="50000"/>
                  </a:schemeClr>
                </a:solidFill>
                <a:latin typeface="Arial" panose="020B0604020202020204" pitchFamily="34" charset="0"/>
                <a:cs typeface="Arial" panose="020B0604020202020204" pitchFamily="34" charset="0"/>
              </a:rPr>
              <a:t>Flooding incidents make up a large proportion of incidents attended – 94.1% increase</a:t>
            </a:r>
          </a:p>
          <a:p>
            <a:pPr lvl="1"/>
            <a:r>
              <a:rPr lang="en-GB" altLang="en-US" sz="2400" dirty="0">
                <a:solidFill>
                  <a:schemeClr val="bg1">
                    <a:lumMod val="50000"/>
                  </a:schemeClr>
                </a:solidFill>
                <a:latin typeface="Arial" panose="020B0604020202020204" pitchFamily="34" charset="0"/>
                <a:cs typeface="Arial" panose="020B0604020202020204" pitchFamily="34" charset="0"/>
              </a:rPr>
              <a:t>Wildfires – 5,937 Grassland fires in 2022-23</a:t>
            </a:r>
          </a:p>
          <a:p>
            <a:pPr lvl="1"/>
            <a:r>
              <a:rPr lang="en-GB" altLang="en-US" sz="2400" dirty="0">
                <a:solidFill>
                  <a:schemeClr val="bg1">
                    <a:lumMod val="50000"/>
                  </a:schemeClr>
                </a:solidFill>
                <a:latin typeface="Arial" panose="020B0604020202020204" pitchFamily="34" charset="0"/>
                <a:cs typeface="Arial" panose="020B0604020202020204" pitchFamily="34" charset="0"/>
              </a:rPr>
              <a:t>Winter Warmth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a:extLst>
              <a:ext uri="{FF2B5EF4-FFF2-40B4-BE49-F238E27FC236}">
                <a16:creationId xmlns:a16="http://schemas.microsoft.com/office/drawing/2014/main" id="{F0F68650-A241-5ECF-A2AB-8094CB83F0E6}"/>
              </a:ext>
            </a:extLst>
          </p:cNvPr>
          <p:cNvSpPr>
            <a:spLocks noGrp="1" noChangeArrowheads="1"/>
          </p:cNvSpPr>
          <p:nvPr>
            <p:ph idx="1"/>
          </p:nvPr>
        </p:nvSpPr>
        <p:spPr bwMode="auto">
          <a:xfrm>
            <a:off x="457200" y="557213"/>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a:buFont typeface="Arial" panose="020B0604020202020204" pitchFamily="34" charset="0"/>
              <a:buNone/>
            </a:pPr>
            <a:endParaRPr lang="en-GB" altLang="en-US"/>
          </a:p>
          <a:p>
            <a:pPr marL="0" indent="0" algn="ctr">
              <a:buFont typeface="Arial" panose="020B0604020202020204" pitchFamily="34" charset="0"/>
              <a:buNone/>
            </a:pPr>
            <a:r>
              <a:rPr lang="en-GB" altLang="en-US" b="1"/>
              <a:t>Cathy Barlow, (Deputy Head of Prevention, Protection &amp; Preparedness )</a:t>
            </a:r>
          </a:p>
          <a:p>
            <a:pPr marL="0" indent="0" algn="ctr">
              <a:buFont typeface="Arial" panose="020B0604020202020204" pitchFamily="34" charset="0"/>
              <a:buNone/>
            </a:pPr>
            <a:r>
              <a:rPr lang="en-GB" altLang="en-US"/>
              <a:t>Scottish Fire and Rescue Service</a:t>
            </a:r>
          </a:p>
          <a:p>
            <a:pPr marL="0" indent="0" algn="ctr">
              <a:buFont typeface="Arial" panose="020B0604020202020204" pitchFamily="34" charset="0"/>
              <a:buNone/>
            </a:pPr>
            <a:r>
              <a:rPr lang="en-GB" altLang="en-US">
                <a:hlinkClick r:id="rId3"/>
              </a:rPr>
              <a:t>Cathy.barlow@firescotland.gov.uk</a:t>
            </a:r>
            <a:endParaRPr lang="en-GB" altLang="en-US"/>
          </a:p>
          <a:p>
            <a:pPr marL="0" indent="0" algn="ctr">
              <a:buFont typeface="Arial" panose="020B0604020202020204" pitchFamily="34" charset="0"/>
              <a:buNone/>
            </a:pPr>
            <a:endParaRPr lang="en-GB" altLang="en-US"/>
          </a:p>
          <a:p>
            <a:pPr marL="0" indent="0" algn="ctr">
              <a:buFont typeface="Arial" panose="020B0604020202020204" pitchFamily="34" charset="0"/>
              <a:buNone/>
            </a:pPr>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4_existing_resources.jpg">
            <a:extLst>
              <a:ext uri="{FF2B5EF4-FFF2-40B4-BE49-F238E27FC236}">
                <a16:creationId xmlns:a16="http://schemas.microsoft.com/office/drawing/2014/main" id="{8F702475-238D-7A17-2B64-B9C58805266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105"/>
          <a:stretch>
            <a:fillRect/>
          </a:stretch>
        </p:blipFill>
        <p:spPr bwMode="auto">
          <a:xfrm>
            <a:off x="0" y="19050"/>
            <a:ext cx="6529388"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C2F7D62-6E3B-6A3E-FA97-E7873F9A28FA}"/>
              </a:ext>
            </a:extLst>
          </p:cNvPr>
          <p:cNvSpPr txBox="1"/>
          <p:nvPr/>
        </p:nvSpPr>
        <p:spPr>
          <a:xfrm>
            <a:off x="5449888" y="34925"/>
            <a:ext cx="3552825" cy="1077913"/>
          </a:xfrm>
          <a:prstGeom prst="rect">
            <a:avLst/>
          </a:prstGeom>
          <a:solidFill>
            <a:schemeClr val="accent1">
              <a:lumMod val="20000"/>
              <a:lumOff val="80000"/>
            </a:schemeClr>
          </a:solidFill>
        </p:spPr>
        <p:txBody>
          <a:bodyPr>
            <a:spAutoFit/>
          </a:bodyPr>
          <a:lstStyle/>
          <a:p>
            <a:pPr>
              <a:defRPr/>
            </a:pPr>
            <a:r>
              <a:rPr lang="en-GB" sz="3200">
                <a:latin typeface="Arial" panose="020B0604020202020204" pitchFamily="34" charset="0"/>
                <a:cs typeface="Arial" panose="020B0604020202020204" pitchFamily="34" charset="0"/>
              </a:rPr>
              <a:t>Scottish FRS </a:t>
            </a:r>
            <a:endParaRPr lang="en-US">
              <a:latin typeface="Arial" panose="020B0604020202020204" pitchFamily="34" charset="0"/>
              <a:cs typeface="Arial" panose="020B0604020202020204" pitchFamily="34" charset="0"/>
            </a:endParaRPr>
          </a:p>
          <a:p>
            <a:pPr>
              <a:defRPr/>
            </a:pPr>
            <a:r>
              <a:rPr lang="en-GB" sz="3200">
                <a:latin typeface="Arial" panose="020B0604020202020204" pitchFamily="34" charset="0"/>
                <a:cs typeface="Arial" panose="020B0604020202020204" pitchFamily="34" charset="0"/>
              </a:rPr>
              <a:t>Resources</a:t>
            </a:r>
          </a:p>
        </p:txBody>
      </p:sp>
      <p:sp>
        <p:nvSpPr>
          <p:cNvPr id="9220" name="TextBox 5">
            <a:extLst>
              <a:ext uri="{FF2B5EF4-FFF2-40B4-BE49-F238E27FC236}">
                <a16:creationId xmlns:a16="http://schemas.microsoft.com/office/drawing/2014/main" id="{93CE0652-9B09-6AB0-87C7-F7B7C6CE51E5}"/>
              </a:ext>
            </a:extLst>
          </p:cNvPr>
          <p:cNvSpPr txBox="1">
            <a:spLocks noChangeArrowheads="1"/>
          </p:cNvSpPr>
          <p:nvPr/>
        </p:nvSpPr>
        <p:spPr bwMode="auto">
          <a:xfrm>
            <a:off x="5654675" y="1724025"/>
            <a:ext cx="38100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Aft>
                <a:spcPts val="2400"/>
              </a:spcAft>
            </a:pPr>
            <a:r>
              <a:rPr lang="en-GB" altLang="en-US">
                <a:solidFill>
                  <a:srgbClr val="FF0000"/>
                </a:solidFill>
                <a:latin typeface="Arial" panose="020B0604020202020204" pitchFamily="34" charset="0"/>
                <a:cs typeface="Arial" panose="020B0604020202020204" pitchFamily="34" charset="0"/>
              </a:rPr>
              <a:t>● </a:t>
            </a:r>
            <a:r>
              <a:rPr lang="en-GB" altLang="en-US">
                <a:latin typeface="Arial" panose="020B0604020202020204" pitchFamily="34" charset="0"/>
                <a:cs typeface="Arial" panose="020B0604020202020204" pitchFamily="34" charset="0"/>
              </a:rPr>
              <a:t>Wholetime Stations (74)</a:t>
            </a:r>
          </a:p>
          <a:p>
            <a:pPr>
              <a:spcAft>
                <a:spcPts val="2400"/>
              </a:spcAft>
            </a:pPr>
            <a:r>
              <a:rPr lang="en-GB" altLang="en-US">
                <a:solidFill>
                  <a:srgbClr val="0070C0"/>
                </a:solidFill>
                <a:latin typeface="Arial" panose="020B0604020202020204" pitchFamily="34" charset="0"/>
                <a:cs typeface="Arial" panose="020B0604020202020204" pitchFamily="34" charset="0"/>
              </a:rPr>
              <a:t>● </a:t>
            </a:r>
            <a:r>
              <a:rPr lang="en-GB" altLang="en-US">
                <a:latin typeface="Arial" panose="020B0604020202020204" pitchFamily="34" charset="0"/>
                <a:cs typeface="Arial" panose="020B0604020202020204" pitchFamily="34" charset="0"/>
              </a:rPr>
              <a:t>On Call Stations (240 RDS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42 Volunteer) </a:t>
            </a:r>
            <a:endParaRPr lang="en-GB" altLang="en-US">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FDDAB1C-8290-E860-298B-DC014E58BA9F}"/>
              </a:ext>
            </a:extLst>
          </p:cNvPr>
          <p:cNvSpPr>
            <a:spLocks noGrp="1"/>
          </p:cNvSpPr>
          <p:nvPr>
            <p:ph type="ctrTitle"/>
          </p:nvPr>
        </p:nvSpPr>
        <p:spPr bwMode="auto">
          <a:xfrm>
            <a:off x="561975" y="100013"/>
            <a:ext cx="7772400" cy="593725"/>
          </a:xfrm>
        </p:spPr>
        <p:txBody>
          <a:bodyPr vert="horz" wrap="square" lIns="68580" tIns="34290" rIns="68580" bIns="34290" numCol="1" anchor="t" anchorCtr="0" compatLnSpc="1">
            <a:prstTxWarp prst="textNoShape">
              <a:avLst/>
            </a:prstTxWarp>
          </a:bodyPr>
          <a:lstStyle/>
          <a:p>
            <a:pPr>
              <a:defRPr/>
            </a:pPr>
            <a:r>
              <a:rPr lang="en-GB" altLang="en-US" sz="2400" b="1">
                <a:solidFill>
                  <a:schemeClr val="tx1">
                    <a:lumMod val="65000"/>
                    <a:lumOff val="35000"/>
                  </a:schemeClr>
                </a:solidFill>
                <a:latin typeface="Arial" panose="020B0604020202020204" pitchFamily="34" charset="0"/>
                <a:cs typeface="Arial" panose="020B0604020202020204" pitchFamily="34" charset="0"/>
              </a:rPr>
              <a:t>Summary of SFRS Statistics 2009 – 2010 to 2022-23</a:t>
            </a:r>
          </a:p>
        </p:txBody>
      </p:sp>
      <p:pic>
        <p:nvPicPr>
          <p:cNvPr id="13315" name="Picture 3">
            <a:extLst>
              <a:ext uri="{FF2B5EF4-FFF2-40B4-BE49-F238E27FC236}">
                <a16:creationId xmlns:a16="http://schemas.microsoft.com/office/drawing/2014/main" id="{A6ACB52E-CCD1-9E32-D9D2-97B61D747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560388"/>
            <a:ext cx="75247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FB961818-0954-DECA-71A2-DF5FB0D5F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1440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348C9A5-799A-C4A3-05FF-E3CE822E51D7}"/>
              </a:ext>
            </a:extLst>
          </p:cNvPr>
          <p:cNvSpPr>
            <a:spLocks noGrp="1" noChangeArrowheads="1"/>
          </p:cNvSpPr>
          <p:nvPr>
            <p:ph type="title"/>
          </p:nvPr>
        </p:nvSpPr>
        <p:spPr bwMode="auto">
          <a:xfrm>
            <a:off x="1757190" y="107223"/>
            <a:ext cx="82296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l"/>
            <a:r>
              <a:rPr lang="en-GB" altLang="en-US" sz="2400" b="1">
                <a:solidFill>
                  <a:schemeClr val="bg1">
                    <a:lumMod val="65000"/>
                  </a:schemeClr>
                </a:solidFill>
                <a:latin typeface="Arial" panose="020B0604020202020204" pitchFamily="34" charset="0"/>
                <a:cs typeface="Arial" panose="020B0604020202020204" pitchFamily="34" charset="0"/>
              </a:rPr>
              <a:t>Accidental Dwelling Fires 2009 – 2023</a:t>
            </a:r>
          </a:p>
        </p:txBody>
      </p:sp>
      <p:pic>
        <p:nvPicPr>
          <p:cNvPr id="19459" name="Picture 2" descr="image">
            <a:extLst>
              <a:ext uri="{FF2B5EF4-FFF2-40B4-BE49-F238E27FC236}">
                <a16:creationId xmlns:a16="http://schemas.microsoft.com/office/drawing/2014/main" id="{DD35EA1D-BB79-F2B0-A091-3CD18C7742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99" y="583894"/>
            <a:ext cx="8453801" cy="3902381"/>
          </a:xfrm>
          <a:blipFill dpi="0" rotWithShape="1">
            <a:blip r:embed="rId4"/>
            <a:srcRect/>
            <a:tile tx="0" ty="0" sx="100000" sy="100000" flip="none" algn="tl"/>
          </a:blipFill>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9070561C-041B-BC28-BB01-9764D0985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331788"/>
            <a:ext cx="893445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A50D05BA-0A28-BA8E-3C45-D3FF34425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1"/>
          <a:stretch>
            <a:fillRect/>
          </a:stretch>
        </p:blipFill>
        <p:spPr bwMode="auto">
          <a:xfrm>
            <a:off x="-1588" y="1588"/>
            <a:ext cx="9144001"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372E1D4D-246C-CA2C-7EDC-216E07E81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765"/>
          <a:stretch>
            <a:fillRect/>
          </a:stretch>
        </p:blipFill>
        <p:spPr bwMode="auto">
          <a:xfrm>
            <a:off x="0" y="158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ptE78.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4B2C96C0EFD47839BBCA504F76B0F" ma:contentTypeVersion="15" ma:contentTypeDescription="Create a new document." ma:contentTypeScope="" ma:versionID="34930eb29b927ab424d0204a771cf91d">
  <xsd:schema xmlns:xsd="http://www.w3.org/2001/XMLSchema" xmlns:xs="http://www.w3.org/2001/XMLSchema" xmlns:p="http://schemas.microsoft.com/office/2006/metadata/properties" xmlns:ns2="e91738b1-3a6b-447a-ba36-c0bbdd14350b" xmlns:ns3="073211d7-b18d-4e7b-819e-3f11f6edb966" targetNamespace="http://schemas.microsoft.com/office/2006/metadata/properties" ma:root="true" ma:fieldsID="4a535b6213e627eaa23a4de15fdbe944" ns2:_="" ns3:_="">
    <xsd:import namespace="e91738b1-3a6b-447a-ba36-c0bbdd14350b"/>
    <xsd:import namespace="073211d7-b18d-4e7b-819e-3f11f6edb9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738b1-3a6b-447a-ba36-c0bbdd143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512196b-5a0a-432a-bb17-e1b4922fa62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3211d7-b18d-4e7b-819e-3f11f6edb9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0eefa2f-3e5d-4620-8c71-c60d09e1fe35}" ma:internalName="TaxCatchAll" ma:showField="CatchAllData" ma:web="073211d7-b18d-4e7b-819e-3f11f6edb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073211d7-b18d-4e7b-819e-3f11f6edb966"/>
    <lcf76f155ced4ddcb4097134ff3c332f xmlns="e91738b1-3a6b-447a-ba36-c0bbdd1435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1ACEB0-078A-4567-865F-BD1391C703AF}">
  <ds:schemaRefs>
    <ds:schemaRef ds:uri="073211d7-b18d-4e7b-819e-3f11f6edb966"/>
    <ds:schemaRef ds:uri="e91738b1-3a6b-447a-ba36-c0bbdd1435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3B1E48-D5E6-4D6C-BB43-9C1CF8E7D603}">
  <ds:schemaRefs>
    <ds:schemaRef ds:uri="http://schemas.microsoft.com/office/2006/metadata/longProperties"/>
  </ds:schemaRefs>
</ds:datastoreItem>
</file>

<file path=customXml/itemProps3.xml><?xml version="1.0" encoding="utf-8"?>
<ds:datastoreItem xmlns:ds="http://schemas.openxmlformats.org/officeDocument/2006/customXml" ds:itemID="{403C8F3D-0AEF-4BE1-B4B8-26922BDDD278}">
  <ds:schemaRefs>
    <ds:schemaRef ds:uri="http://schemas.microsoft.com/sharepoint/v3/contenttype/forms"/>
  </ds:schemaRefs>
</ds:datastoreItem>
</file>

<file path=customXml/itemProps4.xml><?xml version="1.0" encoding="utf-8"?>
<ds:datastoreItem xmlns:ds="http://schemas.openxmlformats.org/officeDocument/2006/customXml" ds:itemID="{DD748309-92F2-40D2-9173-7D361D83B0B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purl.org/dc/elements/1.1/"/>
    <ds:schemaRef ds:uri="073211d7-b18d-4e7b-819e-3f11f6edb966"/>
    <ds:schemaRef ds:uri="http://schemas.microsoft.com/office/infopath/2007/PartnerControls"/>
    <ds:schemaRef ds:uri="http://schemas.openxmlformats.org/package/2006/metadata/core-properties"/>
    <ds:schemaRef ds:uri="e91738b1-3a6b-447a-ba36-c0bbdd14350b"/>
  </ds:schemaRefs>
</ds:datastoreItem>
</file>

<file path=docProps/app.xml><?xml version="1.0" encoding="utf-8"?>
<Properties xmlns="http://schemas.openxmlformats.org/officeDocument/2006/extended-properties" xmlns:vt="http://schemas.openxmlformats.org/officeDocument/2006/docPropsVTypes">
  <Template>pptC418.tmp</Template>
  <TotalTime>113</TotalTime>
  <Words>1763</Words>
  <Application>Microsoft Office PowerPoint</Application>
  <PresentationFormat>On-screen Show (16:9)</PresentationFormat>
  <Paragraphs>239</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Gibson-Light</vt:lpstr>
      <vt:lpstr>Symbol</vt:lpstr>
      <vt:lpstr>Wingdings</vt:lpstr>
      <vt:lpstr>pptE78.tmp</vt:lpstr>
      <vt:lpstr>PowerPoint Presentation</vt:lpstr>
      <vt:lpstr>PowerPoint Presentation</vt:lpstr>
      <vt:lpstr>PowerPoint Presentation</vt:lpstr>
      <vt:lpstr>Summary of SFRS Statistics 2009 – 2010 to 2022-23</vt:lpstr>
      <vt:lpstr>PowerPoint Presentation</vt:lpstr>
      <vt:lpstr>Accidental Dwelling Fires 2009 – 2023</vt:lpstr>
      <vt:lpstr>PowerPoint Presentation</vt:lpstr>
      <vt:lpstr>PowerPoint Presentation</vt:lpstr>
      <vt:lpstr>PowerPoint Presentation</vt:lpstr>
      <vt:lpstr>PowerPoint Presentation</vt:lpstr>
      <vt:lpstr>Fatal Casualties Attended</vt:lpstr>
      <vt:lpstr>PowerPoint Presentation</vt:lpstr>
      <vt:lpstr>PowerPoint Presentation</vt:lpstr>
      <vt:lpstr>PowerPoint Presentation</vt:lpstr>
      <vt:lpstr>PowerPoint Presentation</vt:lpstr>
      <vt:lpstr>AGE (2013 – 2023)</vt:lpstr>
      <vt:lpstr>PowerPoint Presentation</vt:lpstr>
      <vt:lpstr>Non-Fire Incidents 2022 / 23</vt:lpstr>
      <vt:lpstr>Non-Fire Casualties 2022/23</vt:lpstr>
      <vt:lpstr>Casualties from non-fire  incidents  2022 - 23</vt:lpstr>
      <vt:lpstr>PowerPoint Presentation</vt:lpstr>
      <vt:lpstr>PowerPoint Presentation</vt:lpstr>
      <vt:lpstr>Future Considerations </vt:lpstr>
      <vt:lpstr>PowerPoint Presentation</vt:lpstr>
    </vt:vector>
  </TitlesOfParts>
  <Company>Strathclyde Fire &amp; Rescue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Blass</dc:creator>
  <cp:lastModifiedBy>Barlow, Cathy</cp:lastModifiedBy>
  <cp:revision>3</cp:revision>
  <dcterms:created xsi:type="dcterms:W3CDTF">2017-02-07T12:41:09Z</dcterms:created>
  <dcterms:modified xsi:type="dcterms:W3CDTF">2024-02-05T13:12:50Z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lcf76f155ced4ddcb4097134ff3c332f">
    <vt:lpwstr/>
  </property>
  <property fmtid="{D5CDD505-2E9C-101B-9397-08002B2CF9AE}" pid="4" name="TaxCatchAll">
    <vt:lpwstr/>
  </property>
  <property fmtid="{D5CDD505-2E9C-101B-9397-08002B2CF9AE}" pid="5" name="Comments">
    <vt:lpwstr/>
  </property>
  <property fmtid="{D5CDD505-2E9C-101B-9397-08002B2CF9AE}" pid="6" name="display_urn:schemas-microsoft-com:office:office#SharedWithUsers">
    <vt:lpwstr>Connelly, Craig;Blair, Bernadine</vt:lpwstr>
  </property>
  <property fmtid="{D5CDD505-2E9C-101B-9397-08002B2CF9AE}" pid="7" name="SharedWithUsers">
    <vt:lpwstr>729;#Connelly, Craig;#35;#Blair, Bernadine</vt:lpwstr>
  </property>
</Properties>
</file>