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handoutMasterIdLst>
    <p:handoutMasterId r:id="rId14"/>
  </p:handoutMasterIdLst>
  <p:sldIdLst>
    <p:sldId id="441" r:id="rId2"/>
    <p:sldId id="54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420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002060"/>
    <a:srgbClr val="AA0061"/>
    <a:srgbClr val="009639"/>
    <a:srgbClr val="3A5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84045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4" d="100"/>
          <a:sy n="84" d="100"/>
        </p:scale>
        <p:origin x="-310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9276\Downloads\key-reported-road-casualties-scotland-2022-datase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88460658619821E-2"/>
          <c:y val="8.2828375961201572E-2"/>
          <c:w val="0.85695075932289166"/>
          <c:h val="0.6424255098356807"/>
        </c:manualLayout>
      </c:layout>
      <c:lineChart>
        <c:grouping val="standard"/>
        <c:varyColors val="0"/>
        <c:ser>
          <c:idx val="0"/>
          <c:order val="0"/>
          <c:tx>
            <c:v>Baseline 2014-18 average</c:v>
          </c:tx>
          <c:spPr>
            <a:ln w="28575" cap="rnd">
              <a:solidFill>
                <a:srgbClr val="060606"/>
              </a:solidFill>
              <a:prstDash val="dash"/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  <c:pt idx="5">
                <c:v>2021</c:v>
              </c:pt>
              <c:pt idx="6">
                <c:v>2022</c:v>
              </c:pt>
              <c:pt idx="7">
                <c:v>2023</c:v>
              </c:pt>
              <c:pt idx="8">
                <c:v>2024</c:v>
              </c:pt>
              <c:pt idx="9">
                <c:v>2025</c:v>
              </c:pt>
              <c:pt idx="10">
                <c:v>2026</c:v>
              </c:pt>
              <c:pt idx="11">
                <c:v>2027</c:v>
              </c:pt>
              <c:pt idx="12">
                <c:v>2028</c:v>
              </c:pt>
              <c:pt idx="13">
                <c:v>2029</c:v>
              </c:pt>
              <c:pt idx="14">
                <c:v>2030</c:v>
              </c:pt>
            </c:numLit>
          </c:cat>
          <c:val>
            <c:numRef>
              <c:f>'Headline targets'!$U$38:$U$52</c:f>
              <c:numCache>
                <c:formatCode>#,##0.0</c:formatCode>
                <c:ptCount val="15"/>
                <c:pt idx="0">
                  <c:v>173.6</c:v>
                </c:pt>
                <c:pt idx="1">
                  <c:v>173.6</c:v>
                </c:pt>
                <c:pt idx="2">
                  <c:v>173.6</c:v>
                </c:pt>
                <c:pt idx="3">
                  <c:v>173.6</c:v>
                </c:pt>
                <c:pt idx="4">
                  <c:v>173.6</c:v>
                </c:pt>
                <c:pt idx="5">
                  <c:v>173.6</c:v>
                </c:pt>
                <c:pt idx="6">
                  <c:v>173.6</c:v>
                </c:pt>
                <c:pt idx="7">
                  <c:v>173.6</c:v>
                </c:pt>
                <c:pt idx="8">
                  <c:v>173.6</c:v>
                </c:pt>
                <c:pt idx="9">
                  <c:v>173.6</c:v>
                </c:pt>
                <c:pt idx="10">
                  <c:v>173.6</c:v>
                </c:pt>
                <c:pt idx="11">
                  <c:v>173.6</c:v>
                </c:pt>
                <c:pt idx="12">
                  <c:v>173.6</c:v>
                </c:pt>
                <c:pt idx="13">
                  <c:v>173.6</c:v>
                </c:pt>
                <c:pt idx="14">
                  <c:v>173.6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C-41E8-B3B9-809745932472}"/>
            </c:ext>
          </c:extLst>
        </c:ser>
        <c:ser>
          <c:idx val="1"/>
          <c:order val="1"/>
          <c:tx>
            <c:v>Fatalities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9C-41E8-B3B9-809745932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  <c:pt idx="5">
                <c:v>2021</c:v>
              </c:pt>
              <c:pt idx="6">
                <c:v>2022</c:v>
              </c:pt>
              <c:pt idx="7">
                <c:v>2023</c:v>
              </c:pt>
              <c:pt idx="8">
                <c:v>2024</c:v>
              </c:pt>
              <c:pt idx="9">
                <c:v>2025</c:v>
              </c:pt>
              <c:pt idx="10">
                <c:v>2026</c:v>
              </c:pt>
              <c:pt idx="11">
                <c:v>2027</c:v>
              </c:pt>
              <c:pt idx="12">
                <c:v>2028</c:v>
              </c:pt>
              <c:pt idx="13">
                <c:v>2029</c:v>
              </c:pt>
              <c:pt idx="14">
                <c:v>2030</c:v>
              </c:pt>
            </c:numLit>
          </c:cat>
          <c:val>
            <c:numRef>
              <c:f>'Headline targets'!$B$14:$B$28</c:f>
              <c:numCache>
                <c:formatCode>#,##0</c:formatCode>
                <c:ptCount val="15"/>
                <c:pt idx="0">
                  <c:v>191</c:v>
                </c:pt>
                <c:pt idx="1">
                  <c:v>145</c:v>
                </c:pt>
                <c:pt idx="2">
                  <c:v>161</c:v>
                </c:pt>
                <c:pt idx="3">
                  <c:v>164</c:v>
                </c:pt>
                <c:pt idx="4">
                  <c:v>141</c:v>
                </c:pt>
                <c:pt idx="5" formatCode="General">
                  <c:v>141</c:v>
                </c:pt>
                <c:pt idx="6">
                  <c:v>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9C-41E8-B3B9-809745932472}"/>
            </c:ext>
          </c:extLst>
        </c:ser>
        <c:ser>
          <c:idx val="2"/>
          <c:order val="2"/>
          <c:tx>
            <c:v>Rate of reduction required</c:v>
          </c:tx>
          <c:spPr>
            <a:ln w="28575" cap="rnd">
              <a:solidFill>
                <a:schemeClr val="accent3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9C-41E8-B3B9-809745932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  <c:pt idx="5">
                <c:v>2021</c:v>
              </c:pt>
              <c:pt idx="6">
                <c:v>2022</c:v>
              </c:pt>
              <c:pt idx="7">
                <c:v>2023</c:v>
              </c:pt>
              <c:pt idx="8">
                <c:v>2024</c:v>
              </c:pt>
              <c:pt idx="9">
                <c:v>2025</c:v>
              </c:pt>
              <c:pt idx="10">
                <c:v>2026</c:v>
              </c:pt>
              <c:pt idx="11">
                <c:v>2027</c:v>
              </c:pt>
              <c:pt idx="12">
                <c:v>2028</c:v>
              </c:pt>
              <c:pt idx="13">
                <c:v>2029</c:v>
              </c:pt>
              <c:pt idx="14">
                <c:v>2030</c:v>
              </c:pt>
            </c:numLit>
          </c:cat>
          <c:val>
            <c:numRef>
              <c:f>'Headline targets'!$S$38:$S$52</c:f>
              <c:numCache>
                <c:formatCode>#,##0</c:formatCode>
                <c:ptCount val="15"/>
                <c:pt idx="0">
                  <c:v>173.6</c:v>
                </c:pt>
                <c:pt idx="1">
                  <c:v>165.21427856264356</c:v>
                </c:pt>
                <c:pt idx="2">
                  <c:v>157.23362811621419</c:v>
                </c:pt>
                <c:pt idx="3">
                  <c:v>149.63848176847532</c:v>
                </c:pt>
                <c:pt idx="4">
                  <c:v>142.41021780292593</c:v>
                </c:pt>
                <c:pt idx="5">
                  <c:v>135.53111402223126</c:v>
                </c:pt>
                <c:pt idx="6">
                  <c:v>128.98430429708711</c:v>
                </c:pt>
                <c:pt idx="7">
                  <c:v>122.75373721398464</c:v>
                </c:pt>
                <c:pt idx="8">
                  <c:v>116.8241367204885</c:v>
                </c:pt>
                <c:pt idx="9">
                  <c:v>111.18096467153885</c:v>
                </c:pt>
                <c:pt idx="10">
                  <c:v>105.81038518494844</c:v>
                </c:pt>
                <c:pt idx="11">
                  <c:v>100.69923071870211</c:v>
                </c:pt>
                <c:pt idx="12">
                  <c:v>95.834969786886887</c:v>
                </c:pt>
                <c:pt idx="13">
                  <c:v>91.205676235099418</c:v>
                </c:pt>
                <c:pt idx="14">
                  <c:v>86.799999999999969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9C-41E8-B3B9-809745932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721392"/>
        <c:axId val="1"/>
      </c:lineChart>
      <c:catAx>
        <c:axId val="42672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21392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0.78134</cdr:x>
      <cdr:y>0.12997</cdr:y>
    </cdr:from>
    <cdr:to>
      <cdr:x>0.90617</cdr:x>
      <cdr:y>0.1871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4075" y="612775"/>
          <a:ext cx="1151021" cy="26936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Target: - 50%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D028-4971-403C-82CE-8E694BDDBAFB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3DE1-3420-40F0-B037-0C4707B69F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801561-B59A-479F-BC25-4BABC9BBBA82}" type="datetimeFigureOut">
              <a:rPr lang="en-GB"/>
              <a:pPr>
                <a:defRPr/>
              </a:pPr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69DE4C-FA1A-4C9E-91CF-ED95A34A5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B95B1-1956-5EC0-0005-93039B8D6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56097-865E-093B-161F-043E10482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5ACE6-43C1-2870-E4CB-53DAB54A0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EC321-3762-A444-8940-0FF6A8F06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84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dirty="0">
              <a:latin typeface="Times New Roman" pitchFamily="18" charset="0"/>
            </a:endParaRPr>
          </a:p>
        </p:txBody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98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03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9372-709A-8DEE-D027-B6F6FB8E5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DE10C-BD2D-E12E-C9E1-298DF982D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4A046-CBAB-542F-B780-CAD16031E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65F11-87D3-3B39-DF90-B2CF0E33D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65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8E1C1-E63A-F093-CBF8-C8A052A30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9E0A2-CCCB-41D2-14A5-04986082E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1473B-275E-56C3-435E-088E081F3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47D2A-00BF-7DE1-4E7F-9B3ED24B2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67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058D-19A6-1DF1-FBB0-A6BD6340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3790C-F0CD-5140-86B3-48B03A6A8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922CD-9A28-D2DC-CE2A-5BA7C6AB0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A1C2-4A54-F040-342B-9504B9D22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12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CA6E-B1A1-295A-BA0C-137D5FFF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290E7-D049-67C7-20EC-346EA5628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95D1C-20D9-C0A5-F501-5C2E4F862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0252F-68B9-5617-621B-133329830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72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1A65-FD1F-058C-042D-764B4AB5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32096-6174-903E-4E1C-0A4FE0E0F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FCC3D2-4BE4-A400-A5D8-8C2E940A9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5916F-DF99-59BC-4299-F3AB2D85B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20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92B1B-43D1-82C7-8CB7-2FD829992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DCEAD-7F84-1E90-C10E-B4C1A168C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0F132-91B8-5D8D-6408-B0BE90E3D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A7D0-63D3-77B4-E514-2295DBF85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37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253B-14F7-A5D9-55D9-957DF4C0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F7524-5A6C-A1DC-03A5-A71FB6059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A8F25-9F64-C0BD-F5DE-8B1CF91D3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1B1E5-F9F0-CDC3-AF38-5F07B7CEA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47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5661025"/>
            <a:ext cx="9178925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35613"/>
            <a:ext cx="8307388" cy="0"/>
          </a:xfrm>
          <a:prstGeom prst="line">
            <a:avLst/>
          </a:prstGeom>
          <a:ln w="28575">
            <a:solidFill>
              <a:srgbClr val="001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488" y="4797425"/>
            <a:ext cx="13049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9" descr="royal t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08700"/>
            <a:ext cx="4775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 userDrawn="1"/>
        </p:nvSpPr>
        <p:spPr>
          <a:xfrm>
            <a:off x="0" y="5661025"/>
            <a:ext cx="9180513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488" y="4797425"/>
            <a:ext cx="13049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04292" y="4589462"/>
            <a:ext cx="3960564" cy="3517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04416" y="4949551"/>
            <a:ext cx="3960564" cy="351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91307" y="3285282"/>
            <a:ext cx="7408068" cy="719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5536" y="4005064"/>
            <a:ext cx="5544616" cy="51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700808"/>
            <a:ext cx="78486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Mster</a:t>
            </a:r>
            <a:r>
              <a:rPr lang="en-US" dirty="0"/>
              <a:t> text styles</a:t>
            </a:r>
          </a:p>
        </p:txBody>
      </p:sp>
      <p:sp>
        <p:nvSpPr>
          <p:cNvPr id="20" name="Text Placeholder 67"/>
          <p:cNvSpPr>
            <a:spLocks noGrp="1"/>
          </p:cNvSpPr>
          <p:nvPr>
            <p:ph type="body" sz="quarter" idx="14"/>
          </p:nvPr>
        </p:nvSpPr>
        <p:spPr>
          <a:xfrm>
            <a:off x="251520" y="2564904"/>
            <a:ext cx="5976938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395536" y="2137833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5DAE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88270" y="1412775"/>
            <a:ext cx="5544616" cy="47068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2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 userDrawn="1"/>
        </p:nvGrpSpPr>
        <p:grpSpPr bwMode="auto">
          <a:xfrm>
            <a:off x="2" y="5635631"/>
            <a:ext cx="9143998" cy="458788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92480" y="5619690"/>
            <a:ext cx="251520" cy="473606"/>
          </a:xfrm>
          <a:prstGeom prst="rect">
            <a:avLst/>
          </a:prstGeom>
        </p:spPr>
      </p:pic>
      <p:sp>
        <p:nvSpPr>
          <p:cNvPr id="18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73280" y="3596259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71F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395536" y="2750856"/>
            <a:ext cx="5544616" cy="48347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4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395536" y="5022633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0061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73280" y="4282683"/>
            <a:ext cx="5544616" cy="397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5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5940425"/>
            <a:ext cx="2133600" cy="365125"/>
          </a:xfrm>
          <a:prstGeom prst="rect">
            <a:avLst/>
          </a:prstGeom>
        </p:spPr>
        <p:txBody>
          <a:bodyPr/>
          <a:lstStyle/>
          <a:p>
            <a:fld id="{8869C210-7917-440F-BD84-981D613DE548}" type="datetimeFigureOut">
              <a:rPr lang="en-GB" smtClean="0"/>
              <a:pPr/>
              <a:t>05/02/2024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65"/>
          <p:cNvGrpSpPr/>
          <p:nvPr userDrawn="1"/>
        </p:nvGrpSpPr>
        <p:grpSpPr>
          <a:xfrm>
            <a:off x="683568" y="2933295"/>
            <a:ext cx="2304256" cy="2289182"/>
            <a:chOff x="683568" y="2852936"/>
            <a:chExt cx="2304256" cy="2289182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852936"/>
              <a:ext cx="2304256" cy="228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TextBox 67"/>
            <p:cNvSpPr txBox="1"/>
            <p:nvPr/>
          </p:nvSpPr>
          <p:spPr>
            <a:xfrm>
              <a:off x="1259632" y="3717032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6" name="Group 68"/>
          <p:cNvGrpSpPr/>
          <p:nvPr userDrawn="1"/>
        </p:nvGrpSpPr>
        <p:grpSpPr>
          <a:xfrm>
            <a:off x="2411760" y="413015"/>
            <a:ext cx="2859459" cy="2866646"/>
            <a:chOff x="2411760" y="332656"/>
            <a:chExt cx="2859459" cy="286664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32656"/>
              <a:ext cx="2859459" cy="28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3275856" y="1556792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7" name="Group 71"/>
          <p:cNvGrpSpPr/>
          <p:nvPr userDrawn="1"/>
        </p:nvGrpSpPr>
        <p:grpSpPr>
          <a:xfrm>
            <a:off x="4644008" y="1421127"/>
            <a:ext cx="4644008" cy="4672169"/>
            <a:chOff x="4644008" y="1340768"/>
            <a:chExt cx="4644008" cy="4672169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1340768"/>
              <a:ext cx="4644008" cy="467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6300192" y="3645024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/>
          <p:nvPr userDrawn="1"/>
        </p:nvGrpSpPr>
        <p:grpSpPr>
          <a:xfrm>
            <a:off x="1475656" y="1484784"/>
            <a:ext cx="5904656" cy="1151369"/>
            <a:chOff x="1619672" y="3068960"/>
            <a:chExt cx="5904656" cy="818477"/>
          </a:xfrm>
        </p:grpSpPr>
        <p:grpSp>
          <p:nvGrpSpPr>
            <p:cNvPr id="6" name="Group 13"/>
            <p:cNvGrpSpPr/>
            <p:nvPr/>
          </p:nvGrpSpPr>
          <p:grpSpPr>
            <a:xfrm>
              <a:off x="1619672" y="3068960"/>
              <a:ext cx="5904656" cy="818477"/>
              <a:chOff x="1619672" y="3015827"/>
              <a:chExt cx="5904656" cy="818477"/>
            </a:xfrm>
            <a:solidFill>
              <a:srgbClr val="001E62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1619672" y="3015827"/>
                <a:ext cx="5904656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91680" y="3203684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Text can be placed here</a:t>
              </a:r>
            </a:p>
          </p:txBody>
        </p:sp>
      </p:grpSp>
      <p:grpSp>
        <p:nvGrpSpPr>
          <p:cNvPr id="7" name="Group 18"/>
          <p:cNvGrpSpPr/>
          <p:nvPr userDrawn="1"/>
        </p:nvGrpSpPr>
        <p:grpSpPr>
          <a:xfrm>
            <a:off x="1467272" y="3717032"/>
            <a:ext cx="2672680" cy="1656184"/>
            <a:chOff x="1619672" y="3068960"/>
            <a:chExt cx="2528664" cy="1394542"/>
          </a:xfrm>
        </p:grpSpPr>
        <p:grpSp>
          <p:nvGrpSpPr>
            <p:cNvPr id="8" name="Group 13"/>
            <p:cNvGrpSpPr/>
            <p:nvPr/>
          </p:nvGrpSpPr>
          <p:grpSpPr>
            <a:xfrm>
              <a:off x="1619672" y="3068960"/>
              <a:ext cx="2528664" cy="1394542"/>
              <a:chOff x="1619672" y="3015827"/>
              <a:chExt cx="2528664" cy="1394542"/>
            </a:xfrm>
            <a:solidFill>
              <a:srgbClr val="001E62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1619672" y="3015827"/>
                <a:ext cx="2528664" cy="1224136"/>
              </a:xfrm>
              <a:prstGeom prst="roundRect">
                <a:avLst>
                  <a:gd name="adj" fmla="val 114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260000">
                <a:off x="1939157" y="3978675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00064" y="3203684"/>
              <a:ext cx="2412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Text can be placed here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3"/>
          <p:cNvGrpSpPr/>
          <p:nvPr userDrawn="1"/>
        </p:nvGrpSpPr>
        <p:grpSpPr>
          <a:xfrm>
            <a:off x="1475656" y="2636912"/>
            <a:ext cx="2626242" cy="1052140"/>
            <a:chOff x="1619672" y="3068960"/>
            <a:chExt cx="2520280" cy="818477"/>
          </a:xfrm>
        </p:grpSpPr>
        <p:grpSp>
          <p:nvGrpSpPr>
            <p:cNvPr id="10" name="Group 24"/>
            <p:cNvGrpSpPr/>
            <p:nvPr/>
          </p:nvGrpSpPr>
          <p:grpSpPr>
            <a:xfrm>
              <a:off x="1619672" y="3068960"/>
              <a:ext cx="2520280" cy="818477"/>
              <a:chOff x="1619672" y="3015827"/>
              <a:chExt cx="2520280" cy="818477"/>
            </a:xfrm>
            <a:solidFill>
              <a:srgbClr val="001E62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1619672" y="3015827"/>
                <a:ext cx="2520280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91680" y="3203684"/>
              <a:ext cx="24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Text can be placed here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>
            <a:off x="2470151" y="4622800"/>
            <a:ext cx="209550" cy="236538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2" y="23"/>
              </a:cxn>
              <a:cxn ang="0">
                <a:pos x="17" y="8"/>
              </a:cxn>
              <a:cxn ang="0">
                <a:pos x="21" y="0"/>
              </a:cxn>
              <a:cxn ang="0">
                <a:pos x="25" y="7"/>
              </a:cxn>
              <a:cxn ang="0">
                <a:pos x="27" y="7"/>
              </a:cxn>
              <a:cxn ang="0">
                <a:pos x="42" y="33"/>
              </a:cxn>
              <a:cxn ang="0">
                <a:pos x="17" y="48"/>
              </a:cxn>
            </a:cxnLst>
            <a:rect l="0" t="0" r="r" b="b"/>
            <a:pathLst>
              <a:path w="45" h="51">
                <a:moveTo>
                  <a:pt x="17" y="48"/>
                </a:moveTo>
                <a:cubicBezTo>
                  <a:pt x="6" y="45"/>
                  <a:pt x="0" y="34"/>
                  <a:pt x="2" y="23"/>
                </a:cubicBezTo>
                <a:cubicBezTo>
                  <a:pt x="4" y="15"/>
                  <a:pt x="10" y="10"/>
                  <a:pt x="17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8" y="10"/>
                  <a:pt x="45" y="21"/>
                  <a:pt x="42" y="33"/>
                </a:cubicBezTo>
                <a:cubicBezTo>
                  <a:pt x="40" y="44"/>
                  <a:pt x="29" y="51"/>
                  <a:pt x="17" y="4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2559051" y="4702175"/>
            <a:ext cx="292100" cy="258763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34" y="3"/>
              </a:cxn>
              <a:cxn ang="0">
                <a:pos x="53" y="20"/>
              </a:cxn>
              <a:cxn ang="0">
                <a:pos x="63" y="25"/>
              </a:cxn>
              <a:cxn ang="0">
                <a:pos x="54" y="30"/>
              </a:cxn>
              <a:cxn ang="0">
                <a:pos x="54" y="33"/>
              </a:cxn>
              <a:cxn ang="0">
                <a:pos x="23" y="53"/>
              </a:cxn>
              <a:cxn ang="0">
                <a:pos x="3" y="23"/>
              </a:cxn>
            </a:cxnLst>
            <a:rect l="0" t="0" r="r" b="b"/>
            <a:pathLst>
              <a:path w="63" h="56">
                <a:moveTo>
                  <a:pt x="3" y="23"/>
                </a:moveTo>
                <a:cubicBezTo>
                  <a:pt x="6" y="9"/>
                  <a:pt x="20" y="0"/>
                  <a:pt x="34" y="3"/>
                </a:cubicBezTo>
                <a:cubicBezTo>
                  <a:pt x="43" y="5"/>
                  <a:pt x="50" y="12"/>
                  <a:pt x="53" y="20"/>
                </a:cubicBezTo>
                <a:cubicBezTo>
                  <a:pt x="63" y="25"/>
                  <a:pt x="63" y="25"/>
                  <a:pt x="63" y="25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1"/>
                  <a:pt x="54" y="32"/>
                  <a:pt x="54" y="33"/>
                </a:cubicBezTo>
                <a:cubicBezTo>
                  <a:pt x="51" y="47"/>
                  <a:pt x="37" y="56"/>
                  <a:pt x="23" y="53"/>
                </a:cubicBezTo>
                <a:cubicBezTo>
                  <a:pt x="9" y="50"/>
                  <a:pt x="0" y="36"/>
                  <a:pt x="3" y="2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4572001" y="1556792"/>
            <a:ext cx="3160712" cy="1728191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1" y="0"/>
              </a:cxn>
              <a:cxn ang="0">
                <a:pos x="167" y="0"/>
              </a:cxn>
              <a:cxn ang="0">
                <a:pos x="1991" y="0"/>
              </a:cxn>
              <a:cxn ang="0">
                <a:pos x="1991" y="1054"/>
              </a:cxn>
              <a:cxn ang="0">
                <a:pos x="453" y="1054"/>
              </a:cxn>
              <a:cxn ang="0">
                <a:pos x="453" y="1115"/>
              </a:cxn>
              <a:cxn ang="0">
                <a:pos x="385" y="1054"/>
              </a:cxn>
              <a:cxn ang="0">
                <a:pos x="0" y="1054"/>
              </a:cxn>
            </a:cxnLst>
            <a:rect l="0" t="0" r="r" b="b"/>
            <a:pathLst>
              <a:path w="1991" h="1115">
                <a:moveTo>
                  <a:pt x="0" y="1051"/>
                </a:moveTo>
                <a:lnTo>
                  <a:pt x="0" y="0"/>
                </a:lnTo>
                <a:lnTo>
                  <a:pt x="101" y="0"/>
                </a:lnTo>
                <a:lnTo>
                  <a:pt x="167" y="0"/>
                </a:lnTo>
                <a:lnTo>
                  <a:pt x="1991" y="0"/>
                </a:lnTo>
                <a:lnTo>
                  <a:pt x="1991" y="1054"/>
                </a:lnTo>
                <a:lnTo>
                  <a:pt x="453" y="1054"/>
                </a:lnTo>
                <a:lnTo>
                  <a:pt x="453" y="1115"/>
                </a:lnTo>
                <a:lnTo>
                  <a:pt x="385" y="1054"/>
                </a:lnTo>
                <a:lnTo>
                  <a:pt x="0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3063278" y="1556792"/>
            <a:ext cx="1162050" cy="172819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732" y="0"/>
              </a:cxn>
              <a:cxn ang="0">
                <a:pos x="732" y="1054"/>
              </a:cxn>
              <a:cxn ang="0">
                <a:pos x="193" y="1054"/>
              </a:cxn>
              <a:cxn ang="0">
                <a:pos x="193" y="1115"/>
              </a:cxn>
              <a:cxn ang="0">
                <a:pos x="125" y="1054"/>
              </a:cxn>
              <a:cxn ang="0">
                <a:pos x="0" y="1054"/>
              </a:cxn>
            </a:cxnLst>
            <a:rect l="0" t="0" r="r" b="b"/>
            <a:pathLst>
              <a:path w="732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732" y="0"/>
                </a:lnTo>
                <a:lnTo>
                  <a:pt x="732" y="1054"/>
                </a:lnTo>
                <a:lnTo>
                  <a:pt x="193" y="1054"/>
                </a:lnTo>
                <a:lnTo>
                  <a:pt x="193" y="1115"/>
                </a:lnTo>
                <a:lnTo>
                  <a:pt x="125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9"/>
          <p:cNvSpPr>
            <a:spLocks/>
          </p:cNvSpPr>
          <p:nvPr userDrawn="1"/>
        </p:nvSpPr>
        <p:spPr bwMode="auto">
          <a:xfrm>
            <a:off x="772516" y="1556792"/>
            <a:ext cx="1786535" cy="172819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1120" y="0"/>
              </a:cxn>
              <a:cxn ang="0">
                <a:pos x="1120" y="1054"/>
              </a:cxn>
              <a:cxn ang="0">
                <a:pos x="456" y="1054"/>
              </a:cxn>
              <a:cxn ang="0">
                <a:pos x="456" y="1115"/>
              </a:cxn>
              <a:cxn ang="0">
                <a:pos x="387" y="1054"/>
              </a:cxn>
              <a:cxn ang="0">
                <a:pos x="0" y="1054"/>
              </a:cxn>
            </a:cxnLst>
            <a:rect l="0" t="0" r="r" b="b"/>
            <a:pathLst>
              <a:path w="1120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1120" y="0"/>
                </a:lnTo>
                <a:lnTo>
                  <a:pt x="1120" y="1054"/>
                </a:lnTo>
                <a:lnTo>
                  <a:pt x="456" y="1054"/>
                </a:lnTo>
                <a:lnTo>
                  <a:pt x="456" y="1115"/>
                </a:lnTo>
                <a:lnTo>
                  <a:pt x="387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23"/>
          <p:cNvSpPr>
            <a:spLocks/>
          </p:cNvSpPr>
          <p:nvPr userDrawn="1"/>
        </p:nvSpPr>
        <p:spPr bwMode="auto">
          <a:xfrm>
            <a:off x="772516" y="3598944"/>
            <a:ext cx="1778000" cy="1770063"/>
          </a:xfrm>
          <a:custGeom>
            <a:avLst/>
            <a:gdLst/>
            <a:ahLst/>
            <a:cxnLst>
              <a:cxn ang="0">
                <a:pos x="1120" y="1051"/>
              </a:cxn>
              <a:cxn ang="0">
                <a:pos x="1120" y="0"/>
              </a:cxn>
              <a:cxn ang="0">
                <a:pos x="1016" y="0"/>
              </a:cxn>
              <a:cxn ang="0">
                <a:pos x="949" y="0"/>
              </a:cxn>
              <a:cxn ang="0">
                <a:pos x="0" y="0"/>
              </a:cxn>
              <a:cxn ang="0">
                <a:pos x="0" y="1054"/>
              </a:cxn>
              <a:cxn ang="0">
                <a:pos x="666" y="1054"/>
              </a:cxn>
              <a:cxn ang="0">
                <a:pos x="666" y="1115"/>
              </a:cxn>
              <a:cxn ang="0">
                <a:pos x="732" y="1054"/>
              </a:cxn>
              <a:cxn ang="0">
                <a:pos x="1120" y="1054"/>
              </a:cxn>
            </a:cxnLst>
            <a:rect l="0" t="0" r="r" b="b"/>
            <a:pathLst>
              <a:path w="1120" h="1115">
                <a:moveTo>
                  <a:pt x="1120" y="1051"/>
                </a:moveTo>
                <a:lnTo>
                  <a:pt x="1120" y="0"/>
                </a:lnTo>
                <a:lnTo>
                  <a:pt x="1016" y="0"/>
                </a:lnTo>
                <a:lnTo>
                  <a:pt x="949" y="0"/>
                </a:lnTo>
                <a:lnTo>
                  <a:pt x="0" y="0"/>
                </a:lnTo>
                <a:lnTo>
                  <a:pt x="0" y="1054"/>
                </a:lnTo>
                <a:lnTo>
                  <a:pt x="666" y="1054"/>
                </a:lnTo>
                <a:lnTo>
                  <a:pt x="666" y="1115"/>
                </a:lnTo>
                <a:lnTo>
                  <a:pt x="732" y="1054"/>
                </a:lnTo>
                <a:lnTo>
                  <a:pt x="1120" y="1054"/>
                </a:lnTo>
              </a:path>
            </a:pathLst>
          </a:custGeom>
          <a:blipFill dpi="0" rotWithShape="1">
            <a:blip r:embed="rId2" cstate="print"/>
            <a:srcRect/>
            <a:stretch>
              <a:fillRect r="-1000" b="-2000"/>
            </a:stretch>
          </a:blipFill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27"/>
          <p:cNvSpPr>
            <a:spLocks/>
          </p:cNvSpPr>
          <p:nvPr userDrawn="1"/>
        </p:nvSpPr>
        <p:spPr bwMode="auto">
          <a:xfrm>
            <a:off x="3063278" y="3600449"/>
            <a:ext cx="1162050" cy="1770063"/>
          </a:xfrm>
          <a:custGeom>
            <a:avLst/>
            <a:gdLst/>
            <a:ahLst/>
            <a:cxnLst>
              <a:cxn ang="0">
                <a:pos x="732" y="1051"/>
              </a:cxn>
              <a:cxn ang="0">
                <a:pos x="732" y="0"/>
              </a:cxn>
              <a:cxn ang="0">
                <a:pos x="628" y="0"/>
              </a:cxn>
              <a:cxn ang="0">
                <a:pos x="562" y="0"/>
              </a:cxn>
              <a:cxn ang="0">
                <a:pos x="0" y="0"/>
              </a:cxn>
              <a:cxn ang="0">
                <a:pos x="0" y="1054"/>
              </a:cxn>
              <a:cxn ang="0">
                <a:pos x="538" y="1054"/>
              </a:cxn>
              <a:cxn ang="0">
                <a:pos x="538" y="1115"/>
              </a:cxn>
              <a:cxn ang="0">
                <a:pos x="607" y="1054"/>
              </a:cxn>
              <a:cxn ang="0">
                <a:pos x="732" y="1054"/>
              </a:cxn>
            </a:cxnLst>
            <a:rect l="0" t="0" r="r" b="b"/>
            <a:pathLst>
              <a:path w="732" h="1115">
                <a:moveTo>
                  <a:pt x="732" y="1051"/>
                </a:moveTo>
                <a:lnTo>
                  <a:pt x="732" y="0"/>
                </a:lnTo>
                <a:lnTo>
                  <a:pt x="628" y="0"/>
                </a:lnTo>
                <a:lnTo>
                  <a:pt x="562" y="0"/>
                </a:lnTo>
                <a:lnTo>
                  <a:pt x="0" y="0"/>
                </a:lnTo>
                <a:lnTo>
                  <a:pt x="0" y="1054"/>
                </a:lnTo>
                <a:lnTo>
                  <a:pt x="538" y="1054"/>
                </a:lnTo>
                <a:lnTo>
                  <a:pt x="538" y="1115"/>
                </a:lnTo>
                <a:lnTo>
                  <a:pt x="607" y="1054"/>
                </a:lnTo>
                <a:lnTo>
                  <a:pt x="732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31"/>
          <p:cNvSpPr>
            <a:spLocks/>
          </p:cNvSpPr>
          <p:nvPr userDrawn="1"/>
        </p:nvSpPr>
        <p:spPr bwMode="auto">
          <a:xfrm>
            <a:off x="4572000" y="3600008"/>
            <a:ext cx="3160713" cy="1792013"/>
          </a:xfrm>
          <a:custGeom>
            <a:avLst/>
            <a:gdLst/>
            <a:ahLst/>
            <a:cxnLst>
              <a:cxn ang="0">
                <a:pos x="1991" y="1051"/>
              </a:cxn>
              <a:cxn ang="0">
                <a:pos x="1991" y="0"/>
              </a:cxn>
              <a:cxn ang="0">
                <a:pos x="1887" y="0"/>
              </a:cxn>
              <a:cxn ang="0">
                <a:pos x="1821" y="0"/>
              </a:cxn>
              <a:cxn ang="0">
                <a:pos x="0" y="0"/>
              </a:cxn>
              <a:cxn ang="0">
                <a:pos x="0" y="1054"/>
              </a:cxn>
              <a:cxn ang="0">
                <a:pos x="1535" y="1054"/>
              </a:cxn>
              <a:cxn ang="0">
                <a:pos x="1535" y="1115"/>
              </a:cxn>
              <a:cxn ang="0">
                <a:pos x="1603" y="1054"/>
              </a:cxn>
              <a:cxn ang="0">
                <a:pos x="1991" y="1054"/>
              </a:cxn>
            </a:cxnLst>
            <a:rect l="0" t="0" r="r" b="b"/>
            <a:pathLst>
              <a:path w="1991" h="1115">
                <a:moveTo>
                  <a:pt x="1991" y="1051"/>
                </a:moveTo>
                <a:lnTo>
                  <a:pt x="1991" y="0"/>
                </a:lnTo>
                <a:lnTo>
                  <a:pt x="1887" y="0"/>
                </a:lnTo>
                <a:lnTo>
                  <a:pt x="1821" y="0"/>
                </a:lnTo>
                <a:lnTo>
                  <a:pt x="0" y="0"/>
                </a:lnTo>
                <a:lnTo>
                  <a:pt x="0" y="1054"/>
                </a:lnTo>
                <a:lnTo>
                  <a:pt x="1535" y="1054"/>
                </a:lnTo>
                <a:lnTo>
                  <a:pt x="1535" y="1115"/>
                </a:lnTo>
                <a:lnTo>
                  <a:pt x="1603" y="1054"/>
                </a:lnTo>
                <a:lnTo>
                  <a:pt x="1991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265" y="2276872"/>
            <a:ext cx="8063085" cy="15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056" name="Group 10"/>
          <p:cNvGrpSpPr>
            <a:grpSpLocks noChangeAspect="1"/>
          </p:cNvGrpSpPr>
          <p:nvPr/>
        </p:nvGrpSpPr>
        <p:grpSpPr bwMode="auto">
          <a:xfrm>
            <a:off x="0" y="5635625"/>
            <a:ext cx="9144000" cy="458788"/>
            <a:chOff x="0" y="3550"/>
            <a:chExt cx="5760" cy="289"/>
          </a:xfrm>
        </p:grpSpPr>
        <p:sp>
          <p:nvSpPr>
            <p:cNvPr id="2066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n w="28575">
                  <a:solidFill>
                    <a:srgbClr val="001E62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2068" name="Freeform 10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>
                <a:gd name="T0" fmla="*/ 39 w 86"/>
                <a:gd name="T1" fmla="*/ 9 h 112"/>
                <a:gd name="T2" fmla="*/ 13 w 86"/>
                <a:gd name="T3" fmla="*/ 65 h 112"/>
                <a:gd name="T4" fmla="*/ 0 w 86"/>
                <a:gd name="T5" fmla="*/ 81 h 112"/>
                <a:gd name="T6" fmla="*/ 21 w 86"/>
                <a:gd name="T7" fmla="*/ 84 h 112"/>
                <a:gd name="T8" fmla="*/ 86 w 86"/>
                <a:gd name="T9" fmla="*/ 102 h 112"/>
                <a:gd name="T10" fmla="*/ 86 w 86"/>
                <a:gd name="T11" fmla="*/ 6 h 112"/>
                <a:gd name="T12" fmla="*/ 39 w 86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" name="Freeform 11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>
                <a:gd name="T0" fmla="*/ 15 w 43"/>
                <a:gd name="T1" fmla="*/ 0 h 51"/>
                <a:gd name="T2" fmla="*/ 13 w 43"/>
                <a:gd name="T3" fmla="*/ 13 h 51"/>
                <a:gd name="T4" fmla="*/ 13 w 43"/>
                <a:gd name="T5" fmla="*/ 13 h 51"/>
                <a:gd name="T6" fmla="*/ 3 w 43"/>
                <a:gd name="T7" fmla="*/ 24 h 51"/>
                <a:gd name="T8" fmla="*/ 0 w 43"/>
                <a:gd name="T9" fmla="*/ 40 h 51"/>
                <a:gd name="T10" fmla="*/ 9 w 43"/>
                <a:gd name="T11" fmla="*/ 39 h 51"/>
                <a:gd name="T12" fmla="*/ 43 w 43"/>
                <a:gd name="T13" fmla="*/ 51 h 51"/>
                <a:gd name="T14" fmla="*/ 43 w 43"/>
                <a:gd name="T15" fmla="*/ 10 h 51"/>
                <a:gd name="T16" fmla="*/ 31 w 43"/>
                <a:gd name="T17" fmla="*/ 7 h 51"/>
                <a:gd name="T18" fmla="*/ 25 w 43"/>
                <a:gd name="T19" fmla="*/ 8 h 51"/>
                <a:gd name="T20" fmla="*/ 15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" name="Freeform 12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>
                <a:gd name="T0" fmla="*/ 58 w 101"/>
                <a:gd name="T1" fmla="*/ 0 h 90"/>
                <a:gd name="T2" fmla="*/ 46 w 101"/>
                <a:gd name="T3" fmla="*/ 4 h 90"/>
                <a:gd name="T4" fmla="*/ 20 w 101"/>
                <a:gd name="T5" fmla="*/ 29 h 90"/>
                <a:gd name="T6" fmla="*/ 0 w 101"/>
                <a:gd name="T7" fmla="*/ 34 h 90"/>
                <a:gd name="T8" fmla="*/ 15 w 101"/>
                <a:gd name="T9" fmla="*/ 50 h 90"/>
                <a:gd name="T10" fmla="*/ 16 w 101"/>
                <a:gd name="T11" fmla="*/ 49 h 90"/>
                <a:gd name="T12" fmla="*/ 20 w 101"/>
                <a:gd name="T13" fmla="*/ 73 h 90"/>
                <a:gd name="T14" fmla="*/ 29 w 101"/>
                <a:gd name="T15" fmla="*/ 85 h 90"/>
                <a:gd name="T16" fmla="*/ 54 w 101"/>
                <a:gd name="T17" fmla="*/ 53 h 90"/>
                <a:gd name="T18" fmla="*/ 79 w 101"/>
                <a:gd name="T19" fmla="*/ 46 h 90"/>
                <a:gd name="T20" fmla="*/ 101 w 101"/>
                <a:gd name="T21" fmla="*/ 50 h 90"/>
                <a:gd name="T22" fmla="*/ 101 w 101"/>
                <a:gd name="T23" fmla="*/ 90 h 90"/>
                <a:gd name="T24" fmla="*/ 101 w 101"/>
                <a:gd name="T25" fmla="*/ 11 h 90"/>
                <a:gd name="T26" fmla="*/ 101 w 101"/>
                <a:gd name="T27" fmla="*/ 11 h 90"/>
                <a:gd name="T28" fmla="*/ 101 w 101"/>
                <a:gd name="T29" fmla="*/ 28 h 90"/>
                <a:gd name="T30" fmla="*/ 89 w 101"/>
                <a:gd name="T31" fmla="*/ 31 h 90"/>
                <a:gd name="T32" fmla="*/ 74 w 101"/>
                <a:gd name="T33" fmla="*/ 27 h 90"/>
                <a:gd name="T34" fmla="*/ 5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Freeform 13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>
                <a:gd name="T0" fmla="*/ 50 w 72"/>
                <a:gd name="T1" fmla="*/ 0 h 57"/>
                <a:gd name="T2" fmla="*/ 25 w 72"/>
                <a:gd name="T3" fmla="*/ 7 h 57"/>
                <a:gd name="T4" fmla="*/ 0 w 72"/>
                <a:gd name="T5" fmla="*/ 39 h 57"/>
                <a:gd name="T6" fmla="*/ 38 w 72"/>
                <a:gd name="T7" fmla="*/ 57 h 57"/>
                <a:gd name="T8" fmla="*/ 60 w 72"/>
                <a:gd name="T9" fmla="*/ 52 h 57"/>
                <a:gd name="T10" fmla="*/ 72 w 72"/>
                <a:gd name="T11" fmla="*/ 44 h 57"/>
                <a:gd name="T12" fmla="*/ 72 w 72"/>
                <a:gd name="T13" fmla="*/ 4 h 57"/>
                <a:gd name="T14" fmla="*/ 50 w 72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Freeform 14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>
                <a:gd name="T0" fmla="*/ 9 w 43"/>
                <a:gd name="T1" fmla="*/ 0 h 32"/>
                <a:gd name="T2" fmla="*/ 0 w 43"/>
                <a:gd name="T3" fmla="*/ 1 h 32"/>
                <a:gd name="T4" fmla="*/ 16 w 43"/>
                <a:gd name="T5" fmla="*/ 28 h 32"/>
                <a:gd name="T6" fmla="*/ 31 w 43"/>
                <a:gd name="T7" fmla="*/ 32 h 32"/>
                <a:gd name="T8" fmla="*/ 43 w 43"/>
                <a:gd name="T9" fmla="*/ 29 h 32"/>
                <a:gd name="T10" fmla="*/ 43 w 43"/>
                <a:gd name="T11" fmla="*/ 12 h 32"/>
                <a:gd name="T12" fmla="*/ 9 w 4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877272"/>
            <a:ext cx="24193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" name="Group 10"/>
          <p:cNvGrpSpPr>
            <a:grpSpLocks noChangeAspect="1"/>
          </p:cNvGrpSpPr>
          <p:nvPr/>
        </p:nvGrpSpPr>
        <p:grpSpPr bwMode="auto">
          <a:xfrm>
            <a:off x="0" y="5635625"/>
            <a:ext cx="9144000" cy="458788"/>
            <a:chOff x="0" y="3550"/>
            <a:chExt cx="5760" cy="289"/>
          </a:xfrm>
        </p:grpSpPr>
        <p:sp>
          <p:nvSpPr>
            <p:cNvPr id="2059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n w="28575">
                  <a:solidFill>
                    <a:srgbClr val="001E62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2061" name="Freeform 19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>
                <a:gd name="T0" fmla="*/ 39 w 86"/>
                <a:gd name="T1" fmla="*/ 9 h 112"/>
                <a:gd name="T2" fmla="*/ 13 w 86"/>
                <a:gd name="T3" fmla="*/ 65 h 112"/>
                <a:gd name="T4" fmla="*/ 0 w 86"/>
                <a:gd name="T5" fmla="*/ 81 h 112"/>
                <a:gd name="T6" fmla="*/ 21 w 86"/>
                <a:gd name="T7" fmla="*/ 84 h 112"/>
                <a:gd name="T8" fmla="*/ 86 w 86"/>
                <a:gd name="T9" fmla="*/ 102 h 112"/>
                <a:gd name="T10" fmla="*/ 86 w 86"/>
                <a:gd name="T11" fmla="*/ 6 h 112"/>
                <a:gd name="T12" fmla="*/ 39 w 86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20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>
                <a:gd name="T0" fmla="*/ 15 w 43"/>
                <a:gd name="T1" fmla="*/ 0 h 51"/>
                <a:gd name="T2" fmla="*/ 13 w 43"/>
                <a:gd name="T3" fmla="*/ 13 h 51"/>
                <a:gd name="T4" fmla="*/ 13 w 43"/>
                <a:gd name="T5" fmla="*/ 13 h 51"/>
                <a:gd name="T6" fmla="*/ 3 w 43"/>
                <a:gd name="T7" fmla="*/ 24 h 51"/>
                <a:gd name="T8" fmla="*/ 0 w 43"/>
                <a:gd name="T9" fmla="*/ 40 h 51"/>
                <a:gd name="T10" fmla="*/ 9 w 43"/>
                <a:gd name="T11" fmla="*/ 39 h 51"/>
                <a:gd name="T12" fmla="*/ 43 w 43"/>
                <a:gd name="T13" fmla="*/ 51 h 51"/>
                <a:gd name="T14" fmla="*/ 43 w 43"/>
                <a:gd name="T15" fmla="*/ 10 h 51"/>
                <a:gd name="T16" fmla="*/ 31 w 43"/>
                <a:gd name="T17" fmla="*/ 7 h 51"/>
                <a:gd name="T18" fmla="*/ 25 w 43"/>
                <a:gd name="T19" fmla="*/ 8 h 51"/>
                <a:gd name="T20" fmla="*/ 15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Freeform 21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>
                <a:gd name="T0" fmla="*/ 58 w 101"/>
                <a:gd name="T1" fmla="*/ 0 h 90"/>
                <a:gd name="T2" fmla="*/ 46 w 101"/>
                <a:gd name="T3" fmla="*/ 4 h 90"/>
                <a:gd name="T4" fmla="*/ 20 w 101"/>
                <a:gd name="T5" fmla="*/ 29 h 90"/>
                <a:gd name="T6" fmla="*/ 0 w 101"/>
                <a:gd name="T7" fmla="*/ 34 h 90"/>
                <a:gd name="T8" fmla="*/ 15 w 101"/>
                <a:gd name="T9" fmla="*/ 50 h 90"/>
                <a:gd name="T10" fmla="*/ 16 w 101"/>
                <a:gd name="T11" fmla="*/ 49 h 90"/>
                <a:gd name="T12" fmla="*/ 20 w 101"/>
                <a:gd name="T13" fmla="*/ 73 h 90"/>
                <a:gd name="T14" fmla="*/ 29 w 101"/>
                <a:gd name="T15" fmla="*/ 85 h 90"/>
                <a:gd name="T16" fmla="*/ 54 w 101"/>
                <a:gd name="T17" fmla="*/ 53 h 90"/>
                <a:gd name="T18" fmla="*/ 79 w 101"/>
                <a:gd name="T19" fmla="*/ 46 h 90"/>
                <a:gd name="T20" fmla="*/ 101 w 101"/>
                <a:gd name="T21" fmla="*/ 50 h 90"/>
                <a:gd name="T22" fmla="*/ 101 w 101"/>
                <a:gd name="T23" fmla="*/ 90 h 90"/>
                <a:gd name="T24" fmla="*/ 101 w 101"/>
                <a:gd name="T25" fmla="*/ 11 h 90"/>
                <a:gd name="T26" fmla="*/ 101 w 101"/>
                <a:gd name="T27" fmla="*/ 11 h 90"/>
                <a:gd name="T28" fmla="*/ 101 w 101"/>
                <a:gd name="T29" fmla="*/ 28 h 90"/>
                <a:gd name="T30" fmla="*/ 89 w 101"/>
                <a:gd name="T31" fmla="*/ 31 h 90"/>
                <a:gd name="T32" fmla="*/ 74 w 101"/>
                <a:gd name="T33" fmla="*/ 27 h 90"/>
                <a:gd name="T34" fmla="*/ 5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22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>
                <a:gd name="T0" fmla="*/ 50 w 72"/>
                <a:gd name="T1" fmla="*/ 0 h 57"/>
                <a:gd name="T2" fmla="*/ 25 w 72"/>
                <a:gd name="T3" fmla="*/ 7 h 57"/>
                <a:gd name="T4" fmla="*/ 0 w 72"/>
                <a:gd name="T5" fmla="*/ 39 h 57"/>
                <a:gd name="T6" fmla="*/ 38 w 72"/>
                <a:gd name="T7" fmla="*/ 57 h 57"/>
                <a:gd name="T8" fmla="*/ 60 w 72"/>
                <a:gd name="T9" fmla="*/ 52 h 57"/>
                <a:gd name="T10" fmla="*/ 72 w 72"/>
                <a:gd name="T11" fmla="*/ 44 h 57"/>
                <a:gd name="T12" fmla="*/ 72 w 72"/>
                <a:gd name="T13" fmla="*/ 4 h 57"/>
                <a:gd name="T14" fmla="*/ 50 w 72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Freeform 23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>
                <a:gd name="T0" fmla="*/ 9 w 43"/>
                <a:gd name="T1" fmla="*/ 0 h 32"/>
                <a:gd name="T2" fmla="*/ 0 w 43"/>
                <a:gd name="T3" fmla="*/ 1 h 32"/>
                <a:gd name="T4" fmla="*/ 16 w 43"/>
                <a:gd name="T5" fmla="*/ 28 h 32"/>
                <a:gd name="T6" fmla="*/ 31 w 43"/>
                <a:gd name="T7" fmla="*/ 32 h 32"/>
                <a:gd name="T8" fmla="*/ 43 w 43"/>
                <a:gd name="T9" fmla="*/ 29 h 32"/>
                <a:gd name="T10" fmla="*/ 43 w 43"/>
                <a:gd name="T11" fmla="*/ 12 h 32"/>
                <a:gd name="T12" fmla="*/ 9 w 4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07" y="96399"/>
            <a:ext cx="3419872" cy="1272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4" r:id="rId2"/>
    <p:sldLayoutId id="2147483779" r:id="rId3"/>
    <p:sldLayoutId id="2147483781" r:id="rId4"/>
    <p:sldLayoutId id="2147483782" r:id="rId5"/>
    <p:sldLayoutId id="2147483784" r:id="rId6"/>
    <p:sldLayoutId id="2147483785" r:id="rId7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096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9pPr>
    </p:titleStyle>
    <p:bodyStyle>
      <a:lvl1pPr marL="285750" indent="-285750" algn="l" rtl="0" fontAlgn="base">
        <a:spcBef>
          <a:spcPct val="20000"/>
        </a:spcBef>
        <a:spcAft>
          <a:spcPct val="0"/>
        </a:spcAft>
        <a:buFontTx/>
        <a:buBlip>
          <a:blip r:embed="rId11"/>
        </a:buBlip>
        <a:defRPr sz="2400" b="1" kern="1200">
          <a:solidFill>
            <a:srgbClr val="001E62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rsa.org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scorsa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1" y="5589241"/>
            <a:ext cx="2823284" cy="792088"/>
          </a:xfrm>
          <a:prstGeom prst="rect">
            <a:avLst/>
          </a:prstGeom>
        </p:spPr>
      </p:pic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7848600" cy="1296144"/>
          </a:xfrm>
        </p:spPr>
        <p:txBody>
          <a:bodyPr/>
          <a:lstStyle/>
          <a:p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 Safety data and Scotland’s</a:t>
            </a:r>
          </a:p>
          <a:p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 Safety Framework to 2030</a:t>
            </a:r>
            <a:endParaRPr lang="en-GB" sz="4000" b="1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6880" y="2773998"/>
            <a:ext cx="7165439" cy="647700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 Karen McDonnell, OSH Policy Adviser RoSPA 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Chair of the Scottish Occupational Road Safety Alliance.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4FB0-9678-B364-78FE-5D5F84FB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F617AD-FE4A-960A-18B6-CD3A6609FF05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C75C1-AB4A-206E-DF33-BE16BF56F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000" b="1" dirty="0"/>
              <a:t>What role can you and your organisation play?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CC6D1-E022-0FDE-8F14-BF0B8DB56523}"/>
              </a:ext>
            </a:extLst>
          </p:cNvPr>
          <p:cNvSpPr txBox="1">
            <a:spLocks/>
          </p:cNvSpPr>
          <p:nvPr/>
        </p:nvSpPr>
        <p:spPr>
          <a:xfrm>
            <a:off x="251520" y="1672722"/>
            <a:ext cx="10515600" cy="4351338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Own it</a:t>
            </a:r>
          </a:p>
          <a:p>
            <a:r>
              <a:rPr lang="en-GB"/>
              <a:t>Understand it</a:t>
            </a:r>
          </a:p>
          <a:p>
            <a:r>
              <a:rPr lang="en-GB"/>
              <a:t>Control it</a:t>
            </a:r>
          </a:p>
          <a:p>
            <a:r>
              <a:rPr lang="en-GB"/>
              <a:t>Think holistically</a:t>
            </a:r>
          </a:p>
          <a:p>
            <a:endParaRPr lang="en-GB"/>
          </a:p>
          <a:p>
            <a:pPr marL="0" indent="0">
              <a:buFontTx/>
              <a:buNone/>
            </a:pP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94165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528" y="1628800"/>
            <a:ext cx="8568952" cy="3456384"/>
          </a:xfrm>
        </p:spPr>
        <p:txBody>
          <a:bodyPr>
            <a:noAutofit/>
          </a:bodyPr>
          <a:lstStyle/>
          <a:p>
            <a:endParaRPr lang="en-GB" sz="2800" dirty="0"/>
          </a:p>
          <a:p>
            <a:endParaRPr lang="en-GB" sz="2800" dirty="0">
              <a:hlinkClick r:id="rId3"/>
            </a:endParaRPr>
          </a:p>
          <a:p>
            <a:endParaRPr lang="en-GB" sz="2800" dirty="0">
              <a:hlinkClick r:id="rId3"/>
            </a:endParaRPr>
          </a:p>
          <a:p>
            <a:endParaRPr lang="en-GB" sz="2800" dirty="0">
              <a:hlinkClick r:id="rId3"/>
            </a:endParaRPr>
          </a:p>
          <a:p>
            <a:endParaRPr lang="en-GB" sz="2800" dirty="0">
              <a:hlinkClick r:id="rId3"/>
            </a:endParaRPr>
          </a:p>
          <a:p>
            <a:r>
              <a:rPr lang="en-GB" sz="2000" dirty="0">
                <a:hlinkClick r:id="rId3"/>
              </a:rPr>
              <a:t>www.scorsa.org.uk</a:t>
            </a:r>
            <a:endParaRPr lang="en-GB" sz="2000" dirty="0"/>
          </a:p>
          <a:p>
            <a:r>
              <a:rPr lang="en-GB" sz="2000" dirty="0">
                <a:hlinkClick r:id="rId4"/>
              </a:rPr>
              <a:t>info@scorsa.org.uk</a:t>
            </a:r>
            <a:endParaRPr lang="en-GB" sz="2000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700808"/>
            <a:ext cx="7848600" cy="792088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800" dirty="0"/>
              <a:t>Road Safety Framework to 2030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F792C-BDA0-F351-81D0-605F7A3E0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95689"/>
            <a:ext cx="4150333" cy="3866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1557B-5A06-7187-B418-FD78F8084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960" y="1461704"/>
            <a:ext cx="3786510" cy="39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22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0569-EBF5-EA58-1DEE-886811C4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73B2D4-1C33-9E9A-9E6F-B9D53D97CA5B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D8CCF-1371-3154-8E00-8729BC686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800" dirty="0"/>
              <a:t>Road Safety Framework to 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49FAD-BD0E-A901-E548-D6FE9C08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8" y="1335410"/>
            <a:ext cx="8844136" cy="43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44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7825F-AF15-7865-225C-176A8029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66605B-C5DB-54C8-241C-D8BFD0A27304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18E46-7916-74EE-C26B-8DB8B09E7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800" dirty="0"/>
              <a:t>Road Safety Framework to 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C69CC-4857-66D3-295E-5ED76525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412776"/>
            <a:ext cx="2252552" cy="3702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DBDB7-D8ED-8610-57C1-E03AB08C49BF}"/>
              </a:ext>
            </a:extLst>
          </p:cNvPr>
          <p:cNvSpPr txBox="1"/>
          <p:nvPr/>
        </p:nvSpPr>
        <p:spPr>
          <a:xfrm>
            <a:off x="-203449" y="5074548"/>
            <a:ext cx="911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</a:rPr>
              <a:t>Key Priority Groups</a:t>
            </a:r>
          </a:p>
          <a:p>
            <a:pPr algn="ctr"/>
            <a:r>
              <a:rPr lang="en-GB" sz="1800" dirty="0">
                <a:solidFill>
                  <a:srgbClr val="002060"/>
                </a:solidFill>
              </a:rPr>
              <a:t> Age, Motorcycles, VRU’s and Driver Behaviour &amp; Enforcement </a:t>
            </a:r>
          </a:p>
        </p:txBody>
      </p:sp>
    </p:spTree>
    <p:extLst>
      <p:ext uri="{BB962C8B-B14F-4D97-AF65-F5344CB8AC3E}">
        <p14:creationId xmlns:p14="http://schemas.microsoft.com/office/powerpoint/2010/main" val="36231501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CF20-078A-98CD-6793-D4256FBA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66924E-2B66-F978-9BC2-21119CD11036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28B223-B02B-0A97-AE4F-54FB7E719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800" dirty="0"/>
              <a:t>Speed Limits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70791-F9F7-9C10-26BD-3333FCC4E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37826"/>
              </p:ext>
            </p:extLst>
          </p:nvPr>
        </p:nvGraphicFramePr>
        <p:xfrm>
          <a:off x="405460" y="1683380"/>
          <a:ext cx="3672407" cy="300736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638721">
                  <a:extLst>
                    <a:ext uri="{9D8B030D-6E8A-4147-A177-3AD203B41FA5}">
                      <a16:colId xmlns:a16="http://schemas.microsoft.com/office/drawing/2014/main" val="2489111849"/>
                    </a:ext>
                  </a:extLst>
                </a:gridCol>
                <a:gridCol w="638721">
                  <a:extLst>
                    <a:ext uri="{9D8B030D-6E8A-4147-A177-3AD203B41FA5}">
                      <a16:colId xmlns:a16="http://schemas.microsoft.com/office/drawing/2014/main" val="197038413"/>
                    </a:ext>
                  </a:extLst>
                </a:gridCol>
                <a:gridCol w="638721">
                  <a:extLst>
                    <a:ext uri="{9D8B030D-6E8A-4147-A177-3AD203B41FA5}">
                      <a16:colId xmlns:a16="http://schemas.microsoft.com/office/drawing/2014/main" val="847387912"/>
                    </a:ext>
                  </a:extLst>
                </a:gridCol>
                <a:gridCol w="638721">
                  <a:extLst>
                    <a:ext uri="{9D8B030D-6E8A-4147-A177-3AD203B41FA5}">
                      <a16:colId xmlns:a16="http://schemas.microsoft.com/office/drawing/2014/main" val="2073450432"/>
                    </a:ext>
                  </a:extLst>
                </a:gridCol>
                <a:gridCol w="512893">
                  <a:extLst>
                    <a:ext uri="{9D8B030D-6E8A-4147-A177-3AD203B41FA5}">
                      <a16:colId xmlns:a16="http://schemas.microsoft.com/office/drawing/2014/main" val="410621161"/>
                    </a:ext>
                  </a:extLst>
                </a:gridCol>
                <a:gridCol w="604630">
                  <a:extLst>
                    <a:ext uri="{9D8B030D-6E8A-4147-A177-3AD203B41FA5}">
                      <a16:colId xmlns:a16="http://schemas.microsoft.com/office/drawing/2014/main" val="2026859683"/>
                    </a:ext>
                  </a:extLst>
                </a:gridCol>
              </a:tblGrid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2021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2022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53555203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03727674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93468656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21533653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858202015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101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327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68767190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58669818"/>
                  </a:ext>
                </a:extLst>
              </a:tr>
              <a:tr h="3041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141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141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455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152371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998730-2AE4-3FF1-2569-32FC891AEA9F}"/>
              </a:ext>
            </a:extLst>
          </p:cNvPr>
          <p:cNvSpPr txBox="1"/>
          <p:nvPr/>
        </p:nvSpPr>
        <p:spPr>
          <a:xfrm>
            <a:off x="405460" y="1309413"/>
            <a:ext cx="124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1E62"/>
                </a:solidFill>
              </a:rPr>
              <a:t>Fatalities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2FBC5-0828-847F-9A57-0FA82F7B1717}"/>
              </a:ext>
            </a:extLst>
          </p:cNvPr>
          <p:cNvSpPr txBox="1"/>
          <p:nvPr/>
        </p:nvSpPr>
        <p:spPr>
          <a:xfrm>
            <a:off x="0" y="4789105"/>
            <a:ext cx="6300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1E62"/>
                </a:solidFill>
              </a:rPr>
              <a:t>60 mph is the most frequent speed limit </a:t>
            </a:r>
          </a:p>
          <a:p>
            <a:r>
              <a:rPr lang="en-GB" dirty="0">
                <a:solidFill>
                  <a:srgbClr val="001E62"/>
                </a:solidFill>
              </a:rPr>
              <a:t>at which fatalities happen,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1E62"/>
                </a:solidFill>
              </a:rPr>
              <a:t>Also the biggest increase from 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6CBF8-983D-AB0B-D047-CC64E1F96E9B}"/>
              </a:ext>
            </a:extLst>
          </p:cNvPr>
          <p:cNvSpPr txBox="1"/>
          <p:nvPr/>
        </p:nvSpPr>
        <p:spPr>
          <a:xfrm>
            <a:off x="4572000" y="1309413"/>
            <a:ext cx="172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1E62"/>
                </a:solidFill>
              </a:rPr>
              <a:t>All casualties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9E05876-A577-9516-676C-17C4F7525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93297"/>
              </p:ext>
            </p:extLst>
          </p:nvPr>
        </p:nvGraphicFramePr>
        <p:xfrm>
          <a:off x="4576670" y="1655658"/>
          <a:ext cx="4257963" cy="345440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725616">
                  <a:extLst>
                    <a:ext uri="{9D8B030D-6E8A-4147-A177-3AD203B41FA5}">
                      <a16:colId xmlns:a16="http://schemas.microsoft.com/office/drawing/2014/main" val="4219105603"/>
                    </a:ext>
                  </a:extLst>
                </a:gridCol>
                <a:gridCol w="725616">
                  <a:extLst>
                    <a:ext uri="{9D8B030D-6E8A-4147-A177-3AD203B41FA5}">
                      <a16:colId xmlns:a16="http://schemas.microsoft.com/office/drawing/2014/main" val="548370400"/>
                    </a:ext>
                  </a:extLst>
                </a:gridCol>
                <a:gridCol w="725616">
                  <a:extLst>
                    <a:ext uri="{9D8B030D-6E8A-4147-A177-3AD203B41FA5}">
                      <a16:colId xmlns:a16="http://schemas.microsoft.com/office/drawing/2014/main" val="762738119"/>
                    </a:ext>
                  </a:extLst>
                </a:gridCol>
                <a:gridCol w="725616">
                  <a:extLst>
                    <a:ext uri="{9D8B030D-6E8A-4147-A177-3AD203B41FA5}">
                      <a16:colId xmlns:a16="http://schemas.microsoft.com/office/drawing/2014/main" val="203194331"/>
                    </a:ext>
                  </a:extLst>
                </a:gridCol>
                <a:gridCol w="725616">
                  <a:extLst>
                    <a:ext uri="{9D8B030D-6E8A-4147-A177-3AD203B41FA5}">
                      <a16:colId xmlns:a16="http://schemas.microsoft.com/office/drawing/2014/main" val="3514146176"/>
                    </a:ext>
                  </a:extLst>
                </a:gridCol>
                <a:gridCol w="629883">
                  <a:extLst>
                    <a:ext uri="{9D8B030D-6E8A-4147-A177-3AD203B41FA5}">
                      <a16:colId xmlns:a16="http://schemas.microsoft.com/office/drawing/2014/main" val="1789098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2021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2022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03179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52352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7019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418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587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2219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462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3387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2297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1969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2201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9854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5940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345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336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399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1584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2519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185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248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252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1008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125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2297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1506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1685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7011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5842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581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451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1823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054096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7706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5062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5115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5621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23504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7387394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44A6F03-333A-FD3D-9202-3205CFBCA770}"/>
              </a:ext>
            </a:extLst>
          </p:cNvPr>
          <p:cNvSpPr txBox="1"/>
          <p:nvPr/>
        </p:nvSpPr>
        <p:spPr>
          <a:xfrm>
            <a:off x="4456961" y="5089355"/>
            <a:ext cx="41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1E62"/>
                </a:solidFill>
              </a:rPr>
              <a:t>30 mph is the most frequent speed limit at which all casualties happen</a:t>
            </a:r>
          </a:p>
        </p:txBody>
      </p:sp>
    </p:spTree>
    <p:extLst>
      <p:ext uri="{BB962C8B-B14F-4D97-AF65-F5344CB8AC3E}">
        <p14:creationId xmlns:p14="http://schemas.microsoft.com/office/powerpoint/2010/main" val="29211630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17B7F-664C-EB11-B122-BF4842BF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ADB18-ACAB-E6A6-7D28-09AD08920E09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D96FA-A95E-FDF1-5D45-82F21527EA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800" b="1" dirty="0"/>
              <a:t>Where do collisions happen?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C948D-E102-5753-258B-4673A6934A1D}"/>
              </a:ext>
            </a:extLst>
          </p:cNvPr>
          <p:cNvSpPr txBox="1"/>
          <p:nvPr/>
        </p:nvSpPr>
        <p:spPr>
          <a:xfrm>
            <a:off x="395536" y="1844824"/>
            <a:ext cx="64293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1E62"/>
                </a:solidFill>
              </a:rPr>
              <a:t>Highlands have the highest number of fatalities (32)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1E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1E62"/>
                </a:solidFill>
              </a:rPr>
              <a:t>Most collisions happen in B,C and unclassified roads but most fatal collisions happen in A roads (68%)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1E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1E62"/>
                </a:solidFill>
              </a:rPr>
              <a:t>Pedestrians: central belt</a:t>
            </a:r>
          </a:p>
        </p:txBody>
      </p:sp>
    </p:spTree>
    <p:extLst>
      <p:ext uri="{BB962C8B-B14F-4D97-AF65-F5344CB8AC3E}">
        <p14:creationId xmlns:p14="http://schemas.microsoft.com/office/powerpoint/2010/main" val="42763895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F837-A07F-D7A5-3475-354E92CA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913E8F-246F-6D8C-29CE-642B935238BA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5D474-3CA7-4408-EAB0-52A36364E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2800" dirty="0"/>
              <a:t>Target 1: Reduce fatalities by 50%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F7909DD-D1E8-03A9-5E85-8F2DED0AA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815736"/>
              </p:ext>
            </p:extLst>
          </p:nvPr>
        </p:nvGraphicFramePr>
        <p:xfrm>
          <a:off x="107504" y="1456548"/>
          <a:ext cx="5956995" cy="394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B9ADAA-2827-BB41-40D2-A1E7294B609B}"/>
              </a:ext>
            </a:extLst>
          </p:cNvPr>
          <p:cNvSpPr txBox="1"/>
          <p:nvPr/>
        </p:nvSpPr>
        <p:spPr>
          <a:xfrm>
            <a:off x="6422716" y="1644824"/>
            <a:ext cx="2111009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1E62"/>
                </a:solidFill>
              </a:rPr>
              <a:t>Reduction achieved in 2022: </a:t>
            </a:r>
          </a:p>
          <a:p>
            <a:pPr algn="ctr"/>
            <a:r>
              <a:rPr lang="en-GB" sz="2000" b="1" dirty="0">
                <a:solidFill>
                  <a:schemeClr val="accent5"/>
                </a:solidFill>
              </a:rPr>
              <a:t>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638CE-29B9-3511-50C1-9174FE47BE73}"/>
              </a:ext>
            </a:extLst>
          </p:cNvPr>
          <p:cNvSpPr txBox="1"/>
          <p:nvPr/>
        </p:nvSpPr>
        <p:spPr>
          <a:xfrm>
            <a:off x="6243607" y="3241824"/>
            <a:ext cx="2836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1E62"/>
                </a:solidFill>
              </a:rPr>
              <a:t>↑33 fatalities from 2021 (23% increase)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1E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1E62"/>
                </a:solidFill>
              </a:rPr>
              <a:t> Highest since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1E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1E62"/>
                </a:solidFill>
              </a:rPr>
              <a:t>Identical to 2014-2018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28853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6FE0-D9D4-94FC-AE17-D9A2F096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FB4DF2-D2F4-CCAA-8683-01006E888964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C281E-280A-E2C9-D50A-A84D41BE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848600" cy="792088"/>
          </a:xfrm>
        </p:spPr>
        <p:txBody>
          <a:bodyPr>
            <a:normAutofit/>
          </a:bodyPr>
          <a:lstStyle/>
          <a:p>
            <a:r>
              <a:rPr lang="en-GB" sz="3200" dirty="0"/>
              <a:t>Age of fatalities</a:t>
            </a:r>
            <a:endParaRPr lang="en-GB" sz="2800" dirty="0"/>
          </a:p>
        </p:txBody>
      </p:sp>
      <p:pic>
        <p:nvPicPr>
          <p:cNvPr id="3" name="Graphic 2" descr="Man with cane with solid fill">
            <a:extLst>
              <a:ext uri="{FF2B5EF4-FFF2-40B4-BE49-F238E27FC236}">
                <a16:creationId xmlns:a16="http://schemas.microsoft.com/office/drawing/2014/main" id="{65218A34-0E50-9495-4690-CCAE84920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6568" y="1535207"/>
            <a:ext cx="1098627" cy="1098627"/>
          </a:xfrm>
          <a:prstGeom prst="rect">
            <a:avLst/>
          </a:prstGeom>
        </p:spPr>
      </p:pic>
      <p:pic>
        <p:nvPicPr>
          <p:cNvPr id="5" name="Graphic 4" descr="Child with balloon with solid fill">
            <a:extLst>
              <a:ext uri="{FF2B5EF4-FFF2-40B4-BE49-F238E27FC236}">
                <a16:creationId xmlns:a16="http://schemas.microsoft.com/office/drawing/2014/main" id="{4641D1DE-5AD2-A2EA-32E5-3AB0A676F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3688" y="1702085"/>
            <a:ext cx="881941" cy="88194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9A50A4-3DC3-7353-E0FB-6FA59D446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69192"/>
              </p:ext>
            </p:extLst>
          </p:nvPr>
        </p:nvGraphicFramePr>
        <p:xfrm>
          <a:off x="251520" y="2780651"/>
          <a:ext cx="8369300" cy="1501140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148354050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70558372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54079985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2078381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14015443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7552270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68132021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38251910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61068074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less than 20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20-29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30-39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40-49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50-59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60-69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more than 70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0435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Fatalities in 2022</a:t>
                      </a:r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25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19</a:t>
                      </a:r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47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173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451036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04238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Fatalities per million population*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36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36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28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29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36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05039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50FB70-94F8-978D-30AC-7CAA100F29AF}"/>
              </a:ext>
            </a:extLst>
          </p:cNvPr>
          <p:cNvSpPr txBox="1"/>
          <p:nvPr/>
        </p:nvSpPr>
        <p:spPr>
          <a:xfrm>
            <a:off x="125760" y="4497815"/>
            <a:ext cx="862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70+ age group has the most fatalities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70+ age group is</a:t>
            </a:r>
            <a:r>
              <a:rPr lang="en-GB" dirty="0"/>
              <a:t> </a:t>
            </a:r>
            <a:r>
              <a:rPr lang="en-GB" sz="1800" dirty="0">
                <a:effectLst/>
              </a:rPr>
              <a:t>twice as likely to be in a fatal accident than Scotland’s average person</a:t>
            </a:r>
            <a:endParaRPr lang="en-GB" dirty="0"/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sz="1800" dirty="0">
                <a:effectLst/>
              </a:rPr>
              <a:t>ighest increase between 2021 and 2022 was in 30-39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6273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A640-D841-FF0B-EEA0-6F6D62FF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1B8452-B185-889D-A631-D19BEE414E32}"/>
              </a:ext>
            </a:extLst>
          </p:cNvPr>
          <p:cNvSpPr txBox="1">
            <a:spLocks/>
          </p:cNvSpPr>
          <p:nvPr/>
        </p:nvSpPr>
        <p:spPr>
          <a:xfrm>
            <a:off x="251520" y="1844824"/>
            <a:ext cx="6543675" cy="4525963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8E288-6BCA-7139-D0DA-0B566950A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7236296" cy="79208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Reported Road Casualties Scotland 2022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4188-76C3-5C7D-40B1-40FDB966EBD9}"/>
              </a:ext>
            </a:extLst>
          </p:cNvPr>
          <p:cNvSpPr txBox="1">
            <a:spLocks/>
          </p:cNvSpPr>
          <p:nvPr/>
        </p:nvSpPr>
        <p:spPr>
          <a:xfrm>
            <a:off x="0" y="1844824"/>
            <a:ext cx="9183960" cy="383244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b="1" kern="1200">
                <a:solidFill>
                  <a:srgbClr val="001E6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Unwelcomed rise in casualties with the number those killed in road collisions being the highest since 2016. </a:t>
            </a:r>
          </a:p>
          <a:p>
            <a:r>
              <a:rPr lang="en-GB" sz="2000" dirty="0"/>
              <a:t>2021 recorded the lowest number of road fatalities since records began (140). </a:t>
            </a:r>
          </a:p>
          <a:p>
            <a:r>
              <a:rPr lang="en-GB" sz="2000" dirty="0"/>
              <a:t>173 fatalities during 2022, a 23% increase from the previous year. </a:t>
            </a:r>
          </a:p>
          <a:p>
            <a:r>
              <a:rPr lang="en-GB" sz="2000" dirty="0"/>
              <a:t>The scale of increase in fatalities is high when compared against England (increase of 9%) and Wales (increase of 10%). Had we remained on track to meet the 2030 target of a 50% reduction in fatalities, the total road death figure should have been closer to 129, not 173. </a:t>
            </a:r>
          </a:p>
        </p:txBody>
      </p:sp>
    </p:spTree>
    <p:extLst>
      <p:ext uri="{BB962C8B-B14F-4D97-AF65-F5344CB8AC3E}">
        <p14:creationId xmlns:p14="http://schemas.microsoft.com/office/powerpoint/2010/main" val="23053650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oSPA 02022016">
  <a:themeElements>
    <a:clrScheme name="RoSPA">
      <a:dk1>
        <a:sysClr val="windowText" lastClr="000000"/>
      </a:dk1>
      <a:lt1>
        <a:sysClr val="window" lastClr="FFFFFF"/>
      </a:lt1>
      <a:dk2>
        <a:srgbClr val="001E62"/>
      </a:dk2>
      <a:lt2>
        <a:srgbClr val="EEECE1"/>
      </a:lt2>
      <a:accent1>
        <a:srgbClr val="FFA300"/>
      </a:accent1>
      <a:accent2>
        <a:srgbClr val="FF671F"/>
      </a:accent2>
      <a:accent3>
        <a:srgbClr val="97D700"/>
      </a:accent3>
      <a:accent4>
        <a:srgbClr val="009639"/>
      </a:accent4>
      <a:accent5>
        <a:srgbClr val="008EAA"/>
      </a:accent5>
      <a:accent6>
        <a:srgbClr val="3A5DAE"/>
      </a:accent6>
      <a:hlink>
        <a:srgbClr val="D000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8737</TotalTime>
  <Words>508</Words>
  <Application>Microsoft Office PowerPoint</Application>
  <PresentationFormat>On-screen Show (4:3)</PresentationFormat>
  <Paragraphs>201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Webdings</vt:lpstr>
      <vt:lpstr>RoSPA 02022016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Niamh Devlin</cp:lastModifiedBy>
  <cp:revision>872</cp:revision>
  <cp:lastPrinted>2019-02-18T10:28:35Z</cp:lastPrinted>
  <dcterms:created xsi:type="dcterms:W3CDTF">2016-02-01T19:43:55Z</dcterms:created>
  <dcterms:modified xsi:type="dcterms:W3CDTF">2024-02-05T19:42:53Z</dcterms:modified>
</cp:coreProperties>
</file>