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362" r:id="rId2"/>
    <p:sldId id="364" r:id="rId3"/>
    <p:sldId id="386" r:id="rId4"/>
    <p:sldId id="366" r:id="rId5"/>
    <p:sldId id="394" r:id="rId6"/>
    <p:sldId id="396" r:id="rId7"/>
    <p:sldId id="416" r:id="rId8"/>
    <p:sldId id="417" r:id="rId9"/>
    <p:sldId id="418" r:id="rId10"/>
    <p:sldId id="427" r:id="rId11"/>
    <p:sldId id="429" r:id="rId12"/>
    <p:sldId id="419" r:id="rId13"/>
    <p:sldId id="400" r:id="rId14"/>
  </p:sldIdLst>
  <p:sldSz cx="9144000" cy="6858000" type="screen4x3"/>
  <p:notesSz cx="6797675" cy="9926638"/>
  <p:defaultTextStyle>
    <a:defPPr>
      <a:defRPr lang="en-US"/>
    </a:defPPr>
    <a:lvl1pPr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1pPr>
    <a:lvl2pPr marL="4572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2pPr>
    <a:lvl3pPr marL="9144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3pPr>
    <a:lvl4pPr marL="13716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4pPr>
    <a:lvl5pPr marL="18288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6A"/>
    <a:srgbClr val="FFFF99"/>
    <a:srgbClr val="FFFF00"/>
    <a:srgbClr val="CB006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03" autoAdjust="0"/>
    <p:restoredTop sz="69112" autoAdjust="0"/>
  </p:normalViewPr>
  <p:slideViewPr>
    <p:cSldViewPr>
      <p:cViewPr>
        <p:scale>
          <a:sx n="100" d="100"/>
          <a:sy n="100" d="100"/>
        </p:scale>
        <p:origin x="-1698" y="78"/>
      </p:cViewPr>
      <p:guideLst>
        <p:guide orient="horz" pos="663"/>
        <p:guide pos="2880"/>
      </p:guideLst>
    </p:cSldViewPr>
  </p:slideViewPr>
  <p:outlineViewPr>
    <p:cViewPr>
      <p:scale>
        <a:sx n="33" d="100"/>
        <a:sy n="33" d="100"/>
      </p:scale>
      <p:origin x="0" y="19315"/>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4" d="100"/>
          <a:sy n="44" d="100"/>
        </p:scale>
        <p:origin x="-1997" y="-8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ea typeface="ＭＳ Ｐゴシック" charset="-128"/>
                <a:cs typeface="+mn-cs"/>
              </a:defRPr>
            </a:lvl1pPr>
          </a:lstStyle>
          <a:p>
            <a:pPr>
              <a:defRPr/>
            </a:pPr>
            <a:endParaRPr lang="en-US"/>
          </a:p>
        </p:txBody>
      </p:sp>
      <p:sp>
        <p:nvSpPr>
          <p:cNvPr id="165891"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charset="-128"/>
                <a:cs typeface="+mn-cs"/>
              </a:defRPr>
            </a:lvl1pPr>
          </a:lstStyle>
          <a:p>
            <a:pPr>
              <a:defRPr/>
            </a:pPr>
            <a:endParaRPr lang="en-US"/>
          </a:p>
        </p:txBody>
      </p:sp>
      <p:sp>
        <p:nvSpPr>
          <p:cNvPr id="16589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ea typeface="ＭＳ Ｐゴシック" charset="-128"/>
                <a:cs typeface="+mn-cs"/>
              </a:defRPr>
            </a:lvl1pPr>
          </a:lstStyle>
          <a:p>
            <a:pPr>
              <a:defRPr/>
            </a:pPr>
            <a:endParaRPr lang="en-US"/>
          </a:p>
        </p:txBody>
      </p:sp>
      <p:sp>
        <p:nvSpPr>
          <p:cNvPr id="165893"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332E38D-8F2D-4778-9D1D-4A70ABB81D05}" type="slidenum">
              <a:rPr lang="en-US"/>
              <a:pPr>
                <a:defRPr/>
              </a:pPr>
              <a:t>‹#›</a:t>
            </a:fld>
            <a:endParaRPr lang="en-US"/>
          </a:p>
        </p:txBody>
      </p:sp>
    </p:spTree>
    <p:extLst>
      <p:ext uri="{BB962C8B-B14F-4D97-AF65-F5344CB8AC3E}">
        <p14:creationId xmlns:p14="http://schemas.microsoft.com/office/powerpoint/2010/main" xmlns="" val="3438055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Arial" pitchFamily="34" charset="0"/>
                <a:ea typeface="ＭＳ Ｐゴシック" charset="-128"/>
                <a:cs typeface="+mn-cs"/>
              </a:defRPr>
            </a:lvl1pPr>
          </a:lstStyle>
          <a:p>
            <a:pPr>
              <a:defRPr/>
            </a:pPr>
            <a:endParaRPr lang="en-US"/>
          </a:p>
        </p:txBody>
      </p:sp>
      <p:sp>
        <p:nvSpPr>
          <p:cNvPr id="23555"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charset="-128"/>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atin typeface="Arial" pitchFamily="34" charset="0"/>
                <a:ea typeface="ＭＳ Ｐゴシック" charset="-128"/>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2206361-9378-46A0-B978-E0DDD91C7E99}" type="slidenum">
              <a:rPr lang="en-US"/>
              <a:pPr>
                <a:defRPr/>
              </a:pPr>
              <a:t>‹#›</a:t>
            </a:fld>
            <a:endParaRPr lang="en-US"/>
          </a:p>
        </p:txBody>
      </p:sp>
    </p:spTree>
    <p:extLst>
      <p:ext uri="{BB962C8B-B14F-4D97-AF65-F5344CB8AC3E}">
        <p14:creationId xmlns:p14="http://schemas.microsoft.com/office/powerpoint/2010/main" xmlns="" val="3253951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AFE4DF5-488F-4C57-B6B8-31BBF62A1615}" type="slidenum">
              <a:rPr lang="en-US" smtClean="0"/>
              <a:pPr/>
              <a:t>1</a:t>
            </a:fld>
            <a:endParaRPr lang="en-US" dirty="0" smtClean="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p:spPr>
        <p:txBody>
          <a:bodyPr/>
          <a:lstStyle/>
          <a:p>
            <a:pPr eaLnBrk="1" hangingPunct="1"/>
            <a:r>
              <a:rPr lang="en-US" dirty="0" smtClean="0"/>
              <a:t>This is the logo slide. Please do not alter.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206361-9378-46A0-B978-E0DDD91C7E99}" type="slidenum">
              <a:rPr lang="en-US" smtClean="0"/>
              <a:pPr>
                <a:defRPr/>
              </a:pPr>
              <a:t>11</a:t>
            </a:fld>
            <a:endParaRPr lang="en-US"/>
          </a:p>
        </p:txBody>
      </p:sp>
    </p:spTree>
    <p:extLst>
      <p:ext uri="{BB962C8B-B14F-4D97-AF65-F5344CB8AC3E}">
        <p14:creationId xmlns:p14="http://schemas.microsoft.com/office/powerpoint/2010/main" xmlns="" val="429403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34" charset="0"/>
                <a:ea typeface="ＭＳ Ｐゴシック" charset="-128"/>
                <a:cs typeface="ＭＳ Ｐゴシック" charset="0"/>
              </a:rPr>
              <a:t>Campaign website</a:t>
            </a:r>
            <a:endParaRPr lang="en-GB" sz="1200" kern="1200" dirty="0" smtClean="0">
              <a:solidFill>
                <a:schemeClr val="tx1"/>
              </a:solidFill>
              <a:effectLst/>
              <a:latin typeface="Arial" pitchFamily="34" charset="0"/>
              <a:ea typeface="ＭＳ Ｐゴシック" charset="-128"/>
              <a:cs typeface="ＭＳ Ｐゴシック" charset="0"/>
            </a:endParaRPr>
          </a:p>
          <a:p>
            <a:r>
              <a:rPr lang="en-GB" sz="1200" kern="1200" dirty="0" smtClean="0">
                <a:solidFill>
                  <a:schemeClr val="tx1"/>
                </a:solidFill>
                <a:effectLst/>
                <a:latin typeface="Arial" pitchFamily="34" charset="0"/>
                <a:ea typeface="ＭＳ Ｐゴシック" charset="-128"/>
                <a:cs typeface="ＭＳ Ｐゴシック" charset="0"/>
              </a:rPr>
              <a:t> </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Please visit the campaign website to find all the free resources, event details, catch up on campaign and occupational cancer news from around the world – or put a question to our expert panel</a:t>
            </a:r>
          </a:p>
          <a:p>
            <a:endParaRPr lang="en-US" dirty="0"/>
          </a:p>
        </p:txBody>
      </p:sp>
      <p:sp>
        <p:nvSpPr>
          <p:cNvPr id="4" name="Slide Number Placeholder 3"/>
          <p:cNvSpPr>
            <a:spLocks noGrp="1"/>
          </p:cNvSpPr>
          <p:nvPr>
            <p:ph type="sldNum" sz="quarter" idx="10"/>
          </p:nvPr>
        </p:nvSpPr>
        <p:spPr/>
        <p:txBody>
          <a:bodyPr/>
          <a:lstStyle/>
          <a:p>
            <a:pPr>
              <a:defRPr/>
            </a:pPr>
            <a:fld id="{12206361-9378-46A0-B978-E0DDD91C7E99}" type="slidenum">
              <a:rPr lang="en-US" smtClean="0"/>
              <a:pPr>
                <a:defRPr/>
              </a:pPr>
              <a:t>12</a:t>
            </a:fld>
            <a:endParaRPr lang="en-US"/>
          </a:p>
        </p:txBody>
      </p:sp>
    </p:spTree>
    <p:extLst>
      <p:ext uri="{BB962C8B-B14F-4D97-AF65-F5344CB8AC3E}">
        <p14:creationId xmlns:p14="http://schemas.microsoft.com/office/powerpoint/2010/main" xmlns="" val="4281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2206361-9378-46A0-B978-E0DDD91C7E99}" type="slidenum">
              <a:rPr lang="en-US" smtClean="0"/>
              <a:pPr>
                <a:defRPr/>
              </a:pPr>
              <a:t>13</a:t>
            </a:fld>
            <a:endParaRPr lang="en-US"/>
          </a:p>
        </p:txBody>
      </p:sp>
    </p:spTree>
    <p:extLst>
      <p:ext uri="{BB962C8B-B14F-4D97-AF65-F5344CB8AC3E}">
        <p14:creationId xmlns:p14="http://schemas.microsoft.com/office/powerpoint/2010/main" xmlns="" val="230825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pitchFamily="34" charset="0"/>
                <a:ea typeface="ＭＳ Ｐゴシック" charset="-128"/>
                <a:cs typeface="ＭＳ Ｐゴシック" charset="0"/>
              </a:rPr>
              <a:t>Recent research</a:t>
            </a:r>
            <a:r>
              <a:rPr lang="en-GB" sz="1200" kern="1200" dirty="0" smtClean="0">
                <a:solidFill>
                  <a:schemeClr val="tx1"/>
                </a:solidFill>
                <a:effectLst/>
                <a:latin typeface="Arial" pitchFamily="34" charset="0"/>
                <a:ea typeface="ＭＳ Ｐゴシック" charset="-128"/>
                <a:cs typeface="ＭＳ Ｐゴシック" charset="0"/>
              </a:rPr>
              <a:t> </a:t>
            </a:r>
          </a:p>
          <a:p>
            <a:r>
              <a:rPr lang="en-GB" sz="1200" kern="1200" dirty="0" smtClean="0">
                <a:solidFill>
                  <a:schemeClr val="tx1"/>
                </a:solidFill>
                <a:effectLst/>
                <a:latin typeface="Arial" pitchFamily="34" charset="0"/>
                <a:ea typeface="ＭＳ Ｐゴシック" charset="-128"/>
                <a:cs typeface="ＭＳ Ｐゴシック" charset="0"/>
              </a:rPr>
              <a:t> </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This figure comes from the Rushton Report of 2012 – a breakthrough research study</a:t>
            </a:r>
          </a:p>
          <a:p>
            <a:pPr marL="0" indent="0">
              <a:buFont typeface="Arial" panose="020B0604020202020204" pitchFamily="34" charset="0"/>
              <a:buNone/>
            </a:pPr>
            <a:endParaRPr lang="en-GB" sz="12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The only national study of this kind, but of course numerous other studies across the world on individual carcinogenic exposures such as solar radiation or mineral oils</a:t>
            </a:r>
          </a:p>
          <a:p>
            <a:pPr marL="0" lvl="0" indent="0">
              <a:buFont typeface="Arial" panose="020B0604020202020204" pitchFamily="34" charset="0"/>
              <a:buNone/>
            </a:pPr>
            <a:r>
              <a:rPr lang="en-GB" sz="1200" kern="1200" dirty="0" smtClean="0">
                <a:solidFill>
                  <a:schemeClr val="tx1"/>
                </a:solidFill>
                <a:effectLst/>
                <a:latin typeface="Arial" pitchFamily="34" charset="0"/>
                <a:ea typeface="ＭＳ Ｐゴシック" charset="-128"/>
                <a:cs typeface="ＭＳ Ｐゴシック" charset="0"/>
              </a:rPr>
              <a:t> </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Factors in lifestyle choices to get a true picture</a:t>
            </a:r>
          </a:p>
          <a:p>
            <a:pPr marL="0" indent="0">
              <a:buFont typeface="Arial" panose="020B0604020202020204" pitchFamily="34" charset="0"/>
              <a:buNone/>
            </a:pPr>
            <a:r>
              <a:rPr lang="en-GB" sz="1200" kern="1200" dirty="0" smtClean="0">
                <a:solidFill>
                  <a:schemeClr val="tx1"/>
                </a:solidFill>
                <a:effectLst/>
                <a:latin typeface="Arial" pitchFamily="34" charset="0"/>
                <a:ea typeface="ＭＳ Ｐゴシック" charset="-128"/>
                <a:cs typeface="ＭＳ Ｐゴシック" charset="0"/>
              </a:rPr>
              <a:t> </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The researchers found that work-caused cancer is the fifth biggest cause of avoidable cancer, behind lifestyle choices like smoking or diet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12206361-9378-46A0-B978-E0DDD91C7E99}" type="slidenum">
              <a:rPr lang="en-US" smtClean="0"/>
              <a:pPr>
                <a:defRPr/>
              </a:pPr>
              <a:t>3</a:t>
            </a:fld>
            <a:endParaRPr lang="en-US"/>
          </a:p>
        </p:txBody>
      </p:sp>
    </p:spTree>
    <p:extLst>
      <p:ext uri="{BB962C8B-B14F-4D97-AF65-F5344CB8AC3E}">
        <p14:creationId xmlns:p14="http://schemas.microsoft.com/office/powerpoint/2010/main" xmlns="" val="330685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pitchFamily="34" charset="0"/>
                <a:ea typeface="ＭＳ Ｐゴシック" charset="-128"/>
                <a:cs typeface="ＭＳ Ｐゴシック" charset="0"/>
              </a:rPr>
              <a:t>The findings</a:t>
            </a:r>
            <a:r>
              <a:rPr lang="en-GB" sz="900" kern="1200" dirty="0" smtClean="0">
                <a:solidFill>
                  <a:schemeClr val="tx1"/>
                </a:solidFill>
                <a:effectLst/>
                <a:latin typeface="Arial" pitchFamily="34" charset="0"/>
                <a:ea typeface="ＭＳ Ｐゴシック" charset="-128"/>
                <a:cs typeface="ＭＳ Ｐゴシック" charset="0"/>
              </a:rPr>
              <a:t> </a:t>
            </a:r>
            <a:endParaRPr lang="en-GB" sz="800" kern="1200" dirty="0" smtClean="0">
              <a:solidFill>
                <a:schemeClr val="tx1"/>
              </a:solidFill>
              <a:effectLst/>
              <a:latin typeface="Arial" pitchFamily="34" charset="0"/>
              <a:ea typeface="ＭＳ Ｐゴシック" charset="-128"/>
              <a:cs typeface="ＭＳ Ｐゴシック" charset="0"/>
            </a:endParaRPr>
          </a:p>
          <a:p>
            <a:r>
              <a:rPr lang="en-GB" sz="1200" kern="1200" dirty="0" smtClean="0">
                <a:solidFill>
                  <a:schemeClr val="tx1"/>
                </a:solidFill>
                <a:effectLst/>
                <a:latin typeface="Arial" pitchFamily="34" charset="0"/>
                <a:ea typeface="ＭＳ Ｐゴシック" charset="-128"/>
                <a:cs typeface="ＭＳ Ｐゴシック" charset="0"/>
              </a:rPr>
              <a:t> </a:t>
            </a:r>
            <a:endParaRPr lang="en-GB" sz="11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ＭＳ Ｐゴシック" charset="-128"/>
                <a:cs typeface="ＭＳ Ｐゴシック" charset="0"/>
              </a:rPr>
              <a:t>Let’s look at what the research found…</a:t>
            </a:r>
            <a:endParaRPr lang="en-GB" sz="1100" kern="1200" dirty="0" smtClean="0">
              <a:solidFill>
                <a:schemeClr val="tx1"/>
              </a:solidFill>
              <a:effectLst/>
              <a:latin typeface="Arial" pitchFamily="34" charset="0"/>
              <a:ea typeface="ＭＳ Ｐゴシック" charset="-128"/>
              <a:cs typeface="ＭＳ Ｐゴシック" charset="0"/>
            </a:endParaRPr>
          </a:p>
          <a:p>
            <a:pPr marL="0" indent="0">
              <a:buFont typeface="Arial" panose="020B0604020202020204" pitchFamily="34" charset="0"/>
              <a:buNone/>
            </a:pPr>
            <a:endParaRPr lang="en-GB" sz="11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8,000 deaths a year caused by exposure to carcinogens in the workplace</a:t>
            </a:r>
            <a:endParaRPr lang="en-GB" sz="1100" kern="1200" dirty="0" smtClean="0">
              <a:solidFill>
                <a:schemeClr val="tx1"/>
              </a:solidFill>
              <a:effectLst/>
              <a:latin typeface="Arial" pitchFamily="34" charset="0"/>
              <a:ea typeface="ＭＳ Ｐゴシック" charset="-128"/>
              <a:cs typeface="ＭＳ Ｐゴシック" charset="0"/>
            </a:endParaRPr>
          </a:p>
          <a:p>
            <a:pPr marL="0" indent="0">
              <a:buFont typeface="Arial" panose="020B0604020202020204" pitchFamily="34" charset="0"/>
              <a:buNone/>
            </a:pPr>
            <a:r>
              <a:rPr lang="en-GB" sz="1200" kern="1200" dirty="0" smtClean="0">
                <a:solidFill>
                  <a:schemeClr val="tx1"/>
                </a:solidFill>
                <a:effectLst/>
                <a:latin typeface="Arial" pitchFamily="34" charset="0"/>
                <a:ea typeface="ＭＳ Ｐゴシック" charset="-128"/>
                <a:cs typeface="ＭＳ Ｐゴシック" charset="0"/>
              </a:rPr>
              <a:t> </a:t>
            </a:r>
            <a:endParaRPr lang="en-GB" sz="11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ＭＳ Ｐゴシック" charset="-128"/>
                <a:cs typeface="ＭＳ Ｐゴシック" charset="0"/>
              </a:rPr>
              <a:t>Almost 14,000 new cases of cancer caused by work are registered each year in the UK</a:t>
            </a:r>
            <a:endParaRPr lang="en-GB" sz="1100" kern="1200" dirty="0" smtClean="0">
              <a:solidFill>
                <a:schemeClr val="tx1"/>
              </a:solidFill>
              <a:effectLst/>
              <a:latin typeface="Arial" pitchFamily="34" charset="0"/>
              <a:ea typeface="ＭＳ Ｐゴシック" charset="-128"/>
              <a:cs typeface="ＭＳ Ｐゴシック" charset="0"/>
            </a:endParaRPr>
          </a:p>
          <a:p>
            <a:pPr marL="0" indent="0">
              <a:buFont typeface="Arial" panose="020B0604020202020204" pitchFamily="34" charset="0"/>
              <a:buNone/>
            </a:pPr>
            <a:r>
              <a:rPr lang="en-GB" sz="1200" kern="1200" dirty="0" smtClean="0">
                <a:solidFill>
                  <a:schemeClr val="tx1"/>
                </a:solidFill>
                <a:effectLst/>
                <a:latin typeface="Arial" pitchFamily="34" charset="0"/>
                <a:ea typeface="ＭＳ Ｐゴシック" charset="-128"/>
                <a:cs typeface="ＭＳ Ｐゴシック" charset="0"/>
              </a:rPr>
              <a:t> </a:t>
            </a:r>
            <a:endParaRPr lang="en-GB" sz="1100" kern="1200" dirty="0" smtClean="0">
              <a:solidFill>
                <a:schemeClr val="tx1"/>
              </a:solidFill>
              <a:effectLst/>
              <a:latin typeface="Arial" pitchFamily="34" charset="0"/>
              <a:ea typeface="ＭＳ Ｐゴシック" charset="-128"/>
              <a:cs typeface="ＭＳ Ｐゴシック" charset="0"/>
            </a:endParaRPr>
          </a:p>
          <a:p>
            <a:pPr marL="628650" lvl="1" indent="-171450">
              <a:buFont typeface="Arial" panose="020B0604020202020204" pitchFamily="34" charset="0"/>
              <a:buChar char="•"/>
            </a:pPr>
            <a:r>
              <a:rPr lang="en-US" sz="1200" kern="1200" dirty="0" smtClean="0">
                <a:solidFill>
                  <a:schemeClr val="tx1"/>
                </a:solidFill>
                <a:effectLst/>
                <a:latin typeface="Arial" pitchFamily="34" charset="0"/>
                <a:ea typeface="ＭＳ Ｐゴシック" charset="-128"/>
                <a:cs typeface="+mn-cs"/>
              </a:rPr>
              <a:t>4,000 because of asbestos exposure – but 10,000 other cases are linked to exposures ranging from silica dust to diesel engine fumes</a:t>
            </a:r>
            <a:endParaRPr lang="en-GB" sz="1100" kern="1200" dirty="0" smtClean="0">
              <a:solidFill>
                <a:schemeClr val="tx1"/>
              </a:solidFill>
              <a:effectLst/>
              <a:latin typeface="Arial" pitchFamily="34" charset="0"/>
              <a:ea typeface="ＭＳ Ｐゴシック" charset="-128"/>
              <a:cs typeface="+mn-cs"/>
            </a:endParaRPr>
          </a:p>
          <a:p>
            <a:pPr marL="0" indent="0">
              <a:buFont typeface="Arial" panose="020B0604020202020204" pitchFamily="34" charset="0"/>
              <a:buNone/>
            </a:pPr>
            <a:r>
              <a:rPr lang="en-GB" sz="1200" kern="1200" dirty="0" smtClean="0">
                <a:solidFill>
                  <a:schemeClr val="tx1"/>
                </a:solidFill>
                <a:effectLst/>
                <a:latin typeface="Arial" pitchFamily="34" charset="0"/>
                <a:ea typeface="ＭＳ Ｐゴシック" charset="-128"/>
                <a:cs typeface="ＭＳ Ｐゴシック" charset="0"/>
              </a:rPr>
              <a:t> </a:t>
            </a:r>
            <a:endParaRPr lang="en-GB" sz="11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ＭＳ Ｐゴシック" charset="-128"/>
                <a:cs typeface="ＭＳ Ｐゴシック" charset="0"/>
              </a:rPr>
              <a:t>It’s not just construction, but there’s no getting away from the fact that a lot of the sector’s activities are implicated in these exposures</a:t>
            </a:r>
            <a:endParaRPr lang="en-GB" sz="1100" kern="1200" dirty="0" smtClean="0">
              <a:solidFill>
                <a:schemeClr val="tx1"/>
              </a:solidFill>
              <a:effectLst/>
              <a:latin typeface="Arial" pitchFamily="34" charset="0"/>
              <a:ea typeface="ＭＳ Ｐゴシック"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12206361-9378-46A0-B978-E0DDD91C7E99}" type="slidenum">
              <a:rPr lang="en-US" smtClean="0"/>
              <a:pPr>
                <a:defRPr/>
              </a:pPr>
              <a:t>4</a:t>
            </a:fld>
            <a:endParaRPr lang="en-US"/>
          </a:p>
        </p:txBody>
      </p:sp>
    </p:spTree>
    <p:extLst>
      <p:ext uri="{BB962C8B-B14F-4D97-AF65-F5344CB8AC3E}">
        <p14:creationId xmlns:p14="http://schemas.microsoft.com/office/powerpoint/2010/main" xmlns="" val="4294039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pitchFamily="34" charset="0"/>
                <a:ea typeface="ＭＳ Ｐゴシック" charset="-128"/>
                <a:cs typeface="ＭＳ Ｐゴシック" charset="0"/>
              </a:rPr>
              <a:t>Top 10 causes of cancer deaths </a:t>
            </a:r>
            <a:endParaRPr lang="en-GB" sz="1200" kern="1200" dirty="0" smtClean="0">
              <a:solidFill>
                <a:schemeClr val="tx1"/>
              </a:solidFill>
              <a:effectLst/>
              <a:latin typeface="Arial" pitchFamily="34" charset="0"/>
              <a:ea typeface="ＭＳ Ｐゴシック" charset="-128"/>
              <a:cs typeface="ＭＳ Ｐゴシック" charset="0"/>
            </a:endParaRPr>
          </a:p>
          <a:p>
            <a:r>
              <a:rPr lang="en-GB" sz="1200" kern="1200" dirty="0" smtClean="0">
                <a:solidFill>
                  <a:schemeClr val="tx1"/>
                </a:solidFill>
                <a:effectLst/>
                <a:latin typeface="Arial" pitchFamily="34" charset="0"/>
                <a:ea typeface="ＭＳ Ｐゴシック" charset="-128"/>
                <a:cs typeface="ＭＳ Ｐゴシック" charset="0"/>
              </a:rPr>
              <a:t> </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This shows you the breakdown of carcinogens linked to cancer deaths </a:t>
            </a:r>
          </a:p>
          <a:p>
            <a:endParaRPr lang="en-GB" dirty="0"/>
          </a:p>
        </p:txBody>
      </p:sp>
      <p:sp>
        <p:nvSpPr>
          <p:cNvPr id="4" name="Slide Number Placeholder 3"/>
          <p:cNvSpPr>
            <a:spLocks noGrp="1"/>
          </p:cNvSpPr>
          <p:nvPr>
            <p:ph type="sldNum" sz="quarter" idx="10"/>
          </p:nvPr>
        </p:nvSpPr>
        <p:spPr/>
        <p:txBody>
          <a:bodyPr/>
          <a:lstStyle/>
          <a:p>
            <a:pPr>
              <a:defRPr/>
            </a:pPr>
            <a:fld id="{12206361-9378-46A0-B978-E0DDD91C7E99}" type="slidenum">
              <a:rPr lang="en-US" smtClean="0"/>
              <a:pPr>
                <a:defRPr/>
              </a:pPr>
              <a:t>5</a:t>
            </a:fld>
            <a:endParaRPr lang="en-US"/>
          </a:p>
        </p:txBody>
      </p:sp>
    </p:spTree>
    <p:extLst>
      <p:ext uri="{BB962C8B-B14F-4D97-AF65-F5344CB8AC3E}">
        <p14:creationId xmlns:p14="http://schemas.microsoft.com/office/powerpoint/2010/main" xmlns="" val="231198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pitchFamily="34" charset="0"/>
                <a:ea typeface="ＭＳ Ｐゴシック" charset="-128"/>
                <a:cs typeface="ＭＳ Ｐゴシック" charset="0"/>
              </a:rPr>
              <a:t>Top 10 causes of cancer registrations </a:t>
            </a:r>
            <a:endParaRPr lang="en-GB" sz="1200" kern="1200" dirty="0" smtClean="0">
              <a:solidFill>
                <a:schemeClr val="tx1"/>
              </a:solidFill>
              <a:effectLst/>
              <a:latin typeface="Arial" pitchFamily="34" charset="0"/>
              <a:ea typeface="ＭＳ Ｐゴシック" charset="-128"/>
              <a:cs typeface="ＭＳ Ｐゴシック" charset="0"/>
            </a:endParaRPr>
          </a:p>
          <a:p>
            <a:r>
              <a:rPr lang="en-GB" sz="1200" kern="1200" dirty="0" smtClean="0">
                <a:solidFill>
                  <a:schemeClr val="tx1"/>
                </a:solidFill>
                <a:effectLst/>
                <a:latin typeface="Arial" pitchFamily="34" charset="0"/>
                <a:ea typeface="ＭＳ Ｐゴシック" charset="-128"/>
                <a:cs typeface="ＭＳ Ｐゴシック" charset="0"/>
              </a:rPr>
              <a:t>	</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looking at registrations changes the order as some are more detectable and treatable </a:t>
            </a:r>
            <a:r>
              <a:rPr lang="en-GB" sz="1200" kern="1200" dirty="0" err="1" smtClean="0">
                <a:solidFill>
                  <a:schemeClr val="tx1"/>
                </a:solidFill>
                <a:effectLst/>
                <a:latin typeface="Arial" pitchFamily="34" charset="0"/>
                <a:ea typeface="ＭＳ Ｐゴシック" charset="-128"/>
                <a:cs typeface="ＭＳ Ｐゴシック" charset="0"/>
              </a:rPr>
              <a:t>eg</a:t>
            </a:r>
            <a:r>
              <a:rPr lang="en-GB" sz="1200" kern="1200" dirty="0" smtClean="0">
                <a:solidFill>
                  <a:schemeClr val="tx1"/>
                </a:solidFill>
                <a:effectLst/>
                <a:latin typeface="Arial" pitchFamily="34" charset="0"/>
                <a:ea typeface="ＭＳ Ｐゴシック" charset="-128"/>
                <a:cs typeface="ＭＳ Ｐゴシック" charset="0"/>
              </a:rPr>
              <a:t> non malignant skin cancer </a:t>
            </a:r>
          </a:p>
          <a:p>
            <a:pPr marL="0" lvl="0" indent="0">
              <a:buFont typeface="Arial" panose="020B0604020202020204" pitchFamily="34" charset="0"/>
              <a:buNone/>
            </a:pPr>
            <a:endParaRPr lang="en-GB" sz="12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remember that these figures are all for the UK – across the world, it’s estimated that 666,000 people die every year from a work-related cancer – that’s one death every 47 seconds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12206361-9378-46A0-B978-E0DDD91C7E99}" type="slidenum">
              <a:rPr lang="en-US" smtClean="0"/>
              <a:pPr>
                <a:defRPr/>
              </a:pPr>
              <a:t>6</a:t>
            </a:fld>
            <a:endParaRPr lang="en-US"/>
          </a:p>
        </p:txBody>
      </p:sp>
    </p:spTree>
    <p:extLst>
      <p:ext uri="{BB962C8B-B14F-4D97-AF65-F5344CB8AC3E}">
        <p14:creationId xmlns:p14="http://schemas.microsoft.com/office/powerpoint/2010/main" xmlns="" val="146949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34" charset="0"/>
                <a:ea typeface="ＭＳ Ｐゴシック" charset="-128"/>
                <a:cs typeface="ＭＳ Ｐゴシック" charset="0"/>
              </a:rPr>
              <a:t>No Time to Lose: campaign on occupational cancer</a:t>
            </a:r>
            <a:endParaRPr lang="en-GB" sz="1200" kern="1200" dirty="0" smtClean="0">
              <a:solidFill>
                <a:schemeClr val="tx1"/>
              </a:solidFill>
              <a:effectLst/>
              <a:latin typeface="Arial" pitchFamily="34" charset="0"/>
              <a:ea typeface="ＭＳ Ｐゴシック" charset="-128"/>
              <a:cs typeface="ＭＳ Ｐゴシック" charset="0"/>
            </a:endParaRPr>
          </a:p>
          <a:p>
            <a:r>
              <a:rPr lang="en-US" sz="1200" kern="1200" dirty="0" smtClean="0">
                <a:solidFill>
                  <a:schemeClr val="tx1"/>
                </a:solidFill>
                <a:effectLst/>
                <a:latin typeface="Arial" pitchFamily="34" charset="0"/>
                <a:ea typeface="ＭＳ Ｐゴシック" charset="-128"/>
                <a:cs typeface="ＭＳ Ｐゴシック" charset="0"/>
              </a:rPr>
              <a:t> </a:t>
            </a:r>
            <a:r>
              <a:rPr lang="en-GB" sz="1200" kern="1200" dirty="0" smtClean="0">
                <a:solidFill>
                  <a:schemeClr val="tx1"/>
                </a:solidFill>
                <a:effectLst/>
                <a:latin typeface="Arial" pitchFamily="34" charset="0"/>
                <a:ea typeface="ＭＳ Ｐゴシック" charset="-128"/>
                <a:cs typeface="ＭＳ Ｐゴシック" charset="0"/>
              </a:rPr>
              <a:t> </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ＭＳ Ｐゴシック" charset="-128"/>
                <a:cs typeface="ＭＳ Ｐゴシック" charset="0"/>
              </a:rPr>
              <a:t>The main point of the campaign is to </a:t>
            </a:r>
            <a:r>
              <a:rPr lang="en-US" sz="1200" b="1" kern="1200" dirty="0" smtClean="0">
                <a:solidFill>
                  <a:schemeClr val="tx1"/>
                </a:solidFill>
                <a:effectLst/>
                <a:latin typeface="Arial" pitchFamily="34" charset="0"/>
                <a:ea typeface="ＭＳ Ｐゴシック" charset="-128"/>
                <a:cs typeface="ＭＳ Ｐゴシック" charset="0"/>
              </a:rPr>
              <a:t>raise awareness</a:t>
            </a:r>
            <a:r>
              <a:rPr lang="en-US" sz="1200" kern="1200" dirty="0" smtClean="0">
                <a:solidFill>
                  <a:schemeClr val="tx1"/>
                </a:solidFill>
                <a:effectLst/>
                <a:latin typeface="Arial" pitchFamily="34" charset="0"/>
                <a:ea typeface="ＭＳ Ｐゴシック" charset="-128"/>
                <a:cs typeface="ＭＳ Ｐゴシック" charset="0"/>
              </a:rPr>
              <a:t>. Work-based carcinogens are largely under the radar and we need to raise their profile if we want to see more action to control them. </a:t>
            </a:r>
            <a:endParaRPr lang="en-GB" sz="1200" kern="1200" dirty="0" smtClean="0">
              <a:solidFill>
                <a:schemeClr val="tx1"/>
              </a:solidFill>
              <a:effectLst/>
              <a:latin typeface="Arial" pitchFamily="34" charset="0"/>
              <a:ea typeface="ＭＳ Ｐゴシック" charset="-128"/>
              <a:cs typeface="ＭＳ Ｐゴシック" charset="0"/>
            </a:endParaRPr>
          </a:p>
          <a:p>
            <a:pPr marL="0" indent="0">
              <a:buFont typeface="Arial" panose="020B0604020202020204" pitchFamily="34" charset="0"/>
              <a:buNone/>
            </a:pPr>
            <a:endParaRPr lang="en-GB" sz="12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ＭＳ Ｐゴシック" charset="-128"/>
                <a:cs typeface="ＭＳ Ｐゴシック" charset="0"/>
              </a:rPr>
              <a:t>We’ve created a nine-point </a:t>
            </a:r>
            <a:r>
              <a:rPr lang="en-US" sz="1200" b="1" kern="1200" dirty="0" smtClean="0">
                <a:solidFill>
                  <a:schemeClr val="tx1"/>
                </a:solidFill>
                <a:effectLst/>
                <a:latin typeface="Arial" pitchFamily="34" charset="0"/>
                <a:ea typeface="ＭＳ Ｐゴシック" charset="-128"/>
                <a:cs typeface="ＭＳ Ｐゴシック" charset="0"/>
              </a:rPr>
              <a:t>call to action</a:t>
            </a:r>
            <a:r>
              <a:rPr lang="en-US" sz="1200" kern="1200" dirty="0" smtClean="0">
                <a:solidFill>
                  <a:schemeClr val="tx1"/>
                </a:solidFill>
                <a:effectLst/>
                <a:latin typeface="Arial" pitchFamily="34" charset="0"/>
                <a:ea typeface="ＭＳ Ｐゴシック" charset="-128"/>
                <a:cs typeface="ＭＳ Ｐゴシック" charset="0"/>
              </a:rPr>
              <a:t>, pressing the government, the regulator and others to do more to address the issue, </a:t>
            </a:r>
            <a:r>
              <a:rPr lang="en-US" sz="1200" kern="1200" dirty="0" err="1" smtClean="0">
                <a:solidFill>
                  <a:schemeClr val="tx1"/>
                </a:solidFill>
                <a:effectLst/>
                <a:latin typeface="Arial" pitchFamily="34" charset="0"/>
                <a:ea typeface="ＭＳ Ｐゴシック" charset="-128"/>
                <a:cs typeface="ＭＳ Ｐゴシック" charset="0"/>
              </a:rPr>
              <a:t>eg</a:t>
            </a:r>
            <a:r>
              <a:rPr lang="en-US" sz="1200" kern="1200" dirty="0" smtClean="0">
                <a:solidFill>
                  <a:schemeClr val="tx1"/>
                </a:solidFill>
                <a:effectLst/>
                <a:latin typeface="Arial" pitchFamily="34" charset="0"/>
                <a:ea typeface="ＭＳ Ｐゴシック" charset="-128"/>
                <a:cs typeface="ＭＳ Ｐゴシック" charset="0"/>
              </a:rPr>
              <a:t> to maintain a comprehensive national occupational carcinogen exposure database and to fund more research into occupational cancers, including on managing risks from new developments. Details are in </a:t>
            </a:r>
            <a:r>
              <a:rPr lang="en-GB" sz="1200" kern="1200" dirty="0" smtClean="0">
                <a:solidFill>
                  <a:schemeClr val="tx1"/>
                </a:solidFill>
                <a:effectLst/>
                <a:latin typeface="Arial" pitchFamily="34" charset="0"/>
                <a:ea typeface="ＭＳ Ｐゴシック" charset="-128"/>
                <a:cs typeface="ＭＳ Ｐゴシック" charset="0"/>
              </a:rPr>
              <a:t>‘A time for action’ – like all our materials, you’ll find it on the campaign website</a:t>
            </a:r>
          </a:p>
          <a:p>
            <a:pPr marL="0" indent="0">
              <a:buFont typeface="Arial" panose="020B0604020202020204" pitchFamily="34" charset="0"/>
              <a:buNone/>
            </a:pPr>
            <a:r>
              <a:rPr lang="en-GB" sz="1200" kern="1200" dirty="0" smtClean="0">
                <a:solidFill>
                  <a:schemeClr val="tx1"/>
                </a:solidFill>
                <a:effectLst/>
                <a:latin typeface="Arial" pitchFamily="34" charset="0"/>
                <a:ea typeface="ＭＳ Ｐゴシック" charset="-128"/>
                <a:cs typeface="ＭＳ Ｐゴシック" charset="0"/>
              </a:rPr>
              <a:t> </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Responsible businesses are doing a lot of what is required, but they need to do more. We’re developing </a:t>
            </a:r>
            <a:r>
              <a:rPr lang="en-GB" sz="1200" b="1" kern="1200" dirty="0" smtClean="0">
                <a:solidFill>
                  <a:schemeClr val="tx1"/>
                </a:solidFill>
                <a:effectLst/>
                <a:latin typeface="Arial" pitchFamily="34" charset="0"/>
                <a:ea typeface="ＭＳ Ｐゴシック" charset="-128"/>
                <a:cs typeface="ＭＳ Ｐゴシック" charset="0"/>
              </a:rPr>
              <a:t>resources</a:t>
            </a:r>
            <a:r>
              <a:rPr lang="en-GB" sz="1200" kern="1200" dirty="0" smtClean="0">
                <a:solidFill>
                  <a:schemeClr val="tx1"/>
                </a:solidFill>
                <a:effectLst/>
                <a:latin typeface="Arial" pitchFamily="34" charset="0"/>
                <a:ea typeface="ＭＳ Ｐゴシック" charset="-128"/>
                <a:cs typeface="ＭＳ Ｐゴシック" charset="0"/>
              </a:rPr>
              <a:t> to help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12206361-9378-46A0-B978-E0DDD91C7E99}" type="slidenum">
              <a:rPr lang="en-US" smtClean="0"/>
              <a:pPr>
                <a:defRPr/>
              </a:pPr>
              <a:t>7</a:t>
            </a:fld>
            <a:endParaRPr lang="en-US"/>
          </a:p>
        </p:txBody>
      </p:sp>
    </p:spTree>
    <p:extLst>
      <p:ext uri="{BB962C8B-B14F-4D97-AF65-F5344CB8AC3E}">
        <p14:creationId xmlns:p14="http://schemas.microsoft.com/office/powerpoint/2010/main" xmlns="" val="222541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34" charset="0"/>
                <a:ea typeface="ＭＳ Ｐゴシック" charset="-128"/>
                <a:cs typeface="ＭＳ Ｐゴシック" charset="0"/>
              </a:rPr>
              <a:t>The campaign </a:t>
            </a:r>
            <a:endParaRPr lang="en-GB" sz="800" kern="1200" dirty="0" smtClean="0">
              <a:solidFill>
                <a:schemeClr val="tx1"/>
              </a:solidFill>
              <a:effectLst/>
              <a:latin typeface="Arial" pitchFamily="34" charset="0"/>
              <a:ea typeface="ＭＳ Ｐゴシック" charset="-128"/>
              <a:cs typeface="ＭＳ Ｐゴシック" charset="0"/>
            </a:endParaRPr>
          </a:p>
          <a:p>
            <a:r>
              <a:rPr lang="en-US" sz="1200" kern="1200" dirty="0" smtClean="0">
                <a:solidFill>
                  <a:schemeClr val="tx1"/>
                </a:solidFill>
                <a:effectLst/>
                <a:latin typeface="Arial" pitchFamily="34" charset="0"/>
                <a:ea typeface="ＭＳ Ｐゴシック" charset="-128"/>
                <a:cs typeface="ＭＳ Ｐゴシック" charset="0"/>
              </a:rPr>
              <a:t> </a:t>
            </a:r>
            <a:endParaRPr lang="en-GB" sz="1100" kern="1200" dirty="0" smtClean="0">
              <a:solidFill>
                <a:schemeClr val="tx1"/>
              </a:solidFill>
              <a:effectLst/>
              <a:latin typeface="Arial" pitchFamily="34" charset="0"/>
              <a:ea typeface="ＭＳ Ｐゴシック" charset="-128"/>
              <a:cs typeface="ＭＳ Ｐゴシック" charset="0"/>
            </a:endParaRPr>
          </a:p>
          <a:p>
            <a:pPr marL="17145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 The IARC lists more than 50 substances as known or probable work-based carcinogens – we’ll be focusing on </a:t>
            </a:r>
            <a:r>
              <a:rPr lang="en-GB" sz="1200" b="1" kern="1200" dirty="0" smtClean="0">
                <a:solidFill>
                  <a:schemeClr val="tx1"/>
                </a:solidFill>
                <a:effectLst/>
                <a:latin typeface="Arial" pitchFamily="34" charset="0"/>
                <a:ea typeface="ＭＳ Ｐゴシック" charset="-128"/>
                <a:cs typeface="ＭＳ Ｐゴシック" charset="0"/>
              </a:rPr>
              <a:t>five of the more serious carcinogens</a:t>
            </a:r>
            <a:r>
              <a:rPr lang="en-GB" sz="1200" kern="1200" dirty="0" smtClean="0">
                <a:solidFill>
                  <a:schemeClr val="tx1"/>
                </a:solidFill>
                <a:effectLst/>
                <a:latin typeface="Arial" pitchFamily="34" charset="0"/>
                <a:ea typeface="ＭＳ Ｐゴシック" charset="-128"/>
                <a:cs typeface="ＭＳ Ｐゴシック" charset="0"/>
              </a:rPr>
              <a:t>, based on the numbers of UK registrations and deaths. We’re referring to  UK data, as it’s the most complete national picture we have, but of course we find these carcinogenic exposure issues across the world</a:t>
            </a:r>
            <a:r>
              <a:rPr lang="en-GB" sz="1200" kern="1200" smtClean="0">
                <a:solidFill>
                  <a:schemeClr val="tx1"/>
                </a:solidFill>
                <a:effectLst/>
                <a:latin typeface="Arial" pitchFamily="34" charset="0"/>
                <a:ea typeface="ＭＳ Ｐゴシック" charset="-128"/>
                <a:cs typeface="ＭＳ Ｐゴシック" charset="0"/>
              </a:rPr>
              <a:t>.  </a:t>
            </a:r>
            <a:endParaRPr lang="en-GB" sz="1100" kern="1200" dirty="0" smtClean="0">
              <a:solidFill>
                <a:schemeClr val="tx1"/>
              </a:solidFill>
              <a:effectLst/>
              <a:latin typeface="Arial" pitchFamily="34" charset="0"/>
              <a:ea typeface="ＭＳ Ｐゴシック" charset="-128"/>
              <a:cs typeface="ＭＳ Ｐゴシック" charset="0"/>
            </a:endParaRPr>
          </a:p>
          <a:p>
            <a:pPr marL="0" indent="0">
              <a:buFont typeface="Arial" panose="020B0604020202020204" pitchFamily="34" charset="0"/>
              <a:buNone/>
            </a:pPr>
            <a:endParaRPr lang="en-GB" sz="11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GB" sz="1200" b="1" kern="1200" dirty="0" smtClean="0">
                <a:solidFill>
                  <a:schemeClr val="tx1"/>
                </a:solidFill>
                <a:effectLst/>
                <a:latin typeface="Arial" pitchFamily="34" charset="0"/>
                <a:ea typeface="ＭＳ Ｐゴシック" charset="-128"/>
                <a:cs typeface="ＭＳ Ｐゴシック" charset="0"/>
              </a:rPr>
              <a:t>Asbestos</a:t>
            </a:r>
            <a:r>
              <a:rPr lang="en-GB" sz="1200" kern="1200" dirty="0" smtClean="0">
                <a:solidFill>
                  <a:schemeClr val="tx1"/>
                </a:solidFill>
                <a:effectLst/>
                <a:latin typeface="Arial" pitchFamily="34" charset="0"/>
                <a:ea typeface="ＭＳ Ｐゴシック" charset="-128"/>
                <a:cs typeface="ＭＳ Ｐゴシック" charset="0"/>
              </a:rPr>
              <a:t> – affecting many areas, mostly construction and trades like plumbing or maintenance, but also in sectors like retail, education and public services, where older buildings will contain asbestos</a:t>
            </a:r>
            <a:endParaRPr lang="en-GB" sz="1100" kern="1200" dirty="0" smtClean="0">
              <a:solidFill>
                <a:schemeClr val="tx1"/>
              </a:solidFill>
              <a:effectLst/>
              <a:latin typeface="Arial" pitchFamily="34" charset="0"/>
              <a:ea typeface="ＭＳ Ｐゴシック" charset="-128"/>
              <a:cs typeface="ＭＳ Ｐゴシック" charset="0"/>
            </a:endParaRPr>
          </a:p>
          <a:p>
            <a:pPr marL="0" indent="0">
              <a:buFont typeface="Arial" panose="020B0604020202020204" pitchFamily="34" charset="0"/>
              <a:buNone/>
            </a:pPr>
            <a:r>
              <a:rPr lang="en-GB" sz="1200" kern="1200" dirty="0" smtClean="0">
                <a:solidFill>
                  <a:schemeClr val="tx1"/>
                </a:solidFill>
                <a:effectLst/>
                <a:latin typeface="Arial" pitchFamily="34" charset="0"/>
                <a:ea typeface="ＭＳ Ｐゴシック" charset="-128"/>
                <a:cs typeface="ＭＳ Ｐゴシック" charset="0"/>
              </a:rPr>
              <a:t> </a:t>
            </a:r>
            <a:endParaRPr lang="en-GB" sz="1100" kern="1200" dirty="0" smtClean="0">
              <a:solidFill>
                <a:schemeClr val="tx1"/>
              </a:solidFill>
              <a:effectLst/>
              <a:latin typeface="Arial" pitchFamily="34" charset="0"/>
              <a:ea typeface="ＭＳ Ｐゴシック" charset="-128"/>
              <a:cs typeface="ＭＳ Ｐゴシック" charset="0"/>
            </a:endParaRPr>
          </a:p>
          <a:p>
            <a:pPr marL="628650" lvl="1"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HSE estimates 1.8 million people still at risk</a:t>
            </a:r>
            <a:endParaRPr lang="en-GB" sz="1100" kern="1200" dirty="0" smtClean="0">
              <a:solidFill>
                <a:schemeClr val="tx1"/>
              </a:solidFill>
              <a:effectLst/>
              <a:latin typeface="Arial" pitchFamily="34" charset="0"/>
              <a:ea typeface="ＭＳ Ｐゴシック" charset="-128"/>
              <a:cs typeface="ＭＳ Ｐゴシック" charset="0"/>
            </a:endParaRPr>
          </a:p>
          <a:p>
            <a:pPr marL="0" indent="0">
              <a:buFont typeface="Arial" panose="020B0604020202020204" pitchFamily="34" charset="0"/>
              <a:buNone/>
            </a:pPr>
            <a:r>
              <a:rPr lang="en-GB" sz="1200" kern="1200" dirty="0" smtClean="0">
                <a:solidFill>
                  <a:schemeClr val="tx1"/>
                </a:solidFill>
                <a:effectLst/>
                <a:latin typeface="Arial" pitchFamily="34" charset="0"/>
                <a:ea typeface="ＭＳ Ｐゴシック" charset="-128"/>
                <a:cs typeface="ＭＳ Ｐゴシック" charset="0"/>
              </a:rPr>
              <a:t> </a:t>
            </a:r>
            <a:endParaRPr lang="en-GB" sz="1100" kern="1200" dirty="0" smtClean="0">
              <a:solidFill>
                <a:schemeClr val="tx1"/>
              </a:solidFill>
              <a:effectLst/>
              <a:latin typeface="Arial" pitchFamily="34" charset="0"/>
              <a:ea typeface="ＭＳ Ｐゴシック" charset="-128"/>
              <a:cs typeface="ＭＳ Ｐゴシック" charset="0"/>
            </a:endParaRPr>
          </a:p>
          <a:p>
            <a:pPr marL="628650" lvl="1" indent="-171450">
              <a:buFont typeface="Arial" panose="020B0604020202020204" pitchFamily="34" charset="0"/>
              <a:buChar char="•"/>
            </a:pPr>
            <a:r>
              <a:rPr lang="en-US" sz="1200" kern="1200" dirty="0" smtClean="0">
                <a:solidFill>
                  <a:schemeClr val="tx1"/>
                </a:solidFill>
                <a:effectLst/>
                <a:latin typeface="Arial" pitchFamily="34" charset="0"/>
                <a:ea typeface="ＭＳ Ｐゴシック" charset="-128"/>
                <a:cs typeface="ＭＳ Ｐゴシック" charset="0"/>
              </a:rPr>
              <a:t>Awareness of asbestos is of course much more widespread but there is so much still in situ. Lots of cases of exposure, and one astonishing recent case where a </a:t>
            </a:r>
            <a:r>
              <a:rPr lang="en-US" sz="1200" kern="1200" dirty="0" err="1" smtClean="0">
                <a:solidFill>
                  <a:schemeClr val="tx1"/>
                </a:solidFill>
                <a:effectLst/>
                <a:latin typeface="Arial" pitchFamily="34" charset="0"/>
                <a:ea typeface="ＭＳ Ｐゴシック" charset="-128"/>
                <a:cs typeface="ＭＳ Ｐゴシック" charset="0"/>
              </a:rPr>
              <a:t>Shropshire</a:t>
            </a:r>
            <a:r>
              <a:rPr lang="en-US" sz="1200" kern="1200" dirty="0" smtClean="0">
                <a:solidFill>
                  <a:schemeClr val="tx1"/>
                </a:solidFill>
                <a:effectLst/>
                <a:latin typeface="Arial" pitchFamily="34" charset="0"/>
                <a:ea typeface="ＭＳ Ｐゴシック" charset="-128"/>
                <a:cs typeface="ＭＳ Ｐゴシック" charset="0"/>
              </a:rPr>
              <a:t> director was jailed for illegally supplying asbestos sheeting after a worker fell to his death. </a:t>
            </a:r>
          </a:p>
          <a:p>
            <a:pPr marL="457200" lvl="1" indent="0">
              <a:buFont typeface="Arial" panose="020B0604020202020204" pitchFamily="34" charset="0"/>
              <a:buNone/>
            </a:pPr>
            <a:endParaRPr lang="en-GB" sz="1100" kern="1200" dirty="0" smtClean="0">
              <a:solidFill>
                <a:schemeClr val="tx1"/>
              </a:solidFill>
              <a:effectLst/>
              <a:latin typeface="Arial" pitchFamily="34" charset="0"/>
              <a:ea typeface="ＭＳ Ｐゴシック" charset="-128"/>
              <a:cs typeface="ＭＳ Ｐゴシック" charset="0"/>
            </a:endParaRPr>
          </a:p>
          <a:p>
            <a:pPr marL="0" indent="0">
              <a:buFont typeface="Arial" panose="020B0604020202020204" pitchFamily="34" charset="0"/>
              <a:buNone/>
            </a:pPr>
            <a:endParaRPr lang="en-GB" sz="11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GB" sz="1200" b="1" kern="1200" dirty="0" smtClean="0">
                <a:solidFill>
                  <a:schemeClr val="tx1"/>
                </a:solidFill>
                <a:effectLst/>
                <a:latin typeface="Arial" pitchFamily="34" charset="0"/>
                <a:ea typeface="ＭＳ Ｐゴシック" charset="-128"/>
                <a:cs typeface="ＭＳ Ｐゴシック" charset="0"/>
              </a:rPr>
              <a:t>Diesel</a:t>
            </a:r>
            <a:r>
              <a:rPr lang="en-GB" sz="1200" kern="1200" dirty="0" smtClean="0">
                <a:solidFill>
                  <a:schemeClr val="tx1"/>
                </a:solidFill>
                <a:effectLst/>
                <a:latin typeface="Arial" pitchFamily="34" charset="0"/>
                <a:ea typeface="ＭＳ Ｐゴシック" charset="-128"/>
                <a:cs typeface="ＭＳ Ｐゴシック" charset="0"/>
              </a:rPr>
              <a:t> – again, affects many areas, not just transport, but construction trades, energy extraction, warehousing, agriculture, mechanics</a:t>
            </a:r>
            <a:endParaRPr lang="en-GB" sz="1100" kern="1200" dirty="0" smtClean="0">
              <a:solidFill>
                <a:schemeClr val="tx1"/>
              </a:solidFill>
              <a:effectLst/>
              <a:latin typeface="Arial" pitchFamily="34" charset="0"/>
              <a:ea typeface="ＭＳ Ｐゴシック" charset="-128"/>
              <a:cs typeface="ＭＳ Ｐゴシック" charset="0"/>
            </a:endParaRPr>
          </a:p>
          <a:p>
            <a:pPr marL="0" indent="0">
              <a:buFont typeface="Arial" panose="020B0604020202020204" pitchFamily="34" charset="0"/>
              <a:buNone/>
            </a:pPr>
            <a:endParaRPr lang="en-GB" sz="1100" kern="1200" dirty="0" smtClean="0">
              <a:solidFill>
                <a:schemeClr val="tx1"/>
              </a:solidFill>
              <a:effectLst/>
              <a:latin typeface="Arial" pitchFamily="34" charset="0"/>
              <a:ea typeface="ＭＳ Ｐゴシック" charset="-128"/>
              <a:cs typeface="ＭＳ Ｐゴシック" charset="0"/>
            </a:endParaRPr>
          </a:p>
          <a:p>
            <a:pPr marL="628650" lvl="1"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HSE estimates 10,000 at risk, but others put figure far higher</a:t>
            </a:r>
          </a:p>
          <a:p>
            <a:pPr marL="457200" lvl="1" indent="0">
              <a:buFont typeface="Arial" panose="020B0604020202020204" pitchFamily="34" charset="0"/>
              <a:buNone/>
            </a:pPr>
            <a:r>
              <a:rPr lang="en-GB" sz="1200" kern="1200" dirty="0" smtClean="0">
                <a:solidFill>
                  <a:schemeClr val="tx1"/>
                </a:solidFill>
                <a:effectLst/>
                <a:latin typeface="Arial" pitchFamily="34" charset="0"/>
                <a:ea typeface="ＭＳ Ｐゴシック" charset="-128"/>
                <a:cs typeface="+mn-cs"/>
              </a:rPr>
              <a:t> </a:t>
            </a:r>
            <a:endParaRPr lang="en-GB" sz="1100" kern="1200" dirty="0" smtClean="0">
              <a:solidFill>
                <a:schemeClr val="tx1"/>
              </a:solidFill>
              <a:effectLst/>
              <a:latin typeface="Arial" pitchFamily="34" charset="0"/>
              <a:ea typeface="ＭＳ Ｐゴシック" charset="-128"/>
              <a:cs typeface="+mn-cs"/>
            </a:endParaRPr>
          </a:p>
          <a:p>
            <a:pPr marL="628650" lvl="1"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Deaths are estimated at 650 a year to lung or bladder cancer</a:t>
            </a:r>
          </a:p>
          <a:p>
            <a:pPr marL="457200" lvl="1" indent="0">
              <a:buFont typeface="Arial" panose="020B0604020202020204" pitchFamily="34" charset="0"/>
              <a:buNone/>
            </a:pPr>
            <a:endParaRPr lang="en-GB" sz="1100" kern="1200" dirty="0" smtClean="0">
              <a:solidFill>
                <a:schemeClr val="tx1"/>
              </a:solidFill>
              <a:effectLst/>
              <a:latin typeface="Arial" pitchFamily="34" charset="0"/>
              <a:ea typeface="ＭＳ Ｐゴシック" charset="-128"/>
              <a:cs typeface="+mn-cs"/>
            </a:endParaRPr>
          </a:p>
          <a:p>
            <a:pPr marL="0" indent="0">
              <a:buFont typeface="Arial" panose="020B0604020202020204" pitchFamily="34" charset="0"/>
              <a:buNone/>
            </a:pPr>
            <a:r>
              <a:rPr lang="en-GB" sz="1200" kern="1200" dirty="0" smtClean="0">
                <a:solidFill>
                  <a:schemeClr val="tx1"/>
                </a:solidFill>
                <a:effectLst/>
                <a:latin typeface="Arial" pitchFamily="34" charset="0"/>
                <a:ea typeface="ＭＳ Ｐゴシック" charset="-128"/>
                <a:cs typeface="ＭＳ Ｐゴシック" charset="0"/>
              </a:rPr>
              <a:t> </a:t>
            </a:r>
            <a:endParaRPr lang="en-GB" sz="11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GB" sz="1200" b="1" kern="1200" dirty="0" err="1" smtClean="0">
                <a:solidFill>
                  <a:schemeClr val="tx1"/>
                </a:solidFill>
                <a:effectLst/>
                <a:latin typeface="Arial" pitchFamily="34" charset="0"/>
                <a:ea typeface="ＭＳ Ｐゴシック" charset="-128"/>
                <a:cs typeface="ＭＳ Ｐゴシック" charset="0"/>
              </a:rPr>
              <a:t>Shiftwork</a:t>
            </a:r>
            <a:r>
              <a:rPr lang="en-GB" sz="1200" kern="1200" dirty="0" smtClean="0">
                <a:solidFill>
                  <a:schemeClr val="tx1"/>
                </a:solidFill>
                <a:effectLst/>
                <a:latin typeface="Arial" pitchFamily="34" charset="0"/>
                <a:ea typeface="ＭＳ Ｐゴシック" charset="-128"/>
                <a:cs typeface="ＭＳ Ｐゴシック" charset="0"/>
              </a:rPr>
              <a:t> – largely an issue for women, unlike other male-dominated areas. </a:t>
            </a:r>
            <a:endParaRPr lang="en-GB" sz="1100" kern="1200" dirty="0" smtClean="0">
              <a:solidFill>
                <a:schemeClr val="tx1"/>
              </a:solidFill>
              <a:effectLst/>
              <a:latin typeface="Arial" pitchFamily="34" charset="0"/>
              <a:ea typeface="ＭＳ Ｐゴシック" charset="-128"/>
              <a:cs typeface="ＭＳ Ｐゴシック" charset="0"/>
            </a:endParaRPr>
          </a:p>
          <a:p>
            <a:pPr marL="0" indent="0">
              <a:buFont typeface="Arial" panose="020B0604020202020204" pitchFamily="34" charset="0"/>
              <a:buNone/>
            </a:pPr>
            <a:endParaRPr lang="en-GB" sz="1100" kern="1200" dirty="0" smtClean="0">
              <a:solidFill>
                <a:schemeClr val="tx1"/>
              </a:solidFill>
              <a:effectLst/>
              <a:latin typeface="Arial" pitchFamily="34" charset="0"/>
              <a:ea typeface="ＭＳ Ｐゴシック" charset="-128"/>
              <a:cs typeface="ＭＳ Ｐゴシック" charset="0"/>
            </a:endParaRPr>
          </a:p>
          <a:p>
            <a:pPr marL="628650" lvl="1"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More research is needed, but it’s estimated that </a:t>
            </a:r>
            <a:r>
              <a:rPr lang="en-GB" sz="1200" kern="1200" dirty="0" err="1" smtClean="0">
                <a:solidFill>
                  <a:schemeClr val="tx1"/>
                </a:solidFill>
                <a:effectLst/>
                <a:latin typeface="Arial" pitchFamily="34" charset="0"/>
                <a:ea typeface="ＭＳ Ｐゴシック" charset="-128"/>
                <a:cs typeface="+mn-cs"/>
              </a:rPr>
              <a:t>shiftwork</a:t>
            </a:r>
            <a:r>
              <a:rPr lang="en-GB" sz="1200" kern="1200" dirty="0" smtClean="0">
                <a:solidFill>
                  <a:schemeClr val="tx1"/>
                </a:solidFill>
                <a:effectLst/>
                <a:latin typeface="Arial" pitchFamily="34" charset="0"/>
                <a:ea typeface="ＭＳ Ｐゴシック" charset="-128"/>
                <a:cs typeface="+mn-cs"/>
              </a:rPr>
              <a:t> causes 2,000 cases of breast cancer a year</a:t>
            </a:r>
          </a:p>
          <a:p>
            <a:pPr marL="457200" lvl="1" indent="0">
              <a:buFont typeface="Arial" panose="020B0604020202020204" pitchFamily="34" charset="0"/>
              <a:buNone/>
            </a:pPr>
            <a:endParaRPr lang="en-GB" sz="1100" kern="1200" dirty="0" smtClean="0">
              <a:solidFill>
                <a:schemeClr val="tx1"/>
              </a:solidFill>
              <a:effectLst/>
              <a:latin typeface="Arial" pitchFamily="34" charset="0"/>
              <a:ea typeface="ＭＳ Ｐゴシック" charset="-128"/>
              <a:cs typeface="+mn-cs"/>
            </a:endParaRPr>
          </a:p>
          <a:p>
            <a:pPr marL="0" indent="0">
              <a:buFont typeface="Arial" panose="020B0604020202020204" pitchFamily="34" charset="0"/>
              <a:buNone/>
            </a:pPr>
            <a:endParaRPr lang="en-GB" sz="11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GB" sz="1200" b="1" kern="1200" dirty="0" smtClean="0">
                <a:solidFill>
                  <a:schemeClr val="tx1"/>
                </a:solidFill>
                <a:effectLst/>
                <a:latin typeface="Arial" pitchFamily="34" charset="0"/>
                <a:ea typeface="ＭＳ Ｐゴシック" charset="-128"/>
                <a:cs typeface="ＭＳ Ｐゴシック" charset="0"/>
              </a:rPr>
              <a:t>Silica</a:t>
            </a:r>
            <a:r>
              <a:rPr lang="en-GB" sz="1200" kern="1200" dirty="0" smtClean="0">
                <a:solidFill>
                  <a:schemeClr val="tx1"/>
                </a:solidFill>
                <a:effectLst/>
                <a:latin typeface="Arial" pitchFamily="34" charset="0"/>
                <a:ea typeface="ＭＳ Ｐゴシック" charset="-128"/>
                <a:cs typeface="ＭＳ Ｐゴシック" charset="0"/>
              </a:rPr>
              <a:t> – </a:t>
            </a:r>
            <a:r>
              <a:rPr lang="en-GB" sz="1200" kern="1200" dirty="0" err="1" smtClean="0">
                <a:solidFill>
                  <a:schemeClr val="tx1"/>
                </a:solidFill>
                <a:effectLst/>
                <a:latin typeface="Arial" pitchFamily="34" charset="0"/>
                <a:ea typeface="ＭＳ Ｐゴシック" charset="-128"/>
                <a:cs typeface="ＭＳ Ｐゴシック" charset="0"/>
              </a:rPr>
              <a:t>roofworkers</a:t>
            </a:r>
            <a:r>
              <a:rPr lang="en-GB" sz="1200" kern="1200" dirty="0" smtClean="0">
                <a:solidFill>
                  <a:schemeClr val="tx1"/>
                </a:solidFill>
                <a:effectLst/>
                <a:latin typeface="Arial" pitchFamily="34" charset="0"/>
                <a:ea typeface="ＭＳ Ｐゴシック" charset="-128"/>
                <a:cs typeface="ＭＳ Ｐゴシック" charset="0"/>
              </a:rPr>
              <a:t>, stonecutters, construction workers, </a:t>
            </a:r>
            <a:r>
              <a:rPr lang="en-GB" sz="1200" kern="1200" dirty="0" err="1" smtClean="0">
                <a:solidFill>
                  <a:schemeClr val="tx1"/>
                </a:solidFill>
                <a:effectLst/>
                <a:latin typeface="Arial" pitchFamily="34" charset="0"/>
                <a:ea typeface="ＭＳ Ｐゴシック" charset="-128"/>
                <a:cs typeface="ＭＳ Ｐゴシック" charset="0"/>
              </a:rPr>
              <a:t>roadworkers</a:t>
            </a:r>
            <a:endParaRPr lang="en-GB" sz="1100" kern="1200" dirty="0" smtClean="0">
              <a:solidFill>
                <a:schemeClr val="tx1"/>
              </a:solidFill>
              <a:effectLst/>
              <a:latin typeface="Arial" pitchFamily="34" charset="0"/>
              <a:ea typeface="ＭＳ Ｐゴシック" charset="-128"/>
              <a:cs typeface="ＭＳ Ｐゴシック" charset="0"/>
            </a:endParaRPr>
          </a:p>
          <a:p>
            <a:pPr marL="0" indent="0">
              <a:buFont typeface="Arial" panose="020B0604020202020204" pitchFamily="34" charset="0"/>
              <a:buNone/>
            </a:pPr>
            <a:endParaRPr lang="en-GB" sz="1100" kern="1200" dirty="0" smtClean="0">
              <a:solidFill>
                <a:schemeClr val="tx1"/>
              </a:solidFill>
              <a:effectLst/>
              <a:latin typeface="Arial" pitchFamily="34" charset="0"/>
              <a:ea typeface="ＭＳ Ｐゴシック" charset="-128"/>
              <a:cs typeface="ＭＳ Ｐゴシック" charset="0"/>
            </a:endParaRPr>
          </a:p>
          <a:p>
            <a:pPr marL="628650" lvl="1"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Deaths estimated to be 800 a year</a:t>
            </a:r>
          </a:p>
          <a:p>
            <a:pPr marL="457200" lvl="1" indent="0">
              <a:buFont typeface="Arial" panose="020B0604020202020204" pitchFamily="34" charset="0"/>
              <a:buNone/>
            </a:pPr>
            <a:endParaRPr lang="en-GB" sz="1100" kern="1200" dirty="0" smtClean="0">
              <a:solidFill>
                <a:schemeClr val="tx1"/>
              </a:solidFill>
              <a:effectLst/>
              <a:latin typeface="Arial" pitchFamily="34" charset="0"/>
              <a:ea typeface="ＭＳ Ｐゴシック" charset="-128"/>
              <a:cs typeface="+mn-cs"/>
            </a:endParaRPr>
          </a:p>
          <a:p>
            <a:pPr marL="628650" lvl="1"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Rushton’s modelling showed that if compliance with current controls of RCS could be improved from 33% to 90%, over 600 cancer registrations would be avoided</a:t>
            </a:r>
          </a:p>
          <a:p>
            <a:pPr marL="457200" lvl="1" indent="0">
              <a:buFont typeface="Arial" panose="020B0604020202020204" pitchFamily="34" charset="0"/>
              <a:buNone/>
            </a:pPr>
            <a:endParaRPr lang="en-GB" sz="1100" kern="1200" dirty="0" smtClean="0">
              <a:solidFill>
                <a:schemeClr val="tx1"/>
              </a:solidFill>
              <a:effectLst/>
              <a:latin typeface="Arial" pitchFamily="34" charset="0"/>
              <a:ea typeface="ＭＳ Ｐゴシック" charset="-128"/>
              <a:cs typeface="+mn-cs"/>
            </a:endParaRPr>
          </a:p>
          <a:p>
            <a:pPr marL="0" indent="0">
              <a:buFont typeface="Arial" panose="020B0604020202020204" pitchFamily="34" charset="0"/>
              <a:buNone/>
            </a:pPr>
            <a:endParaRPr lang="en-GB" sz="11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GB" sz="1200" b="1" kern="1200" dirty="0" smtClean="0">
                <a:solidFill>
                  <a:schemeClr val="tx1"/>
                </a:solidFill>
                <a:effectLst/>
                <a:latin typeface="Arial" pitchFamily="34" charset="0"/>
                <a:ea typeface="ＭＳ Ｐゴシック" charset="-128"/>
                <a:cs typeface="ＭＳ Ｐゴシック" charset="0"/>
              </a:rPr>
              <a:t>Solar radiation</a:t>
            </a:r>
            <a:r>
              <a:rPr lang="en-GB" sz="1200" kern="1200" dirty="0" smtClean="0">
                <a:solidFill>
                  <a:schemeClr val="tx1"/>
                </a:solidFill>
                <a:effectLst/>
                <a:latin typeface="Arial" pitchFamily="34" charset="0"/>
                <a:ea typeface="ＭＳ Ｐゴシック" charset="-128"/>
                <a:cs typeface="ＭＳ Ｐゴシック" charset="0"/>
              </a:rPr>
              <a:t> – a number of trades affected, from construction through </a:t>
            </a:r>
            <a:r>
              <a:rPr lang="en-GB" sz="1200" kern="1200" dirty="0" err="1" smtClean="0">
                <a:solidFill>
                  <a:schemeClr val="tx1"/>
                </a:solidFill>
                <a:effectLst/>
                <a:latin typeface="Arial" pitchFamily="34" charset="0"/>
                <a:ea typeface="ＭＳ Ｐゴシック" charset="-128"/>
                <a:cs typeface="ＭＳ Ｐゴシック" charset="0"/>
              </a:rPr>
              <a:t>roadworkers</a:t>
            </a:r>
            <a:r>
              <a:rPr lang="en-GB" sz="1200" kern="1200" dirty="0" smtClean="0">
                <a:solidFill>
                  <a:schemeClr val="tx1"/>
                </a:solidFill>
                <a:effectLst/>
                <a:latin typeface="Arial" pitchFamily="34" charset="0"/>
                <a:ea typeface="ＭＳ Ｐゴシック" charset="-128"/>
                <a:cs typeface="ＭＳ Ｐゴシック" charset="0"/>
              </a:rPr>
              <a:t> to farmworkers. </a:t>
            </a:r>
            <a:endParaRPr lang="en-GB" sz="1100" kern="1200" dirty="0" smtClean="0">
              <a:solidFill>
                <a:schemeClr val="tx1"/>
              </a:solidFill>
              <a:effectLst/>
              <a:latin typeface="Arial" pitchFamily="34" charset="0"/>
              <a:ea typeface="ＭＳ Ｐゴシック" charset="-128"/>
              <a:cs typeface="ＭＳ Ｐゴシック" charset="0"/>
            </a:endParaRPr>
          </a:p>
          <a:p>
            <a:pPr marL="0" indent="0">
              <a:buFont typeface="Arial" panose="020B0604020202020204" pitchFamily="34" charset="0"/>
              <a:buNone/>
            </a:pPr>
            <a:endParaRPr lang="en-GB" sz="1100" kern="1200" dirty="0" smtClean="0">
              <a:solidFill>
                <a:schemeClr val="tx1"/>
              </a:solidFill>
              <a:effectLst/>
              <a:latin typeface="Arial" pitchFamily="34" charset="0"/>
              <a:ea typeface="ＭＳ Ｐゴシック" charset="-128"/>
              <a:cs typeface="ＭＳ Ｐゴシック" charset="0"/>
            </a:endParaRPr>
          </a:p>
          <a:p>
            <a:pPr marL="628650" lvl="1"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This is more treatable than some cancers, but the registrations are still high and there have been deaths attributed to excessive sun exposure at work</a:t>
            </a:r>
          </a:p>
          <a:p>
            <a:pPr marL="457200" lvl="1" indent="0">
              <a:buFont typeface="Arial" panose="020B0604020202020204" pitchFamily="34" charset="0"/>
              <a:buNone/>
            </a:pPr>
            <a:endParaRPr lang="en-GB" sz="1100" kern="1200" dirty="0" smtClean="0">
              <a:solidFill>
                <a:schemeClr val="tx1"/>
              </a:solidFill>
              <a:effectLst/>
              <a:latin typeface="Arial" pitchFamily="34" charset="0"/>
              <a:ea typeface="ＭＳ Ｐゴシック" charset="-128"/>
              <a:cs typeface="+mn-cs"/>
            </a:endParaRPr>
          </a:p>
          <a:p>
            <a:pPr marL="0" indent="0">
              <a:buFont typeface="Arial" panose="020B0604020202020204" pitchFamily="34" charset="0"/>
              <a:buNone/>
            </a:pPr>
            <a:endParaRPr lang="en-GB" sz="11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We’ll be producing materials across the life of the campaign – all free. The first pack is on diesel engine exhaust emissions – already available to download from the campaign website. Next pack will be on solar radiation (April 2015)</a:t>
            </a:r>
            <a:endParaRPr lang="en-GB" sz="1100" kern="1200" dirty="0" smtClean="0">
              <a:solidFill>
                <a:schemeClr val="tx1"/>
              </a:solidFill>
              <a:effectLst/>
              <a:latin typeface="Arial" pitchFamily="34" charset="0"/>
              <a:ea typeface="ＭＳ Ｐゴシック" charset="-128"/>
              <a:cs typeface="ＭＳ Ｐゴシック" charset="0"/>
            </a:endParaRPr>
          </a:p>
          <a:p>
            <a:pPr lvl="0"/>
            <a:endParaRPr lang="en-US" dirty="0"/>
          </a:p>
        </p:txBody>
      </p:sp>
      <p:sp>
        <p:nvSpPr>
          <p:cNvPr id="4" name="Slide Number Placeholder 3"/>
          <p:cNvSpPr>
            <a:spLocks noGrp="1"/>
          </p:cNvSpPr>
          <p:nvPr>
            <p:ph type="sldNum" sz="quarter" idx="10"/>
          </p:nvPr>
        </p:nvSpPr>
        <p:spPr/>
        <p:txBody>
          <a:bodyPr/>
          <a:lstStyle/>
          <a:p>
            <a:pPr>
              <a:defRPr/>
            </a:pPr>
            <a:fld id="{12206361-9378-46A0-B978-E0DDD91C7E99}" type="slidenum">
              <a:rPr lang="en-US" smtClean="0"/>
              <a:pPr>
                <a:defRPr/>
              </a:pPr>
              <a:t>8</a:t>
            </a:fld>
            <a:endParaRPr lang="en-US"/>
          </a:p>
        </p:txBody>
      </p:sp>
    </p:spTree>
    <p:extLst>
      <p:ext uri="{BB962C8B-B14F-4D97-AF65-F5344CB8AC3E}">
        <p14:creationId xmlns:p14="http://schemas.microsoft.com/office/powerpoint/2010/main" xmlns="" val="359833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pitchFamily="34" charset="0"/>
                <a:ea typeface="ＭＳ Ｐゴシック" charset="-128"/>
                <a:cs typeface="ＭＳ Ｐゴシック" charset="0"/>
              </a:rPr>
              <a:t>Getting involved – formal support</a:t>
            </a:r>
            <a:endParaRPr lang="en-GB" sz="1200" kern="1200" dirty="0" smtClean="0">
              <a:solidFill>
                <a:schemeClr val="tx1"/>
              </a:solidFill>
              <a:effectLst/>
              <a:latin typeface="Arial" pitchFamily="34" charset="0"/>
              <a:ea typeface="ＭＳ Ｐゴシック" charset="-128"/>
              <a:cs typeface="ＭＳ Ｐゴシック" charset="0"/>
            </a:endParaRPr>
          </a:p>
          <a:p>
            <a:r>
              <a:rPr lang="en-GB" sz="1200" kern="1200" dirty="0" smtClean="0">
                <a:solidFill>
                  <a:schemeClr val="tx1"/>
                </a:solidFill>
                <a:effectLst/>
                <a:latin typeface="Arial" pitchFamily="34" charset="0"/>
                <a:ea typeface="ＭＳ Ｐゴシック" charset="-128"/>
                <a:cs typeface="ＭＳ Ｐゴシック" charset="0"/>
              </a:rPr>
              <a:t> </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We’d really welcome your formal </a:t>
            </a:r>
            <a:r>
              <a:rPr lang="en-GB" sz="1200" b="1" kern="1200" dirty="0" smtClean="0">
                <a:solidFill>
                  <a:schemeClr val="tx1"/>
                </a:solidFill>
                <a:effectLst/>
                <a:latin typeface="Arial" pitchFamily="34" charset="0"/>
                <a:ea typeface="ＭＳ Ｐゴシック" charset="-128"/>
                <a:cs typeface="ＭＳ Ｐゴシック" charset="0"/>
              </a:rPr>
              <a:t>endorsement</a:t>
            </a:r>
            <a:r>
              <a:rPr lang="en-GB" sz="1200" kern="1200" dirty="0" smtClean="0">
                <a:solidFill>
                  <a:schemeClr val="tx1"/>
                </a:solidFill>
                <a:effectLst/>
                <a:latin typeface="Arial" pitchFamily="34" charset="0"/>
                <a:ea typeface="ＭＳ Ｐゴシック" charset="-128"/>
                <a:cs typeface="ＭＳ Ｐゴシック" charset="0"/>
              </a:rPr>
              <a:t> of the campaign. It’s simply a matter of agreeing a few sentences to reflect your support or your commitment to taking action on the issue – and letting us have your logo to add to the website</a:t>
            </a:r>
          </a:p>
          <a:p>
            <a:pPr marL="0" lvl="0" indent="0">
              <a:buFont typeface="Arial" panose="020B0604020202020204" pitchFamily="34" charset="0"/>
              <a:buNone/>
            </a:pPr>
            <a:endParaRPr lang="en-GB" sz="12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You’ll get a supporter pack, including a supporter logo, as well as updates on new campaign resources</a:t>
            </a:r>
          </a:p>
          <a:p>
            <a:pPr marL="0" lvl="0" indent="0">
              <a:buFont typeface="Arial" panose="020B0604020202020204" pitchFamily="34" charset="0"/>
              <a:buNone/>
            </a:pPr>
            <a:endParaRPr lang="en-GB" sz="12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We’ll ask you to share campaign messages, both in-house and through your supply chain if that’s relevant. All our supporters have offered to spread the word via their usual communication channels</a:t>
            </a:r>
          </a:p>
          <a:p>
            <a:r>
              <a:rPr lang="en-GB" sz="1200" kern="1200" dirty="0" smtClean="0">
                <a:solidFill>
                  <a:schemeClr val="tx1"/>
                </a:solidFill>
                <a:effectLst/>
                <a:latin typeface="Arial" pitchFamily="34" charset="0"/>
                <a:ea typeface="ＭＳ Ｐゴシック" charset="-128"/>
                <a:cs typeface="ＭＳ Ｐゴシック" charset="0"/>
              </a:rPr>
              <a:t> </a:t>
            </a:r>
          </a:p>
          <a:p>
            <a:endParaRPr lang="en-US" dirty="0"/>
          </a:p>
        </p:txBody>
      </p:sp>
      <p:sp>
        <p:nvSpPr>
          <p:cNvPr id="4" name="Slide Number Placeholder 3"/>
          <p:cNvSpPr>
            <a:spLocks noGrp="1"/>
          </p:cNvSpPr>
          <p:nvPr>
            <p:ph type="sldNum" sz="quarter" idx="10"/>
          </p:nvPr>
        </p:nvSpPr>
        <p:spPr/>
        <p:txBody>
          <a:bodyPr/>
          <a:lstStyle/>
          <a:p>
            <a:pPr>
              <a:defRPr/>
            </a:pPr>
            <a:fld id="{12206361-9378-46A0-B978-E0DDD91C7E99}" type="slidenum">
              <a:rPr lang="en-US" smtClean="0"/>
              <a:pPr>
                <a:defRPr/>
              </a:pPr>
              <a:t>9</a:t>
            </a:fld>
            <a:endParaRPr lang="en-US"/>
          </a:p>
        </p:txBody>
      </p:sp>
    </p:spTree>
    <p:extLst>
      <p:ext uri="{BB962C8B-B14F-4D97-AF65-F5344CB8AC3E}">
        <p14:creationId xmlns:p14="http://schemas.microsoft.com/office/powerpoint/2010/main" xmlns="" val="406172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pitchFamily="34" charset="0"/>
                <a:ea typeface="ＭＳ Ｐゴシック" charset="-128"/>
                <a:cs typeface="ＭＳ Ｐゴシック" charset="0"/>
              </a:rPr>
              <a:t>Getting involved – pledge to take action</a:t>
            </a:r>
            <a:endParaRPr lang="en-GB" sz="1200" kern="1200" dirty="0" smtClean="0">
              <a:solidFill>
                <a:schemeClr val="tx1"/>
              </a:solidFill>
              <a:effectLst/>
              <a:latin typeface="Arial" pitchFamily="34" charset="0"/>
              <a:ea typeface="ＭＳ Ｐゴシック" charset="-128"/>
              <a:cs typeface="ＭＳ Ｐゴシック" charset="0"/>
            </a:endParaRPr>
          </a:p>
          <a:p>
            <a:r>
              <a:rPr lang="en-GB" sz="1200" kern="1200" dirty="0" smtClean="0">
                <a:solidFill>
                  <a:schemeClr val="tx1"/>
                </a:solidFill>
                <a:effectLst/>
                <a:latin typeface="Arial" pitchFamily="34" charset="0"/>
                <a:ea typeface="ＭＳ Ｐゴシック" charset="-128"/>
                <a:cs typeface="ＭＳ Ｐゴシック" charset="0"/>
              </a:rPr>
              <a:t> </a:t>
            </a:r>
          </a:p>
          <a:p>
            <a:r>
              <a:rPr lang="en-GB" sz="1200" kern="1200" dirty="0" smtClean="0">
                <a:solidFill>
                  <a:schemeClr val="tx1"/>
                </a:solidFill>
                <a:effectLst/>
                <a:latin typeface="Arial" pitchFamily="34" charset="0"/>
                <a:ea typeface="ＭＳ Ｐゴシック" charset="-128"/>
                <a:cs typeface="ＭＳ Ｐゴシック" charset="0"/>
              </a:rPr>
              <a:t> </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We’ve also developed a </a:t>
            </a:r>
            <a:r>
              <a:rPr lang="en-GB" sz="1200" b="1" kern="1200" dirty="0" smtClean="0">
                <a:solidFill>
                  <a:schemeClr val="tx1"/>
                </a:solidFill>
                <a:effectLst/>
                <a:latin typeface="Arial" pitchFamily="34" charset="0"/>
                <a:ea typeface="ＭＳ Ｐゴシック" charset="-128"/>
                <a:cs typeface="ＭＳ Ｐゴシック" charset="0"/>
              </a:rPr>
              <a:t>pledge</a:t>
            </a:r>
            <a:r>
              <a:rPr lang="en-GB" sz="1200" kern="1200" dirty="0" smtClean="0">
                <a:solidFill>
                  <a:schemeClr val="tx1"/>
                </a:solidFill>
                <a:effectLst/>
                <a:latin typeface="Arial" pitchFamily="34" charset="0"/>
                <a:ea typeface="ＭＳ Ｐゴシック" charset="-128"/>
                <a:cs typeface="ＭＳ Ｐゴシック" charset="0"/>
              </a:rPr>
              <a:t> – a practical action plan that you can customise to suit your business. Again, we’d encourage you to sign up to this – we know that if enough responsible businesses join our pledge group, then others will follow</a:t>
            </a:r>
          </a:p>
          <a:p>
            <a:pPr marL="171450" lvl="0" indent="-171450">
              <a:buFont typeface="Arial" panose="020B0604020202020204" pitchFamily="34" charset="0"/>
              <a:buChar char="•"/>
            </a:pPr>
            <a:endParaRPr lang="en-GB" sz="12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You’re eligible to receive a certificate reflecting your pledge commitment – you can ask for an annual reminder to review your pledge too</a:t>
            </a:r>
          </a:p>
          <a:p>
            <a:pPr marL="0" lvl="0" indent="0">
              <a:buFont typeface="Arial" panose="020B0604020202020204" pitchFamily="34" charset="0"/>
              <a:buNone/>
            </a:pPr>
            <a:endParaRPr lang="en-GB" sz="12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You’ll get recognition on the campaign website and in our campaign communications</a:t>
            </a:r>
          </a:p>
          <a:p>
            <a:pPr marL="0" lvl="0" indent="0">
              <a:buFont typeface="Arial" panose="020B0604020202020204" pitchFamily="34" charset="0"/>
              <a:buNone/>
            </a:pPr>
            <a:endParaRPr lang="en-GB" sz="1200" kern="1200" dirty="0" smtClean="0">
              <a:solidFill>
                <a:schemeClr val="tx1"/>
              </a:solidFill>
              <a:effectLst/>
              <a:latin typeface="Arial" pitchFamily="34" charset="0"/>
              <a:ea typeface="ＭＳ Ｐゴシック" charset="-128"/>
              <a:cs typeface="ＭＳ Ｐゴシック" charset="0"/>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ＭＳ Ｐゴシック" charset="0"/>
              </a:rPr>
              <a:t>We launched the pledge with a group of ‘founder signatories’ … </a:t>
            </a:r>
          </a:p>
          <a:p>
            <a:endParaRPr lang="en-GB" dirty="0"/>
          </a:p>
        </p:txBody>
      </p:sp>
      <p:sp>
        <p:nvSpPr>
          <p:cNvPr id="4" name="Slide Number Placeholder 3"/>
          <p:cNvSpPr>
            <a:spLocks noGrp="1"/>
          </p:cNvSpPr>
          <p:nvPr>
            <p:ph type="sldNum" sz="quarter" idx="10"/>
          </p:nvPr>
        </p:nvSpPr>
        <p:spPr/>
        <p:txBody>
          <a:bodyPr/>
          <a:lstStyle/>
          <a:p>
            <a:pPr>
              <a:defRPr/>
            </a:pPr>
            <a:fld id="{12206361-9378-46A0-B978-E0DDD91C7E99}" type="slidenum">
              <a:rPr lang="en-US" smtClean="0"/>
              <a:pPr>
                <a:defRPr/>
              </a:pPr>
              <a:t>10</a:t>
            </a:fld>
            <a:endParaRPr lang="en-US"/>
          </a:p>
        </p:txBody>
      </p:sp>
    </p:spTree>
    <p:extLst>
      <p:ext uri="{BB962C8B-B14F-4D97-AF65-F5344CB8AC3E}">
        <p14:creationId xmlns:p14="http://schemas.microsoft.com/office/powerpoint/2010/main" xmlns="" val="2016026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74083" name="Rectangle 3"/>
          <p:cNvSpPr>
            <a:spLocks noGrp="1" noChangeArrowheads="1"/>
          </p:cNvSpPr>
          <p:nvPr>
            <p:ph type="ctrTitle"/>
          </p:nvPr>
        </p:nvSpPr>
        <p:spPr>
          <a:xfrm>
            <a:off x="230188" y="230188"/>
            <a:ext cx="7772400" cy="3503612"/>
          </a:xfrm>
        </p:spPr>
        <p:txBody>
          <a:bodyPr/>
          <a:lstStyle>
            <a:lvl1pPr>
              <a:defRPr sz="7200"/>
            </a:lvl1pPr>
          </a:lstStyle>
          <a:p>
            <a:r>
              <a:rPr lang="en-US"/>
              <a:t>Click to edit Master title style</a:t>
            </a:r>
          </a:p>
        </p:txBody>
      </p:sp>
      <p:sp>
        <p:nvSpPr>
          <p:cNvPr id="174084" name="Rectangle 4"/>
          <p:cNvSpPr>
            <a:spLocks noGrp="1" noChangeArrowheads="1"/>
          </p:cNvSpPr>
          <p:nvPr>
            <p:ph type="subTitle" idx="1"/>
          </p:nvPr>
        </p:nvSpPr>
        <p:spPr>
          <a:xfrm>
            <a:off x="230188" y="3886200"/>
            <a:ext cx="6400800" cy="1752600"/>
          </a:xfrm>
        </p:spPr>
        <p:txBody>
          <a:bodyPr/>
          <a:lstStyle>
            <a:lvl1pPr marL="0" indent="0">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4981000D-ADBE-4686-9E03-FB16A113A503}"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D40EDF-32A4-4DE2-86EB-50920D77E832}"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9488" y="230188"/>
            <a:ext cx="1943100" cy="58658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30188" y="230188"/>
            <a:ext cx="5676900" cy="5865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EA31CF-2F3F-48B8-9FEB-4BB47DA2D6A4}"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0188" y="230188"/>
            <a:ext cx="7772400" cy="129381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30188" y="1600200"/>
            <a:ext cx="7772400" cy="4495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605C4B-8D04-4369-82E1-1A1295A7669D}"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CF7677-86DB-49E3-AA8A-156674AF0180}"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E72A18-901A-4F23-8A03-2280E430246B}"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30188"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192588"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6A8FFE-2E7A-4196-8980-052A8ED8B730}"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03B26D-534D-4588-A915-5F7C326F8AC1}"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DBF900-4E6B-4613-8415-28702BDEE6B6}"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953807-9D0C-4144-BA57-52391459B325}"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55DBA5-2F05-4572-ADF8-7ECF0D25B54A}"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697EBF-3486-4931-91D4-5933013C723C}"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30188" y="230188"/>
            <a:ext cx="7772400" cy="1293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30188"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Arial" pitchFamily="34" charset="0"/>
                <a:ea typeface="ＭＳ Ｐゴシック"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C5DC2F70-1935-4CC8-A050-B9F179DDF4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3"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600" b="1">
          <a:solidFill>
            <a:schemeClr val="bg1"/>
          </a:solidFill>
          <a:latin typeface="+mj-lt"/>
          <a:ea typeface="+mj-ea"/>
          <a:cs typeface="ＭＳ Ｐゴシック" charset="0"/>
        </a:defRPr>
      </a:lvl1pPr>
      <a:lvl2pPr algn="l" rtl="0" eaLnBrk="0" fontAlgn="base" hangingPunct="0">
        <a:spcBef>
          <a:spcPct val="0"/>
        </a:spcBef>
        <a:spcAft>
          <a:spcPct val="0"/>
        </a:spcAft>
        <a:defRPr sz="3600" b="1">
          <a:solidFill>
            <a:schemeClr val="bg1"/>
          </a:solidFill>
          <a:latin typeface="Arial" pitchFamily="34" charset="0"/>
          <a:ea typeface="ＭＳ Ｐゴシック" charset="-128"/>
          <a:cs typeface="ＭＳ Ｐゴシック" charset="0"/>
        </a:defRPr>
      </a:lvl2pPr>
      <a:lvl3pPr algn="l" rtl="0" eaLnBrk="0" fontAlgn="base" hangingPunct="0">
        <a:spcBef>
          <a:spcPct val="0"/>
        </a:spcBef>
        <a:spcAft>
          <a:spcPct val="0"/>
        </a:spcAft>
        <a:defRPr sz="3600" b="1">
          <a:solidFill>
            <a:schemeClr val="bg1"/>
          </a:solidFill>
          <a:latin typeface="Arial" pitchFamily="34" charset="0"/>
          <a:ea typeface="ＭＳ Ｐゴシック" charset="-128"/>
          <a:cs typeface="ＭＳ Ｐゴシック" charset="0"/>
        </a:defRPr>
      </a:lvl3pPr>
      <a:lvl4pPr algn="l" rtl="0" eaLnBrk="0" fontAlgn="base" hangingPunct="0">
        <a:spcBef>
          <a:spcPct val="0"/>
        </a:spcBef>
        <a:spcAft>
          <a:spcPct val="0"/>
        </a:spcAft>
        <a:defRPr sz="3600" b="1">
          <a:solidFill>
            <a:schemeClr val="bg1"/>
          </a:solidFill>
          <a:latin typeface="Arial" pitchFamily="34" charset="0"/>
          <a:ea typeface="ＭＳ Ｐゴシック" charset="-128"/>
          <a:cs typeface="ＭＳ Ｐゴシック" charset="0"/>
        </a:defRPr>
      </a:lvl4pPr>
      <a:lvl5pPr algn="l" rtl="0" eaLnBrk="0" fontAlgn="base" hangingPunct="0">
        <a:spcBef>
          <a:spcPct val="0"/>
        </a:spcBef>
        <a:spcAft>
          <a:spcPct val="0"/>
        </a:spcAft>
        <a:defRPr sz="3600" b="1">
          <a:solidFill>
            <a:schemeClr val="bg1"/>
          </a:solidFill>
          <a:latin typeface="Arial" pitchFamily="34" charset="0"/>
          <a:ea typeface="ＭＳ Ｐゴシック" charset="-128"/>
          <a:cs typeface="ＭＳ Ｐゴシック" charset="0"/>
        </a:defRPr>
      </a:lvl5pPr>
      <a:lvl6pPr marL="457200" algn="l" rtl="0" fontAlgn="base">
        <a:spcBef>
          <a:spcPct val="0"/>
        </a:spcBef>
        <a:spcAft>
          <a:spcPct val="0"/>
        </a:spcAft>
        <a:defRPr sz="3600" b="1">
          <a:solidFill>
            <a:schemeClr val="bg1"/>
          </a:solidFill>
          <a:latin typeface="Arial" pitchFamily="34" charset="0"/>
          <a:ea typeface="ＭＳ Ｐゴシック" charset="-128"/>
        </a:defRPr>
      </a:lvl6pPr>
      <a:lvl7pPr marL="914400" algn="l" rtl="0" fontAlgn="base">
        <a:spcBef>
          <a:spcPct val="0"/>
        </a:spcBef>
        <a:spcAft>
          <a:spcPct val="0"/>
        </a:spcAft>
        <a:defRPr sz="3600" b="1">
          <a:solidFill>
            <a:schemeClr val="bg1"/>
          </a:solidFill>
          <a:latin typeface="Arial" pitchFamily="34" charset="0"/>
          <a:ea typeface="ＭＳ Ｐゴシック" charset="-128"/>
        </a:defRPr>
      </a:lvl7pPr>
      <a:lvl8pPr marL="1371600" algn="l" rtl="0" fontAlgn="base">
        <a:spcBef>
          <a:spcPct val="0"/>
        </a:spcBef>
        <a:spcAft>
          <a:spcPct val="0"/>
        </a:spcAft>
        <a:defRPr sz="3600" b="1">
          <a:solidFill>
            <a:schemeClr val="bg1"/>
          </a:solidFill>
          <a:latin typeface="Arial" pitchFamily="34" charset="0"/>
          <a:ea typeface="ＭＳ Ｐゴシック" charset="-128"/>
        </a:defRPr>
      </a:lvl8pPr>
      <a:lvl9pPr marL="1828800" algn="l" rtl="0" fontAlgn="base">
        <a:spcBef>
          <a:spcPct val="0"/>
        </a:spcBef>
        <a:spcAft>
          <a:spcPct val="0"/>
        </a:spcAft>
        <a:defRPr sz="3600" b="1">
          <a:solidFill>
            <a:schemeClr val="bg1"/>
          </a:solidFill>
          <a:latin typeface="Arial" pitchFamily="34" charset="0"/>
          <a:ea typeface="ＭＳ Ｐゴシック" charset="-128"/>
        </a:defRPr>
      </a:lvl9pPr>
    </p:titleStyle>
    <p:bodyStyle>
      <a:lvl1pPr marL="342900" indent="-342900" algn="l" rtl="0" eaLnBrk="0" fontAlgn="base" hangingPunct="0">
        <a:spcBef>
          <a:spcPct val="20000"/>
        </a:spcBef>
        <a:spcAft>
          <a:spcPct val="0"/>
        </a:spcAft>
        <a:buSzPct val="150000"/>
        <a:buChar char="-"/>
        <a:defRPr sz="2000">
          <a:solidFill>
            <a:schemeClr val="bg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bg1"/>
          </a:solidFill>
          <a:latin typeface="+mn-lt"/>
          <a:ea typeface="+mn-ea"/>
        </a:defRPr>
      </a:lvl2pPr>
      <a:lvl3pPr marL="1143000" indent="-228600" algn="l" rtl="0" eaLnBrk="0" fontAlgn="base" hangingPunct="0">
        <a:spcBef>
          <a:spcPct val="20000"/>
        </a:spcBef>
        <a:spcAft>
          <a:spcPct val="0"/>
        </a:spcAft>
        <a:buSzPct val="75000"/>
        <a:buChar char="-"/>
        <a:defRPr>
          <a:solidFill>
            <a:schemeClr val="bg1"/>
          </a:solidFill>
          <a:latin typeface="+mn-lt"/>
          <a:ea typeface="+mn-ea"/>
        </a:defRPr>
      </a:lvl3pPr>
      <a:lvl4pPr marL="1600200" indent="-228600" algn="l" rtl="0" eaLnBrk="0" fontAlgn="base" hangingPunct="0">
        <a:spcBef>
          <a:spcPct val="20000"/>
        </a:spcBef>
        <a:spcAft>
          <a:spcPct val="0"/>
        </a:spcAft>
        <a:buSzPct val="75000"/>
        <a:buChar char="-"/>
        <a:defRPr>
          <a:solidFill>
            <a:schemeClr val="bg1"/>
          </a:solidFill>
          <a:latin typeface="+mn-lt"/>
          <a:ea typeface="+mn-ea"/>
        </a:defRPr>
      </a:lvl4pPr>
      <a:lvl5pPr marL="2057400" indent="-228600" algn="l" rtl="0" eaLnBrk="0" fontAlgn="base" hangingPunct="0">
        <a:spcBef>
          <a:spcPct val="20000"/>
        </a:spcBef>
        <a:spcAft>
          <a:spcPct val="0"/>
        </a:spcAft>
        <a:buSzPct val="75000"/>
        <a:buChar char="-"/>
        <a:defRPr>
          <a:solidFill>
            <a:schemeClr val="bg1"/>
          </a:solidFill>
          <a:latin typeface="+mn-lt"/>
          <a:ea typeface="+mn-ea"/>
        </a:defRPr>
      </a:lvl5pPr>
      <a:lvl6pPr marL="2514600" indent="-228600" algn="l" rtl="0" fontAlgn="base">
        <a:spcBef>
          <a:spcPct val="20000"/>
        </a:spcBef>
        <a:spcAft>
          <a:spcPct val="0"/>
        </a:spcAft>
        <a:buSzPct val="75000"/>
        <a:buChar char="-"/>
        <a:defRPr>
          <a:solidFill>
            <a:schemeClr val="bg1"/>
          </a:solidFill>
          <a:latin typeface="+mn-lt"/>
          <a:ea typeface="+mn-ea"/>
        </a:defRPr>
      </a:lvl6pPr>
      <a:lvl7pPr marL="2971800" indent="-228600" algn="l" rtl="0" fontAlgn="base">
        <a:spcBef>
          <a:spcPct val="20000"/>
        </a:spcBef>
        <a:spcAft>
          <a:spcPct val="0"/>
        </a:spcAft>
        <a:buSzPct val="75000"/>
        <a:buChar char="-"/>
        <a:defRPr>
          <a:solidFill>
            <a:schemeClr val="bg1"/>
          </a:solidFill>
          <a:latin typeface="+mn-lt"/>
          <a:ea typeface="+mn-ea"/>
        </a:defRPr>
      </a:lvl7pPr>
      <a:lvl8pPr marL="3429000" indent="-228600" algn="l" rtl="0" fontAlgn="base">
        <a:spcBef>
          <a:spcPct val="20000"/>
        </a:spcBef>
        <a:spcAft>
          <a:spcPct val="0"/>
        </a:spcAft>
        <a:buSzPct val="75000"/>
        <a:buChar char="-"/>
        <a:defRPr>
          <a:solidFill>
            <a:schemeClr val="bg1"/>
          </a:solidFill>
          <a:latin typeface="+mn-lt"/>
          <a:ea typeface="+mn-ea"/>
        </a:defRPr>
      </a:lvl8pPr>
      <a:lvl9pPr marL="3886200" indent="-228600" algn="l" rtl="0" fontAlgn="base">
        <a:spcBef>
          <a:spcPct val="20000"/>
        </a:spcBef>
        <a:spcAft>
          <a:spcPct val="0"/>
        </a:spcAft>
        <a:buSzPct val="75000"/>
        <a:buChar char="-"/>
        <a:defRPr>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notesSlide" Target="../notesSlides/notesSlide9.xml"/><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Volumes/CommsDept/Publishing/Publishing%20Department/Busy%20Bill's%20backup/Current%20Work/PUB0022%20IOSH%20Brand%20Guidelines%20~ON%20HOLD/IOSH%20Power%20Point%20rebrand%20%20-%20%20RECOVERED/PowerPoint/PPtealBackGround.jp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notimetolose.org.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Volumes/CommsDept/Publishing/Publishing%20Department/Busy%20Bill's%20backup/Current%20Work/PUB0022%20IOSH%20Brand%20Guidelines%20~ON%20HOLD/IOSH%20Power%20Point%20rebrand%20%20-%20%20RECOVERED/PowerPoint/PPtealBackGround.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IOSH logo Working safely slide"/>
          <p:cNvPicPr>
            <a:picLocks noChangeAspect="1" noChangeArrowheads="1"/>
          </p:cNvPicPr>
          <p:nvPr/>
        </p:nvPicPr>
        <p:blipFill>
          <a:blip r:embed="rId3" cstate="print"/>
          <a:srcRect/>
          <a:stretch>
            <a:fillRect/>
          </a:stretch>
        </p:blipFill>
        <p:spPr bwMode="auto">
          <a:xfrm>
            <a:off x="0" y="0"/>
            <a:ext cx="9150350" cy="6862763"/>
          </a:xfrm>
          <a:prstGeom prst="rect">
            <a:avLst/>
          </a:prstGeom>
          <a:noFill/>
          <a:ln w="9525">
            <a:noFill/>
            <a:miter lim="800000"/>
            <a:headEnd/>
            <a:tailEnd/>
          </a:ln>
        </p:spPr>
      </p:pic>
      <p:sp>
        <p:nvSpPr>
          <p:cNvPr id="3075" name="Text Box 4"/>
          <p:cNvSpPr txBox="1">
            <a:spLocks noChangeArrowheads="1"/>
          </p:cNvSpPr>
          <p:nvPr/>
        </p:nvSpPr>
        <p:spPr bwMode="auto">
          <a:xfrm>
            <a:off x="2209800" y="4359275"/>
            <a:ext cx="4724400" cy="1323439"/>
          </a:xfrm>
          <a:prstGeom prst="rect">
            <a:avLst/>
          </a:prstGeom>
          <a:noFill/>
          <a:ln w="9525">
            <a:noFill/>
            <a:miter lim="800000"/>
            <a:headEnd/>
            <a:tailEnd/>
          </a:ln>
        </p:spPr>
        <p:txBody>
          <a:bodyPr>
            <a:spAutoFit/>
          </a:bodyPr>
          <a:lstStyle/>
          <a:p>
            <a:pPr>
              <a:spcBef>
                <a:spcPct val="50000"/>
              </a:spcBef>
            </a:pPr>
            <a:r>
              <a:rPr lang="en-US" sz="4000" dirty="0">
                <a:solidFill>
                  <a:schemeClr val="bg1"/>
                </a:solidFill>
                <a:latin typeface="Verdana"/>
                <a:cs typeface="Verdana"/>
              </a:rPr>
              <a:t>the heart of</a:t>
            </a:r>
            <a:br>
              <a:rPr lang="en-US" sz="4000" dirty="0">
                <a:solidFill>
                  <a:schemeClr val="bg1"/>
                </a:solidFill>
                <a:latin typeface="Verdana"/>
                <a:cs typeface="Verdana"/>
              </a:rPr>
            </a:br>
            <a:r>
              <a:rPr lang="en-US" sz="4000" dirty="0">
                <a:solidFill>
                  <a:schemeClr val="bg1"/>
                </a:solidFill>
                <a:latin typeface="Verdana"/>
                <a:cs typeface="Verdana"/>
              </a:rPr>
              <a:t>health and safety</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a:cs typeface="Verdana"/>
              </a:rPr>
              <a:t>Getting involved – </a:t>
            </a:r>
            <a:r>
              <a:rPr lang="en-US" dirty="0" smtClean="0">
                <a:latin typeface="Verdana"/>
                <a:cs typeface="Verdana"/>
              </a:rPr>
              <a:t>pledge to take action</a:t>
            </a:r>
            <a:endParaRPr lang="en-US" dirty="0"/>
          </a:p>
        </p:txBody>
      </p:sp>
      <p:sp>
        <p:nvSpPr>
          <p:cNvPr id="3" name="Content Placeholder 2"/>
          <p:cNvSpPr>
            <a:spLocks noGrp="1"/>
          </p:cNvSpPr>
          <p:nvPr>
            <p:ph idx="1"/>
          </p:nvPr>
        </p:nvSpPr>
        <p:spPr>
          <a:xfrm>
            <a:off x="230188" y="1600200"/>
            <a:ext cx="7772400" cy="2404864"/>
          </a:xfrm>
        </p:spPr>
        <p:txBody>
          <a:bodyPr/>
          <a:lstStyle/>
          <a:p>
            <a:r>
              <a:rPr lang="en-US" dirty="0" smtClean="0">
                <a:latin typeface="Verdana"/>
                <a:cs typeface="Verdana"/>
              </a:rPr>
              <a:t>Pledge </a:t>
            </a:r>
            <a:r>
              <a:rPr lang="en-US" dirty="0">
                <a:latin typeface="Verdana"/>
                <a:cs typeface="Verdana"/>
              </a:rPr>
              <a:t>to take action on carcinogenic exposures using our six-point action </a:t>
            </a:r>
            <a:r>
              <a:rPr lang="en-US" dirty="0" smtClean="0">
                <a:latin typeface="Verdana"/>
                <a:cs typeface="Verdana"/>
              </a:rPr>
              <a:t>plan</a:t>
            </a:r>
          </a:p>
          <a:p>
            <a:r>
              <a:rPr lang="en-US" dirty="0" smtClean="0">
                <a:latin typeface="Verdana"/>
                <a:cs typeface="Verdana"/>
              </a:rPr>
              <a:t>Receive a certificate</a:t>
            </a:r>
          </a:p>
          <a:p>
            <a:r>
              <a:rPr lang="en-US" dirty="0" smtClean="0">
                <a:latin typeface="Verdana"/>
                <a:cs typeface="Verdana"/>
              </a:rPr>
              <a:t>Get recognition as a responsible business showing leadership on this issue</a:t>
            </a:r>
          </a:p>
          <a:p>
            <a:r>
              <a:rPr lang="en-US" dirty="0">
                <a:latin typeface="Verdana"/>
                <a:cs typeface="Verdana"/>
              </a:rPr>
              <a:t>Join </a:t>
            </a:r>
            <a:r>
              <a:rPr lang="en-US" dirty="0" smtClean="0">
                <a:latin typeface="Verdana"/>
                <a:cs typeface="Verdana"/>
              </a:rPr>
              <a:t>these forward-thinking companies …</a:t>
            </a:r>
            <a:endParaRPr lang="en-US" dirty="0">
              <a:latin typeface="Verdana"/>
              <a:cs typeface="Verdana"/>
            </a:endParaRPr>
          </a:p>
          <a:p>
            <a:endParaRPr lang="en-US" dirty="0"/>
          </a:p>
        </p:txBody>
      </p:sp>
      <p:sp>
        <p:nvSpPr>
          <p:cNvPr id="4" name="Rectangle 3"/>
          <p:cNvSpPr/>
          <p:nvPr/>
        </p:nvSpPr>
        <p:spPr bwMode="auto">
          <a:xfrm>
            <a:off x="0" y="3933056"/>
            <a:ext cx="9144000" cy="29249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charset="-128"/>
            </a:endParaRPr>
          </a:p>
        </p:txBody>
      </p:sp>
      <p:pic>
        <p:nvPicPr>
          <p:cNvPr id="5" name="Picture 4" descr="new jlr logo.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9872" y="4149080"/>
            <a:ext cx="2221048" cy="631778"/>
          </a:xfrm>
          <a:prstGeom prst="rect">
            <a:avLst/>
          </a:prstGeom>
        </p:spPr>
      </p:pic>
      <p:pic>
        <p:nvPicPr>
          <p:cNvPr id="6" name="Picture 5" descr="morgan-sindall-Infrastructure_rgb.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5536" y="4941168"/>
            <a:ext cx="984012" cy="705952"/>
          </a:xfrm>
          <a:prstGeom prst="rect">
            <a:avLst/>
          </a:prstGeom>
        </p:spPr>
      </p:pic>
      <p:pic>
        <p:nvPicPr>
          <p:cNvPr id="7" name="Picture 6" descr="bam_nuttall hi-res.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3933056"/>
            <a:ext cx="1408033" cy="995416"/>
          </a:xfrm>
          <a:prstGeom prst="rect">
            <a:avLst/>
          </a:prstGeom>
        </p:spPr>
      </p:pic>
      <p:pic>
        <p:nvPicPr>
          <p:cNvPr id="8" name="Picture 7" descr="rm_e_4cp_p.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475656" y="4581128"/>
            <a:ext cx="1728192" cy="1333457"/>
          </a:xfrm>
          <a:prstGeom prst="rect">
            <a:avLst/>
          </a:prstGeom>
        </p:spPr>
      </p:pic>
      <p:pic>
        <p:nvPicPr>
          <p:cNvPr id="9" name="Picture 8" descr="sw_logo_400mm_4col.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419872" y="5157192"/>
            <a:ext cx="1577277" cy="432048"/>
          </a:xfrm>
          <a:prstGeom prst="rect">
            <a:avLst/>
          </a:prstGeom>
        </p:spPr>
      </p:pic>
      <p:pic>
        <p:nvPicPr>
          <p:cNvPr id="11" name="Picture 10" descr="CHEP_R_blue.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547664" y="4005064"/>
            <a:ext cx="2016224" cy="782652"/>
          </a:xfrm>
          <a:prstGeom prst="rect">
            <a:avLst/>
          </a:prstGeom>
        </p:spPr>
      </p:pic>
      <p:pic>
        <p:nvPicPr>
          <p:cNvPr id="12" name="Picture 11" descr="PM Group logo.jp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652120" y="4077072"/>
            <a:ext cx="1182652" cy="792088"/>
          </a:xfrm>
          <a:prstGeom prst="rect">
            <a:avLst/>
          </a:prstGeom>
        </p:spPr>
      </p:pic>
      <p:pic>
        <p:nvPicPr>
          <p:cNvPr id="13" name="Picture 12" descr="Skanska.jp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948264" y="4581128"/>
            <a:ext cx="1296144" cy="1296144"/>
          </a:xfrm>
          <a:prstGeom prst="rect">
            <a:avLst/>
          </a:prstGeom>
        </p:spPr>
      </p:pic>
      <p:pic>
        <p:nvPicPr>
          <p:cNvPr id="14" name="Picture 13" descr="HB logo.JP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092280" y="3933056"/>
            <a:ext cx="1706286" cy="1158478"/>
          </a:xfrm>
          <a:prstGeom prst="rect">
            <a:avLst/>
          </a:prstGeom>
        </p:spPr>
      </p:pic>
      <p:pic>
        <p:nvPicPr>
          <p:cNvPr id="15" name="Picture 14" descr="VolkerWesselsUK.jp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372200" y="6309320"/>
            <a:ext cx="2592288" cy="287712"/>
          </a:xfrm>
          <a:prstGeom prst="rect">
            <a:avLst/>
          </a:prstGeom>
        </p:spPr>
      </p:pic>
      <p:pic>
        <p:nvPicPr>
          <p:cNvPr id="10" name="Picture 9" descr="thames-water-logo-rgb.jp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5508104" y="5085184"/>
            <a:ext cx="792088" cy="792088"/>
          </a:xfrm>
          <a:prstGeom prst="rect">
            <a:avLst/>
          </a:prstGeom>
        </p:spPr>
      </p:pic>
      <p:pic>
        <p:nvPicPr>
          <p:cNvPr id="17" name="Picture 16" descr="bybox.jp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2483768" y="6021288"/>
            <a:ext cx="1715492" cy="535256"/>
          </a:xfrm>
          <a:prstGeom prst="rect">
            <a:avLst/>
          </a:prstGeom>
        </p:spPr>
      </p:pic>
      <p:pic>
        <p:nvPicPr>
          <p:cNvPr id="18" name="Picture 17" descr="DB VECTOR LOGO (1).jpg"/>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4572000" y="6021288"/>
            <a:ext cx="1608560" cy="648664"/>
          </a:xfrm>
          <a:prstGeom prst="rect">
            <a:avLst/>
          </a:prstGeom>
        </p:spPr>
      </p:pic>
      <p:pic>
        <p:nvPicPr>
          <p:cNvPr id="19" name="Picture 18" descr="Deb logo.jpg"/>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467544" y="6021288"/>
            <a:ext cx="1296144" cy="632357"/>
          </a:xfrm>
          <a:prstGeom prst="rect">
            <a:avLst/>
          </a:prstGeom>
        </p:spPr>
      </p:pic>
      <p:pic>
        <p:nvPicPr>
          <p:cNvPr id="20" name="Picture 19" descr="New LOR master - large.jpg"/>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7164288" y="5517232"/>
            <a:ext cx="1304146" cy="600204"/>
          </a:xfrm>
          <a:prstGeom prst="rect">
            <a:avLst/>
          </a:prstGeom>
        </p:spPr>
      </p:pic>
    </p:spTree>
    <p:extLst>
      <p:ext uri="{BB962C8B-B14F-4D97-AF65-F5344CB8AC3E}">
        <p14:creationId xmlns:p14="http://schemas.microsoft.com/office/powerpoint/2010/main" xmlns="" val="2732792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PtealBackGround.jpg" descr="/Volumes/CommsDept/Publishing/Publishing Department/Busy Bill's backup/Current Work/PUB0022 IOSH Brand Guidelines ~ON HOLD/IOSH Power Point rebrand  -  RECOVERED/PowerPoint/PPtealBackGround.jpg"/>
          <p:cNvPicPr>
            <a:picLocks noChangeAspect="1"/>
          </p:cNvPicPr>
          <p:nvPr/>
        </p:nvPicPr>
        <p:blipFill>
          <a:blip r:embed="rId3" r:link="rId4" cstate="print"/>
          <a:srcRect/>
          <a:stretch>
            <a:fillRect/>
          </a:stretch>
        </p:blipFill>
        <p:spPr bwMode="auto">
          <a:xfrm>
            <a:off x="0" y="-26988"/>
            <a:ext cx="9139238" cy="6854826"/>
          </a:xfrm>
          <a:prstGeom prst="rect">
            <a:avLst/>
          </a:prstGeom>
          <a:noFill/>
          <a:ln w="9525">
            <a:noFill/>
            <a:miter lim="800000"/>
            <a:headEnd/>
            <a:tailEnd/>
          </a:ln>
        </p:spPr>
      </p:pic>
      <p:sp>
        <p:nvSpPr>
          <p:cNvPr id="5123" name="Title 1"/>
          <p:cNvSpPr>
            <a:spLocks noGrp="1"/>
          </p:cNvSpPr>
          <p:nvPr>
            <p:ph type="title"/>
          </p:nvPr>
        </p:nvSpPr>
        <p:spPr>
          <a:xfrm>
            <a:off x="230400" y="230400"/>
            <a:ext cx="7772400" cy="908050"/>
          </a:xfrm>
        </p:spPr>
        <p:txBody>
          <a:bodyPr/>
          <a:lstStyle/>
          <a:p>
            <a:r>
              <a:rPr lang="en-GB" dirty="0" smtClean="0">
                <a:latin typeface="Verdana"/>
                <a:cs typeface="Verdana"/>
              </a:rPr>
              <a:t>A Time for Action</a:t>
            </a:r>
            <a:endParaRPr lang="en-GB" dirty="0" smtClean="0">
              <a:latin typeface="Verdana"/>
              <a:cs typeface="Verdana"/>
            </a:endParaRPr>
          </a:p>
        </p:txBody>
      </p:sp>
      <p:sp>
        <p:nvSpPr>
          <p:cNvPr id="5124" name="Content Placeholder 2"/>
          <p:cNvSpPr>
            <a:spLocks noGrp="1"/>
          </p:cNvSpPr>
          <p:nvPr>
            <p:ph idx="1"/>
          </p:nvPr>
        </p:nvSpPr>
        <p:spPr>
          <a:xfrm>
            <a:off x="250825" y="1124744"/>
            <a:ext cx="7772400" cy="5215880"/>
          </a:xfrm>
        </p:spPr>
        <p:txBody>
          <a:bodyPr/>
          <a:lstStyle/>
          <a:p>
            <a:pPr>
              <a:lnSpc>
                <a:spcPct val="150000"/>
              </a:lnSpc>
            </a:pPr>
            <a:r>
              <a:rPr lang="en-GB" dirty="0" smtClean="0">
                <a:latin typeface="Verdana"/>
                <a:cs typeface="Verdana"/>
              </a:rPr>
              <a:t>Government Action</a:t>
            </a:r>
          </a:p>
          <a:p>
            <a:pPr>
              <a:lnSpc>
                <a:spcPct val="150000"/>
              </a:lnSpc>
            </a:pPr>
            <a:r>
              <a:rPr lang="en-GB" dirty="0" smtClean="0">
                <a:latin typeface="Verdana"/>
                <a:cs typeface="Verdana"/>
              </a:rPr>
              <a:t>Regulator Action</a:t>
            </a:r>
          </a:p>
          <a:p>
            <a:pPr>
              <a:lnSpc>
                <a:spcPct val="150000"/>
              </a:lnSpc>
            </a:pPr>
            <a:r>
              <a:rPr lang="en-GB" dirty="0" smtClean="0">
                <a:latin typeface="Verdana"/>
                <a:cs typeface="Verdana"/>
              </a:rPr>
              <a:t>Joint </a:t>
            </a:r>
            <a:r>
              <a:rPr lang="en-GB" dirty="0" smtClean="0">
                <a:latin typeface="Verdana"/>
                <a:cs typeface="Verdana"/>
              </a:rPr>
              <a:t>P</a:t>
            </a:r>
            <a:r>
              <a:rPr lang="en-GB" dirty="0" smtClean="0">
                <a:latin typeface="Verdana"/>
                <a:cs typeface="Verdana"/>
              </a:rPr>
              <a:t>rofession Action</a:t>
            </a:r>
          </a:p>
          <a:p>
            <a:pPr>
              <a:lnSpc>
                <a:spcPct val="150000"/>
              </a:lnSpc>
            </a:pPr>
            <a:r>
              <a:rPr lang="en-GB" dirty="0" smtClean="0">
                <a:latin typeface="Verdana"/>
                <a:cs typeface="Verdana"/>
              </a:rPr>
              <a:t>Industry Action</a:t>
            </a:r>
          </a:p>
          <a:p>
            <a:pPr>
              <a:lnSpc>
                <a:spcPct val="150000"/>
              </a:lnSpc>
            </a:pPr>
            <a:endParaRPr lang="en-GB" dirty="0" smtClean="0">
              <a:latin typeface="Verdana"/>
              <a:cs typeface="Verdana"/>
            </a:endParaRPr>
          </a:p>
          <a:p>
            <a:pPr>
              <a:lnSpc>
                <a:spcPct val="150000"/>
              </a:lnSpc>
              <a:buNone/>
            </a:pPr>
            <a:r>
              <a:rPr lang="en-GB" dirty="0" smtClean="0">
                <a:latin typeface="Verdana"/>
                <a:cs typeface="Verdana"/>
              </a:rPr>
              <a:t>Richard Jones , IOSH Head of Policy and Public Affairs</a:t>
            </a:r>
          </a:p>
          <a:p>
            <a:pPr>
              <a:lnSpc>
                <a:spcPct val="150000"/>
              </a:lnSpc>
              <a:buNone/>
            </a:pPr>
            <a:r>
              <a:rPr lang="en-GB" dirty="0" smtClean="0">
                <a:latin typeface="Verdana"/>
                <a:cs typeface="Verdana"/>
              </a:rPr>
              <a:t>0116 257 3149</a:t>
            </a:r>
            <a:endParaRPr lang="en-GB" dirty="0" smtClean="0">
              <a:latin typeface="Verdana"/>
              <a:cs typeface="Verdana"/>
            </a:endParaRPr>
          </a:p>
          <a:p>
            <a:pPr>
              <a:lnSpc>
                <a:spcPct val="150000"/>
              </a:lnSpc>
              <a:buNone/>
            </a:pPr>
            <a:endParaRPr lang="en-GB" dirty="0" smtClean="0">
              <a:latin typeface="Verdana"/>
              <a:cs typeface="Verdana"/>
            </a:endParaRPr>
          </a:p>
          <a:p>
            <a:endParaRPr lang="en-GB" dirty="0" smtClean="0"/>
          </a:p>
          <a:p>
            <a:pPr>
              <a:buFontTx/>
              <a:buNone/>
            </a:pPr>
            <a:endParaRPr lang="en-GB" dirty="0" smtClean="0"/>
          </a:p>
          <a:p>
            <a:endParaRPr lang="en-GB"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4">
                                            <p:txEl>
                                              <p:pRg st="0" end="0"/>
                                            </p:txEl>
                                          </p:spTgt>
                                        </p:tgtEl>
                                        <p:attrNameLst>
                                          <p:attrName>style.visibility</p:attrName>
                                        </p:attrNameLst>
                                      </p:cBhvr>
                                      <p:to>
                                        <p:strVal val="visible"/>
                                      </p:to>
                                    </p:set>
                                    <p:animEffect transition="in" filter="fade">
                                      <p:cBhvr>
                                        <p:cTn id="12" dur="500"/>
                                        <p:tgtEl>
                                          <p:spTgt spid="51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4">
                                            <p:txEl>
                                              <p:pRg st="1" end="1"/>
                                            </p:txEl>
                                          </p:spTgt>
                                        </p:tgtEl>
                                        <p:attrNameLst>
                                          <p:attrName>style.visibility</p:attrName>
                                        </p:attrNameLst>
                                      </p:cBhvr>
                                      <p:to>
                                        <p:strVal val="visible"/>
                                      </p:to>
                                    </p:set>
                                    <p:animEffect transition="in" filter="fade">
                                      <p:cBhvr>
                                        <p:cTn id="17" dur="500"/>
                                        <p:tgtEl>
                                          <p:spTgt spid="51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4">
                                            <p:txEl>
                                              <p:pRg st="2" end="2"/>
                                            </p:txEl>
                                          </p:spTgt>
                                        </p:tgtEl>
                                        <p:attrNameLst>
                                          <p:attrName>style.visibility</p:attrName>
                                        </p:attrNameLst>
                                      </p:cBhvr>
                                      <p:to>
                                        <p:strVal val="visible"/>
                                      </p:to>
                                    </p:set>
                                    <p:animEffect transition="in" filter="fade">
                                      <p:cBhvr>
                                        <p:cTn id="22" dur="500"/>
                                        <p:tgtEl>
                                          <p:spTgt spid="51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4">
                                            <p:txEl>
                                              <p:pRg st="3" end="3"/>
                                            </p:txEl>
                                          </p:spTgt>
                                        </p:tgtEl>
                                        <p:attrNameLst>
                                          <p:attrName>style.visibility</p:attrName>
                                        </p:attrNameLst>
                                      </p:cBhvr>
                                      <p:to>
                                        <p:strVal val="visible"/>
                                      </p:to>
                                    </p:set>
                                    <p:animEffect transition="in" filter="fade">
                                      <p:cBhvr>
                                        <p:cTn id="27" dur="500"/>
                                        <p:tgtEl>
                                          <p:spTgt spid="51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4">
                                            <p:txEl>
                                              <p:pRg st="5" end="5"/>
                                            </p:txEl>
                                          </p:spTgt>
                                        </p:tgtEl>
                                        <p:attrNameLst>
                                          <p:attrName>style.visibility</p:attrName>
                                        </p:attrNameLst>
                                      </p:cBhvr>
                                      <p:to>
                                        <p:strVal val="visible"/>
                                      </p:to>
                                    </p:set>
                                    <p:animEffect transition="in" filter="fade">
                                      <p:cBhvr>
                                        <p:cTn id="32" dur="500"/>
                                        <p:tgtEl>
                                          <p:spTgt spid="51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4">
                                            <p:txEl>
                                              <p:pRg st="6" end="6"/>
                                            </p:txEl>
                                          </p:spTgt>
                                        </p:tgtEl>
                                        <p:attrNameLst>
                                          <p:attrName>style.visibility</p:attrName>
                                        </p:attrNameLst>
                                      </p:cBhvr>
                                      <p:to>
                                        <p:strVal val="visible"/>
                                      </p:to>
                                    </p:set>
                                    <p:animEffect transition="in" filter="fade">
                                      <p:cBhvr>
                                        <p:cTn id="37" dur="500"/>
                                        <p:tgtEl>
                                          <p:spTgt spid="51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230188"/>
            <a:ext cx="6430044" cy="1293812"/>
          </a:xfrm>
        </p:spPr>
        <p:txBody>
          <a:bodyPr/>
          <a:lstStyle/>
          <a:p>
            <a:r>
              <a:rPr lang="en-GB" dirty="0" smtClean="0">
                <a:latin typeface="Verdana" charset="0"/>
                <a:ea typeface="ＭＳ Ｐゴシック" charset="0"/>
              </a:rPr>
              <a:t>Campaign website</a:t>
            </a:r>
            <a:endParaRPr lang="en-US" dirty="0"/>
          </a:p>
        </p:txBody>
      </p:sp>
      <p:sp>
        <p:nvSpPr>
          <p:cNvPr id="3" name="Content Placeholder 2"/>
          <p:cNvSpPr>
            <a:spLocks noGrp="1"/>
          </p:cNvSpPr>
          <p:nvPr>
            <p:ph idx="1"/>
          </p:nvPr>
        </p:nvSpPr>
        <p:spPr>
          <a:xfrm>
            <a:off x="230188" y="1268760"/>
            <a:ext cx="7772400" cy="4827240"/>
          </a:xfrm>
        </p:spPr>
        <p:txBody>
          <a:bodyPr/>
          <a:lstStyle/>
          <a:p>
            <a:pPr marL="0" indent="0">
              <a:buNone/>
            </a:pPr>
            <a:r>
              <a:rPr lang="en-US" b="1" dirty="0" smtClean="0">
                <a:latin typeface="Verdana"/>
                <a:cs typeface="Verdana"/>
                <a:hlinkClick r:id="rId3"/>
              </a:rPr>
              <a:t>www.notimetolose.org.uk</a:t>
            </a:r>
            <a:r>
              <a:rPr lang="en-US" dirty="0" smtClean="0">
                <a:latin typeface="Verdana"/>
                <a:cs typeface="Verdana"/>
              </a:rPr>
              <a:t> </a:t>
            </a:r>
            <a:endParaRPr lang="en-US" dirty="0">
              <a:latin typeface="Verdana"/>
              <a:cs typeface="Verdana"/>
            </a:endParaRPr>
          </a:p>
          <a:p>
            <a:r>
              <a:rPr lang="en-US" dirty="0">
                <a:latin typeface="Verdana"/>
                <a:cs typeface="Verdana"/>
              </a:rPr>
              <a:t>access free information</a:t>
            </a:r>
          </a:p>
          <a:p>
            <a:r>
              <a:rPr lang="en-US" dirty="0">
                <a:latin typeface="Verdana"/>
                <a:cs typeface="Verdana"/>
              </a:rPr>
              <a:t>download or order free practical resources</a:t>
            </a:r>
          </a:p>
          <a:p>
            <a:r>
              <a:rPr lang="en-US" dirty="0">
                <a:latin typeface="Verdana"/>
                <a:cs typeface="Verdana"/>
              </a:rPr>
              <a:t>ask our expert panel for advice</a:t>
            </a:r>
          </a:p>
          <a:p>
            <a:r>
              <a:rPr lang="en-US" dirty="0">
                <a:latin typeface="Verdana"/>
                <a:cs typeface="Verdana"/>
              </a:rPr>
              <a:t>find out about events and CPD opportunities</a:t>
            </a:r>
          </a:p>
          <a:p>
            <a:r>
              <a:rPr lang="en-US" dirty="0">
                <a:latin typeface="Verdana"/>
                <a:cs typeface="Verdana"/>
              </a:rPr>
              <a:t>support the campaign</a:t>
            </a:r>
          </a:p>
          <a:p>
            <a:r>
              <a:rPr lang="en-US" dirty="0">
                <a:latin typeface="Verdana"/>
                <a:cs typeface="Verdana"/>
              </a:rPr>
              <a:t>pledge your commitment to tackling harmful exposures at work</a:t>
            </a:r>
          </a:p>
          <a:p>
            <a:r>
              <a:rPr lang="en-US" dirty="0">
                <a:latin typeface="Verdana"/>
                <a:cs typeface="Verdana"/>
              </a:rPr>
              <a:t>get the latest news on occupational cancer</a:t>
            </a:r>
          </a:p>
          <a:p>
            <a:r>
              <a:rPr lang="en-US" dirty="0">
                <a:latin typeface="Verdana"/>
                <a:cs typeface="Verdana"/>
              </a:rPr>
              <a:t>read our national action </a:t>
            </a:r>
            <a:r>
              <a:rPr lang="en-US" dirty="0" smtClean="0">
                <a:latin typeface="Verdana"/>
                <a:cs typeface="Verdana"/>
              </a:rPr>
              <a:t>plan</a:t>
            </a:r>
          </a:p>
          <a:p>
            <a:r>
              <a:rPr lang="en-US" dirty="0" smtClean="0">
                <a:latin typeface="Verdana"/>
                <a:cs typeface="Verdana"/>
              </a:rPr>
              <a:t>hear from people affected by work cancer</a:t>
            </a:r>
          </a:p>
          <a:p>
            <a:r>
              <a:rPr lang="en-US" dirty="0" smtClean="0">
                <a:latin typeface="Verdana"/>
                <a:cs typeface="Verdana"/>
              </a:rPr>
              <a:t>follow the campaign on Twitter @_NTTL</a:t>
            </a:r>
            <a:endParaRPr lang="en-US" dirty="0">
              <a:latin typeface="Verdana"/>
              <a:cs typeface="Verdana"/>
            </a:endParaRPr>
          </a:p>
          <a:p>
            <a:pPr marL="0" indent="0">
              <a:buNone/>
            </a:pPr>
            <a:endParaRPr lang="en-US" dirty="0"/>
          </a:p>
        </p:txBody>
      </p:sp>
      <p:pic>
        <p:nvPicPr>
          <p:cNvPr id="4" name="Picture 3" descr="Screen Shot 2014-11-20 at 13.32.33.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60232" y="260648"/>
            <a:ext cx="2483768" cy="1908097"/>
          </a:xfrm>
          <a:prstGeom prst="rect">
            <a:avLst/>
          </a:prstGeom>
        </p:spPr>
      </p:pic>
    </p:spTree>
    <p:extLst>
      <p:ext uri="{BB962C8B-B14F-4D97-AF65-F5344CB8AC3E}">
        <p14:creationId xmlns:p14="http://schemas.microsoft.com/office/powerpoint/2010/main" xmlns="" val="3315266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1196752"/>
            <a:ext cx="8207375" cy="4752528"/>
          </a:xfrm>
        </p:spPr>
        <p:txBody>
          <a:bodyPr/>
          <a:lstStyle/>
          <a:p>
            <a:pPr algn="ctr"/>
            <a:r>
              <a:rPr lang="en-GB" dirty="0" smtClean="0"/>
              <a:t/>
            </a:r>
            <a:br>
              <a:rPr lang="en-GB" dirty="0" smtClean="0"/>
            </a:br>
            <a:r>
              <a:rPr lang="en-GB" dirty="0" smtClean="0"/>
              <a:t> </a:t>
            </a:r>
            <a:br>
              <a:rPr lang="en-GB" dirty="0" smtClean="0"/>
            </a:br>
            <a:r>
              <a:rPr lang="en-GB" dirty="0" smtClean="0"/>
              <a:t>Thank you</a:t>
            </a:r>
            <a:br>
              <a:rPr lang="en-GB" dirty="0" smtClean="0"/>
            </a:br>
            <a:r>
              <a:rPr lang="en-GB" dirty="0" smtClean="0"/>
              <a:t/>
            </a:r>
            <a:br>
              <a:rPr lang="en-GB" dirty="0" smtClean="0"/>
            </a:br>
            <a:r>
              <a:rPr lang="en-GB" sz="2400" b="0" dirty="0" smtClean="0"/>
              <a:t>karen.mcdonnell@iosh.co.uk</a:t>
            </a:r>
            <a:r>
              <a:rPr lang="en-GB" sz="2400" b="0" dirty="0" smtClean="0"/>
              <a:t/>
            </a:r>
            <a:br>
              <a:rPr lang="en-GB" sz="2400" b="0" dirty="0" smtClean="0"/>
            </a:br>
            <a:r>
              <a:rPr lang="en-GB" sz="2400" b="0" dirty="0" smtClean="0"/>
              <a:t/>
            </a:r>
            <a:br>
              <a:rPr lang="en-GB" sz="2400" b="0" dirty="0" smtClean="0"/>
            </a:br>
            <a:r>
              <a:rPr lang="en-GB" sz="2400" b="0" dirty="0" smtClean="0"/>
              <a:t/>
            </a:r>
            <a:br>
              <a:rPr lang="en-GB" sz="2400" b="0" dirty="0" smtClean="0"/>
            </a:br>
            <a:r>
              <a:rPr lang="en-GB" sz="3200" dirty="0" smtClean="0"/>
              <a:t/>
            </a:r>
            <a:br>
              <a:rPr lang="en-GB" sz="3200" dirty="0" smtClean="0"/>
            </a:br>
            <a:endParaRPr lang="en-GB" sz="3200" dirty="0" smtClean="0"/>
          </a:p>
        </p:txBody>
      </p:sp>
    </p:spTree>
    <p:extLst>
      <p:ext uri="{BB962C8B-B14F-4D97-AF65-F5344CB8AC3E}">
        <p14:creationId xmlns:p14="http://schemas.microsoft.com/office/powerpoint/2010/main" xmlns="" val="27245584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30400" y="230400"/>
            <a:ext cx="7920037" cy="3744913"/>
          </a:xfrm>
        </p:spPr>
        <p:txBody>
          <a:bodyPr/>
          <a:lstStyle/>
          <a:p>
            <a:pPr eaLnBrk="1" hangingPunct="1"/>
            <a:r>
              <a:rPr lang="en-GB" sz="5000" dirty="0">
                <a:latin typeface="Verdana"/>
                <a:cs typeface="Verdana"/>
              </a:rPr>
              <a:t>O</a:t>
            </a:r>
            <a:r>
              <a:rPr lang="en-GB" sz="5000" dirty="0" smtClean="0">
                <a:latin typeface="Verdana"/>
                <a:cs typeface="Verdana"/>
              </a:rPr>
              <a:t>ccupational </a:t>
            </a:r>
            <a:br>
              <a:rPr lang="en-GB" sz="5000" dirty="0" smtClean="0">
                <a:latin typeface="Verdana"/>
                <a:cs typeface="Verdana"/>
              </a:rPr>
            </a:br>
            <a:r>
              <a:rPr lang="en-GB" sz="5000" dirty="0" smtClean="0">
                <a:latin typeface="Verdana"/>
                <a:cs typeface="Verdana"/>
              </a:rPr>
              <a:t>cancer and IOSH’s No Time to Lose campaign </a:t>
            </a:r>
            <a:r>
              <a:rPr lang="en-GB" sz="5000" dirty="0" smtClean="0"/>
              <a:t/>
            </a:r>
            <a:br>
              <a:rPr lang="en-GB" sz="5000" dirty="0" smtClean="0"/>
            </a:br>
            <a:r>
              <a:rPr lang="en-GB" sz="5000" b="0" dirty="0" smtClean="0"/>
              <a:t/>
            </a:r>
            <a:br>
              <a:rPr lang="en-GB" sz="5000" b="0" dirty="0" smtClean="0"/>
            </a:br>
            <a:r>
              <a:rPr lang="en-GB" sz="5000" dirty="0" smtClean="0"/>
              <a:t/>
            </a:r>
            <a:br>
              <a:rPr lang="en-GB" sz="5000" dirty="0" smtClean="0"/>
            </a:br>
            <a:r>
              <a:rPr lang="en-GB" sz="5000" dirty="0" smtClean="0"/>
              <a:t/>
            </a:r>
            <a:br>
              <a:rPr lang="en-GB" sz="5000" dirty="0" smtClean="0"/>
            </a:br>
            <a:r>
              <a:rPr lang="en-GB" sz="5000" dirty="0" smtClean="0"/>
              <a:t/>
            </a:r>
            <a:br>
              <a:rPr lang="en-GB" sz="5000" dirty="0" smtClean="0"/>
            </a:br>
            <a:r>
              <a:rPr lang="en-GB" sz="5000" b="0" dirty="0" smtClean="0"/>
              <a:t/>
            </a:r>
            <a:br>
              <a:rPr lang="en-GB" sz="5000" b="0" dirty="0" smtClean="0"/>
            </a:br>
            <a:endParaRPr lang="en-GB" sz="5000" b="0" dirty="0" smtClean="0"/>
          </a:p>
        </p:txBody>
      </p:sp>
      <p:sp>
        <p:nvSpPr>
          <p:cNvPr id="4099" name="Rectangle 3"/>
          <p:cNvSpPr>
            <a:spLocks noGrp="1" noChangeArrowheads="1"/>
          </p:cNvSpPr>
          <p:nvPr>
            <p:ph type="subTitle" idx="1"/>
          </p:nvPr>
        </p:nvSpPr>
        <p:spPr>
          <a:xfrm>
            <a:off x="230400" y="3886200"/>
            <a:ext cx="8590072" cy="1752600"/>
          </a:xfrm>
        </p:spPr>
        <p:txBody>
          <a:bodyPr/>
          <a:lstStyle/>
          <a:p>
            <a:pPr eaLnBrk="1" hangingPunct="1"/>
            <a:r>
              <a:rPr lang="en-GB" dirty="0" smtClean="0">
                <a:latin typeface="Verdana"/>
                <a:cs typeface="Verdana"/>
              </a:rPr>
              <a:t>Dr Karen McDonnell, CFIOSH, Chartered FCIPD</a:t>
            </a:r>
            <a:endParaRPr lang="en-GB" dirty="0" smtClean="0">
              <a:latin typeface="Verdana"/>
              <a:cs typeface="Verdana"/>
            </a:endParaRPr>
          </a:p>
          <a:p>
            <a:pPr eaLnBrk="1" hangingPunct="1"/>
            <a:endParaRPr lang="en-GB" dirty="0" smtClean="0">
              <a:latin typeface="Verdana"/>
              <a:cs typeface="Verdana"/>
            </a:endParaRPr>
          </a:p>
          <a:p>
            <a:pPr eaLnBrk="1" hangingPunct="1"/>
            <a:r>
              <a:rPr lang="en-GB" dirty="0" smtClean="0">
                <a:latin typeface="Verdana"/>
                <a:cs typeface="Verdana"/>
              </a:rPr>
              <a:t>IOSH	President Elect, </a:t>
            </a:r>
            <a:r>
              <a:rPr lang="en-GB" dirty="0" smtClean="0">
                <a:latin typeface="Verdana"/>
                <a:cs typeface="Verdana"/>
              </a:rPr>
              <a:t>Head of RoSPA Scotland</a:t>
            </a:r>
            <a:endParaRPr lang="en-GB" dirty="0" smtClean="0">
              <a:latin typeface="Verdana"/>
              <a:cs typeface="Verdana"/>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Verdana"/>
                <a:cs typeface="Verdana"/>
              </a:rPr>
              <a:t>R</a:t>
            </a:r>
            <a:r>
              <a:rPr lang="en-GB" dirty="0" smtClean="0">
                <a:latin typeface="Verdana"/>
                <a:cs typeface="Verdana"/>
              </a:rPr>
              <a:t>ecent research</a:t>
            </a:r>
            <a:endParaRPr lang="en-GB" dirty="0">
              <a:latin typeface="Verdana"/>
              <a:cs typeface="Verdana"/>
            </a:endParaRPr>
          </a:p>
        </p:txBody>
      </p:sp>
      <p:sp>
        <p:nvSpPr>
          <p:cNvPr id="3" name="Content Placeholder 2"/>
          <p:cNvSpPr>
            <a:spLocks noGrp="1"/>
          </p:cNvSpPr>
          <p:nvPr>
            <p:ph idx="1"/>
          </p:nvPr>
        </p:nvSpPr>
        <p:spPr>
          <a:xfrm>
            <a:off x="251520" y="1988840"/>
            <a:ext cx="7772400" cy="4495800"/>
          </a:xfrm>
        </p:spPr>
        <p:txBody>
          <a:bodyPr/>
          <a:lstStyle/>
          <a:p>
            <a:r>
              <a:rPr lang="en-GB" dirty="0" smtClean="0">
                <a:latin typeface="Verdana"/>
                <a:cs typeface="Verdana"/>
              </a:rPr>
              <a:t>Dr Lesley Rushton: ‘The burden of occupational cancer in Great Britain’</a:t>
            </a:r>
          </a:p>
          <a:p>
            <a:r>
              <a:rPr lang="en-GB" sz="2000" dirty="0" smtClean="0">
                <a:latin typeface="Verdana"/>
                <a:cs typeface="Verdana"/>
              </a:rPr>
              <a:t>First study of its kind </a:t>
            </a:r>
            <a:r>
              <a:rPr lang="en-GB" dirty="0" smtClean="0">
                <a:latin typeface="Verdana"/>
                <a:cs typeface="Verdana"/>
              </a:rPr>
              <a:t>confirming </a:t>
            </a:r>
            <a:r>
              <a:rPr lang="en-GB" dirty="0">
                <a:latin typeface="Verdana"/>
                <a:cs typeface="Verdana"/>
              </a:rPr>
              <a:t>the connection between what people do for a living, and the cancers they develop </a:t>
            </a:r>
            <a:endParaRPr lang="en-GB" dirty="0" smtClean="0">
              <a:latin typeface="Verdana"/>
              <a:cs typeface="Verdana"/>
            </a:endParaRPr>
          </a:p>
          <a:p>
            <a:r>
              <a:rPr lang="en-GB" dirty="0" smtClean="0">
                <a:latin typeface="Verdana"/>
                <a:cs typeface="Verdana"/>
              </a:rPr>
              <a:t>Takes into account lifestyle choices such as smoking</a:t>
            </a:r>
          </a:p>
          <a:p>
            <a:r>
              <a:rPr lang="en-GB" dirty="0" smtClean="0">
                <a:latin typeface="Verdana"/>
                <a:cs typeface="Verdana"/>
              </a:rPr>
              <a:t>Occupational </a:t>
            </a:r>
            <a:r>
              <a:rPr lang="en-GB" dirty="0">
                <a:latin typeface="Verdana"/>
                <a:cs typeface="Verdana"/>
              </a:rPr>
              <a:t>attributable cancer deaths and registrations = </a:t>
            </a:r>
            <a:r>
              <a:rPr lang="en-GB" dirty="0" smtClean="0">
                <a:latin typeface="Verdana"/>
                <a:cs typeface="Verdana"/>
              </a:rPr>
              <a:t>5 </a:t>
            </a:r>
            <a:r>
              <a:rPr lang="en-GB" dirty="0">
                <a:latin typeface="Verdana"/>
                <a:cs typeface="Verdana"/>
              </a:rPr>
              <a:t>per cent of all UK cancer deaths and </a:t>
            </a:r>
            <a:r>
              <a:rPr lang="en-GB" dirty="0" smtClean="0">
                <a:latin typeface="Verdana"/>
                <a:cs typeface="Verdana"/>
              </a:rPr>
              <a:t>registrations </a:t>
            </a:r>
            <a:endParaRPr lang="en-GB" dirty="0">
              <a:latin typeface="Verdana"/>
              <a:cs typeface="Verdana"/>
            </a:endParaRPr>
          </a:p>
          <a:p>
            <a:endParaRPr lang="en-GB" dirty="0" smtClean="0">
              <a:latin typeface="Verdana"/>
              <a:cs typeface="Verdana"/>
            </a:endParaRPr>
          </a:p>
          <a:p>
            <a:endParaRPr lang="en-GB" dirty="0"/>
          </a:p>
          <a:p>
            <a:endParaRPr lang="en-GB"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PtealBackGround.jpg" descr="/Volumes/CommsDept/Publishing/Publishing Department/Busy Bill's backup/Current Work/PUB0022 IOSH Brand Guidelines ~ON HOLD/IOSH Power Point rebrand  -  RECOVERED/PowerPoint/PPtealBackGround.jpg"/>
          <p:cNvPicPr>
            <a:picLocks noChangeAspect="1"/>
          </p:cNvPicPr>
          <p:nvPr/>
        </p:nvPicPr>
        <p:blipFill>
          <a:blip r:embed="rId3" r:link="rId4" cstate="print"/>
          <a:srcRect/>
          <a:stretch>
            <a:fillRect/>
          </a:stretch>
        </p:blipFill>
        <p:spPr bwMode="auto">
          <a:xfrm>
            <a:off x="0" y="-26988"/>
            <a:ext cx="9139238" cy="6854826"/>
          </a:xfrm>
          <a:prstGeom prst="rect">
            <a:avLst/>
          </a:prstGeom>
          <a:noFill/>
          <a:ln w="9525">
            <a:noFill/>
            <a:miter lim="800000"/>
            <a:headEnd/>
            <a:tailEnd/>
          </a:ln>
        </p:spPr>
      </p:pic>
      <p:sp>
        <p:nvSpPr>
          <p:cNvPr id="5123" name="Title 1"/>
          <p:cNvSpPr>
            <a:spLocks noGrp="1"/>
          </p:cNvSpPr>
          <p:nvPr>
            <p:ph type="title"/>
          </p:nvPr>
        </p:nvSpPr>
        <p:spPr>
          <a:xfrm>
            <a:off x="230400" y="230400"/>
            <a:ext cx="7772400" cy="908050"/>
          </a:xfrm>
        </p:spPr>
        <p:txBody>
          <a:bodyPr/>
          <a:lstStyle/>
          <a:p>
            <a:r>
              <a:rPr lang="en-GB" smtClean="0">
                <a:latin typeface="Verdana"/>
                <a:cs typeface="Verdana"/>
              </a:rPr>
              <a:t>The findings</a:t>
            </a:r>
            <a:endParaRPr lang="en-GB" dirty="0" smtClean="0">
              <a:latin typeface="Verdana"/>
              <a:cs typeface="Verdana"/>
            </a:endParaRPr>
          </a:p>
        </p:txBody>
      </p:sp>
      <p:sp>
        <p:nvSpPr>
          <p:cNvPr id="5124" name="Content Placeholder 2"/>
          <p:cNvSpPr>
            <a:spLocks noGrp="1"/>
          </p:cNvSpPr>
          <p:nvPr>
            <p:ph idx="1"/>
          </p:nvPr>
        </p:nvSpPr>
        <p:spPr>
          <a:xfrm>
            <a:off x="250825" y="1844824"/>
            <a:ext cx="7772400" cy="4495800"/>
          </a:xfrm>
        </p:spPr>
        <p:txBody>
          <a:bodyPr/>
          <a:lstStyle/>
          <a:p>
            <a:pPr>
              <a:lnSpc>
                <a:spcPct val="150000"/>
              </a:lnSpc>
            </a:pPr>
            <a:r>
              <a:rPr lang="en-GB" dirty="0" smtClean="0">
                <a:latin typeface="Verdana"/>
                <a:cs typeface="Verdana"/>
              </a:rPr>
              <a:t>8,000 work-related cancer deaths a year</a:t>
            </a:r>
          </a:p>
          <a:p>
            <a:pPr>
              <a:lnSpc>
                <a:spcPct val="150000"/>
              </a:lnSpc>
            </a:pPr>
            <a:r>
              <a:rPr lang="en-GB" dirty="0" smtClean="0">
                <a:latin typeface="Verdana"/>
                <a:cs typeface="Verdana"/>
              </a:rPr>
              <a:t>Almost 14,000 new cancer registrations each year are down to occupational exposure</a:t>
            </a:r>
          </a:p>
          <a:p>
            <a:pPr>
              <a:lnSpc>
                <a:spcPct val="150000"/>
              </a:lnSpc>
            </a:pPr>
            <a:r>
              <a:rPr lang="en-GB" dirty="0">
                <a:latin typeface="Verdana"/>
                <a:cs typeface="Verdana"/>
              </a:rPr>
              <a:t>Just under half of deaths put down to occupational cancer are in the construction industry </a:t>
            </a:r>
            <a:endParaRPr lang="en-GB" dirty="0" smtClean="0">
              <a:latin typeface="Verdana"/>
              <a:cs typeface="Verdana"/>
            </a:endParaRPr>
          </a:p>
          <a:p>
            <a:endParaRPr lang="en-GB" dirty="0" smtClean="0"/>
          </a:p>
          <a:p>
            <a:pPr>
              <a:buFontTx/>
              <a:buNone/>
            </a:pPr>
            <a:endParaRPr lang="en-GB" dirty="0" smtClean="0"/>
          </a:p>
          <a:p>
            <a:endParaRPr lang="en-GB"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4">
                                            <p:txEl>
                                              <p:pRg st="0" end="0"/>
                                            </p:txEl>
                                          </p:spTgt>
                                        </p:tgtEl>
                                        <p:attrNameLst>
                                          <p:attrName>style.visibility</p:attrName>
                                        </p:attrNameLst>
                                      </p:cBhvr>
                                      <p:to>
                                        <p:strVal val="visible"/>
                                      </p:to>
                                    </p:set>
                                    <p:animEffect transition="in" filter="fade">
                                      <p:cBhvr>
                                        <p:cTn id="12" dur="500"/>
                                        <p:tgtEl>
                                          <p:spTgt spid="51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4">
                                            <p:txEl>
                                              <p:pRg st="1" end="1"/>
                                            </p:txEl>
                                          </p:spTgt>
                                        </p:tgtEl>
                                        <p:attrNameLst>
                                          <p:attrName>style.visibility</p:attrName>
                                        </p:attrNameLst>
                                      </p:cBhvr>
                                      <p:to>
                                        <p:strVal val="visible"/>
                                      </p:to>
                                    </p:set>
                                    <p:animEffect transition="in" filter="fade">
                                      <p:cBhvr>
                                        <p:cTn id="17" dur="500"/>
                                        <p:tgtEl>
                                          <p:spTgt spid="51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4">
                                            <p:txEl>
                                              <p:pRg st="2" end="2"/>
                                            </p:txEl>
                                          </p:spTgt>
                                        </p:tgtEl>
                                        <p:attrNameLst>
                                          <p:attrName>style.visibility</p:attrName>
                                        </p:attrNameLst>
                                      </p:cBhvr>
                                      <p:to>
                                        <p:strVal val="visible"/>
                                      </p:to>
                                    </p:set>
                                    <p:animEffect transition="in" filter="fade">
                                      <p:cBhvr>
                                        <p:cTn id="22" dur="500"/>
                                        <p:tgtEl>
                                          <p:spTgt spid="5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00" y="230400"/>
            <a:ext cx="7772400" cy="1368152"/>
          </a:xfrm>
        </p:spPr>
        <p:txBody>
          <a:bodyPr/>
          <a:lstStyle/>
          <a:p>
            <a:r>
              <a:rPr lang="en-GB" sz="2800" dirty="0" smtClean="0">
                <a:latin typeface="Verdana"/>
                <a:cs typeface="Verdana"/>
              </a:rPr>
              <a:t>Top 10 causes of cancer deaths attributable to occupational carcinogens  </a:t>
            </a:r>
            <a:r>
              <a:rPr lang="en-GB" sz="2000" b="0" dirty="0" smtClean="0">
                <a:latin typeface="Verdana"/>
                <a:cs typeface="Verdana"/>
              </a:rPr>
              <a:t>(Rushton/HSE) </a:t>
            </a:r>
            <a:endParaRPr lang="en-GB" sz="2800" b="0" dirty="0">
              <a:latin typeface="Verdana"/>
              <a:cs typeface="Verdan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62069298"/>
              </p:ext>
            </p:extLst>
          </p:nvPr>
        </p:nvGraphicFramePr>
        <p:xfrm>
          <a:off x="230400" y="1980000"/>
          <a:ext cx="7772400" cy="4079240"/>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pPr>
                        <a:lnSpc>
                          <a:spcPct val="115000"/>
                        </a:lnSpc>
                        <a:spcAft>
                          <a:spcPts val="0"/>
                        </a:spcAft>
                      </a:pPr>
                      <a:r>
                        <a:rPr lang="en-GB" sz="1400" dirty="0">
                          <a:latin typeface="Calibri"/>
                          <a:ea typeface="Calibri"/>
                          <a:cs typeface="Times New Roman"/>
                        </a:rPr>
                        <a:t>Rank</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dirty="0">
                          <a:latin typeface="Calibri"/>
                          <a:ea typeface="Calibri"/>
                          <a:cs typeface="Times New Roman"/>
                        </a:rPr>
                        <a:t>Agent/activity</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dirty="0">
                          <a:latin typeface="Calibri"/>
                          <a:ea typeface="Calibri"/>
                          <a:cs typeface="Times New Roman"/>
                        </a:rPr>
                        <a:t>Number of </a:t>
                      </a:r>
                      <a:r>
                        <a:rPr lang="en-GB" sz="1400" dirty="0" smtClean="0">
                          <a:latin typeface="Calibri"/>
                          <a:ea typeface="Calibri"/>
                          <a:cs typeface="Times New Roman"/>
                        </a:rPr>
                        <a:t>deaths/year</a:t>
                      </a:r>
                      <a:endParaRPr lang="en-GB" sz="1100" dirty="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dirty="0">
                          <a:latin typeface="Calibri"/>
                          <a:ea typeface="Calibri"/>
                          <a:cs typeface="Times New Roman"/>
                        </a:rPr>
                        <a:t>1</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Asbestos</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3909</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a:latin typeface="Calibri"/>
                          <a:ea typeface="Calibri"/>
                          <a:cs typeface="Times New Roman"/>
                        </a:rPr>
                        <a:t>2</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Silica</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789</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a:latin typeface="Calibri"/>
                          <a:ea typeface="Calibri"/>
                          <a:cs typeface="Times New Roman"/>
                        </a:rPr>
                        <a:t>3</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dirty="0">
                          <a:latin typeface="Calibri"/>
                          <a:ea typeface="Calibri"/>
                          <a:cs typeface="Times New Roman"/>
                        </a:rPr>
                        <a:t>Diesel </a:t>
                      </a:r>
                      <a:r>
                        <a:rPr lang="en-GB" sz="1400" dirty="0" smtClean="0">
                          <a:latin typeface="Calibri"/>
                          <a:ea typeface="Calibri"/>
                          <a:cs typeface="Times New Roman"/>
                        </a:rPr>
                        <a:t>engine exhaust </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652</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a:latin typeface="Calibri"/>
                          <a:ea typeface="Calibri"/>
                          <a:cs typeface="Times New Roman"/>
                        </a:rPr>
                        <a:t>4</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Mineral oils</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566</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a:latin typeface="Calibri"/>
                          <a:ea typeface="Calibri"/>
                          <a:cs typeface="Times New Roman"/>
                        </a:rPr>
                        <a:t>5</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dirty="0" err="1" smtClean="0">
                          <a:latin typeface="Calibri"/>
                          <a:ea typeface="Calibri"/>
                          <a:cs typeface="Times New Roman"/>
                        </a:rPr>
                        <a:t>Shiftwork</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552</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a:latin typeface="Calibri"/>
                          <a:ea typeface="Calibri"/>
                          <a:cs typeface="Times New Roman"/>
                        </a:rPr>
                        <a:t>6</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Painters</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334</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a:latin typeface="Calibri"/>
                          <a:ea typeface="Calibri"/>
                          <a:cs typeface="Times New Roman"/>
                        </a:rPr>
                        <a:t>7</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dirty="0">
                          <a:latin typeface="Calibri"/>
                          <a:ea typeface="Calibri"/>
                          <a:cs typeface="Times New Roman"/>
                        </a:rPr>
                        <a:t>Tobacco </a:t>
                      </a:r>
                      <a:r>
                        <a:rPr lang="en-GB" sz="1400" dirty="0" smtClean="0">
                          <a:latin typeface="Calibri"/>
                          <a:ea typeface="Calibri"/>
                          <a:cs typeface="Times New Roman"/>
                        </a:rPr>
                        <a:t>smoke</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249</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a:latin typeface="Calibri"/>
                          <a:ea typeface="Calibri"/>
                          <a:cs typeface="Times New Roman"/>
                        </a:rPr>
                        <a:t>8</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Tertachlorodibenzodioxin</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231</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a:latin typeface="Calibri"/>
                          <a:ea typeface="Calibri"/>
                          <a:cs typeface="Times New Roman"/>
                        </a:rPr>
                        <a:t>9</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Radon</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184</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dirty="0">
                          <a:latin typeface="Calibri"/>
                          <a:ea typeface="Calibri"/>
                          <a:cs typeface="Times New Roman"/>
                        </a:rPr>
                        <a:t>10</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dirty="0">
                          <a:latin typeface="Calibri"/>
                          <a:ea typeface="Calibri"/>
                          <a:cs typeface="Times New Roman"/>
                        </a:rPr>
                        <a:t>Welders</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dirty="0">
                          <a:latin typeface="Calibri"/>
                          <a:ea typeface="Calibri"/>
                          <a:cs typeface="Times New Roman"/>
                        </a:rPr>
                        <a:t>152</a:t>
                      </a:r>
                      <a:endParaRPr lang="en-GB" sz="1100" dirty="0">
                        <a:latin typeface="Calibri"/>
                        <a:ea typeface="Calibri"/>
                        <a:cs typeface="Times New Roman"/>
                      </a:endParaRPr>
                    </a:p>
                  </a:txBody>
                  <a:tcPr marL="68580" marR="68580" marT="0" marB="0"/>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00" y="230400"/>
            <a:ext cx="7772400" cy="1293812"/>
          </a:xfrm>
        </p:spPr>
        <p:txBody>
          <a:bodyPr/>
          <a:lstStyle/>
          <a:p>
            <a:r>
              <a:rPr lang="en-GB" sz="2800" dirty="0" smtClean="0">
                <a:latin typeface="Verdana"/>
                <a:cs typeface="Verdana"/>
              </a:rPr>
              <a:t>Top 10 causes of cancer registrations attributable to occupational carcinogens </a:t>
            </a:r>
            <a:r>
              <a:rPr lang="en-GB" sz="2000" b="0" dirty="0" smtClean="0">
                <a:latin typeface="Verdana"/>
                <a:cs typeface="Verdana"/>
              </a:rPr>
              <a:t>(Rushton/HSE) </a:t>
            </a:r>
            <a:endParaRPr lang="en-GB" sz="2000" b="0" dirty="0">
              <a:latin typeface="Verdana"/>
              <a:cs typeface="Verdan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74431293"/>
              </p:ext>
            </p:extLst>
          </p:nvPr>
        </p:nvGraphicFramePr>
        <p:xfrm>
          <a:off x="230400" y="1980000"/>
          <a:ext cx="7772400" cy="4079240"/>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pPr>
                        <a:lnSpc>
                          <a:spcPct val="115000"/>
                        </a:lnSpc>
                        <a:spcAft>
                          <a:spcPts val="0"/>
                        </a:spcAft>
                      </a:pPr>
                      <a:r>
                        <a:rPr lang="en-GB" sz="1400" dirty="0">
                          <a:latin typeface="Calibri"/>
                          <a:ea typeface="Calibri"/>
                          <a:cs typeface="Times New Roman"/>
                        </a:rPr>
                        <a:t>Rank</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dirty="0">
                          <a:latin typeface="Calibri"/>
                          <a:ea typeface="Calibri"/>
                          <a:cs typeface="Times New Roman"/>
                        </a:rPr>
                        <a:t>Agent/activity</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dirty="0">
                          <a:latin typeface="Calibri"/>
                          <a:ea typeface="Calibri"/>
                          <a:cs typeface="Times New Roman"/>
                        </a:rPr>
                        <a:t>Number of </a:t>
                      </a:r>
                      <a:r>
                        <a:rPr lang="en-GB" sz="1400" dirty="0" smtClean="0">
                          <a:latin typeface="Calibri"/>
                          <a:ea typeface="Calibri"/>
                          <a:cs typeface="Times New Roman"/>
                        </a:rPr>
                        <a:t>Registrations/year</a:t>
                      </a:r>
                      <a:endParaRPr lang="en-GB" sz="1100" dirty="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dirty="0">
                          <a:latin typeface="Calibri"/>
                          <a:ea typeface="Calibri"/>
                          <a:cs typeface="Times New Roman"/>
                        </a:rPr>
                        <a:t>1</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Asbestos</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4216</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a:latin typeface="Calibri"/>
                          <a:ea typeface="Calibri"/>
                          <a:cs typeface="Times New Roman"/>
                        </a:rPr>
                        <a:t>2</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dirty="0" err="1" smtClean="0">
                          <a:latin typeface="Calibri"/>
                          <a:ea typeface="Calibri"/>
                          <a:cs typeface="Times New Roman"/>
                        </a:rPr>
                        <a:t>Shiftwork</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1957</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a:latin typeface="Calibri"/>
                          <a:ea typeface="Calibri"/>
                          <a:cs typeface="Times New Roman"/>
                        </a:rPr>
                        <a:t>3</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dirty="0">
                          <a:latin typeface="Calibri"/>
                          <a:ea typeface="Calibri"/>
                          <a:cs typeface="Times New Roman"/>
                        </a:rPr>
                        <a:t>Mineral </a:t>
                      </a:r>
                      <a:r>
                        <a:rPr lang="en-GB" sz="1400" dirty="0" smtClean="0">
                          <a:latin typeface="Calibri"/>
                          <a:ea typeface="Calibri"/>
                          <a:cs typeface="Times New Roman"/>
                        </a:rPr>
                        <a:t>oils</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1730</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a:latin typeface="Calibri"/>
                          <a:ea typeface="Calibri"/>
                          <a:cs typeface="Times New Roman"/>
                        </a:rPr>
                        <a:t>4</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Solar radiation </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1541</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a:latin typeface="Calibri"/>
                          <a:ea typeface="Calibri"/>
                          <a:cs typeface="Times New Roman"/>
                        </a:rPr>
                        <a:t>5</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Silica</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907</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a:latin typeface="Calibri"/>
                          <a:ea typeface="Calibri"/>
                          <a:cs typeface="Times New Roman"/>
                        </a:rPr>
                        <a:t>6</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dirty="0">
                          <a:latin typeface="Calibri"/>
                          <a:ea typeface="Calibri"/>
                          <a:cs typeface="Times New Roman"/>
                        </a:rPr>
                        <a:t>Diesel </a:t>
                      </a:r>
                      <a:r>
                        <a:rPr lang="en-GB" sz="1400" dirty="0" smtClean="0">
                          <a:latin typeface="Calibri"/>
                          <a:ea typeface="Calibri"/>
                          <a:cs typeface="Times New Roman"/>
                        </a:rPr>
                        <a:t>engine exhaust</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801</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a:latin typeface="Calibri"/>
                          <a:ea typeface="Calibri"/>
                          <a:cs typeface="Times New Roman"/>
                        </a:rPr>
                        <a:t>7</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dirty="0">
                          <a:latin typeface="Calibri"/>
                          <a:ea typeface="Calibri"/>
                          <a:cs typeface="Times New Roman"/>
                        </a:rPr>
                        <a:t>Coal tars </a:t>
                      </a:r>
                      <a:r>
                        <a:rPr lang="en-GB" sz="1400" dirty="0" smtClean="0">
                          <a:latin typeface="Calibri"/>
                          <a:ea typeface="Calibri"/>
                          <a:cs typeface="Times New Roman"/>
                        </a:rPr>
                        <a:t>and </a:t>
                      </a:r>
                      <a:r>
                        <a:rPr lang="en-GB" sz="1400" dirty="0">
                          <a:latin typeface="Calibri"/>
                          <a:ea typeface="Calibri"/>
                          <a:cs typeface="Times New Roman"/>
                        </a:rPr>
                        <a:t>pitches</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545</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a:latin typeface="Calibri"/>
                          <a:ea typeface="Calibri"/>
                          <a:cs typeface="Times New Roman"/>
                        </a:rPr>
                        <a:t>8</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Painters</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359</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a:latin typeface="Calibri"/>
                          <a:ea typeface="Calibri"/>
                          <a:cs typeface="Times New Roman"/>
                        </a:rPr>
                        <a:t>9</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Tertachlorodibenzodioxin</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400">
                          <a:latin typeface="Calibri"/>
                          <a:ea typeface="Calibri"/>
                          <a:cs typeface="Times New Roman"/>
                        </a:rPr>
                        <a:t>316</a:t>
                      </a:r>
                      <a:endParaRPr lang="en-GB" sz="1100">
                        <a:latin typeface="Calibri"/>
                        <a:ea typeface="Calibri"/>
                        <a:cs typeface="Times New Roman"/>
                      </a:endParaRPr>
                    </a:p>
                  </a:txBody>
                  <a:tcPr marL="68580" marR="68580" marT="0" marB="0"/>
                </a:tc>
              </a:tr>
              <a:tr h="370840">
                <a:tc>
                  <a:txBody>
                    <a:bodyPr/>
                    <a:lstStyle/>
                    <a:p>
                      <a:pPr>
                        <a:lnSpc>
                          <a:spcPct val="115000"/>
                        </a:lnSpc>
                        <a:spcAft>
                          <a:spcPts val="0"/>
                        </a:spcAft>
                      </a:pPr>
                      <a:r>
                        <a:rPr lang="en-GB" sz="1400" dirty="0">
                          <a:latin typeface="Calibri"/>
                          <a:ea typeface="Calibri"/>
                          <a:cs typeface="Times New Roman"/>
                        </a:rPr>
                        <a:t>10</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dirty="0">
                          <a:latin typeface="Calibri"/>
                          <a:ea typeface="Calibri"/>
                          <a:cs typeface="Times New Roman"/>
                        </a:rPr>
                        <a:t>Tobacco</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400" dirty="0">
                          <a:latin typeface="Calibri"/>
                          <a:ea typeface="Calibri"/>
                          <a:cs typeface="Times New Roman"/>
                        </a:rPr>
                        <a:t>284</a:t>
                      </a:r>
                      <a:endParaRPr lang="en-GB" sz="1100" dirty="0">
                        <a:latin typeface="Calibri"/>
                        <a:ea typeface="Calibri"/>
                        <a:cs typeface="Times New Roman"/>
                      </a:endParaRPr>
                    </a:p>
                  </a:txBody>
                  <a:tcPr marL="68580" marR="68580" marT="0" marB="0"/>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88" y="1772816"/>
            <a:ext cx="7772400" cy="4323184"/>
          </a:xfrm>
        </p:spPr>
        <p:txBody>
          <a:bodyPr/>
          <a:lstStyle/>
          <a:p>
            <a:r>
              <a:rPr lang="en-GB" b="1" dirty="0" smtClean="0">
                <a:latin typeface="Verdana" charset="0"/>
              </a:rPr>
              <a:t>raise </a:t>
            </a:r>
            <a:r>
              <a:rPr lang="en-GB" b="1" dirty="0">
                <a:latin typeface="Verdana" charset="0"/>
              </a:rPr>
              <a:t>awareness</a:t>
            </a:r>
            <a:r>
              <a:rPr lang="en-GB" dirty="0">
                <a:latin typeface="Verdana" charset="0"/>
              </a:rPr>
              <a:t> of a significant health issue facing workers in the UK and </a:t>
            </a:r>
            <a:r>
              <a:rPr lang="en-GB" dirty="0" smtClean="0">
                <a:latin typeface="Verdana" charset="0"/>
              </a:rPr>
              <a:t>internationally</a:t>
            </a:r>
          </a:p>
          <a:p>
            <a:endParaRPr lang="en-GB" dirty="0">
              <a:latin typeface="Verdana" charset="0"/>
            </a:endParaRPr>
          </a:p>
          <a:p>
            <a:r>
              <a:rPr lang="en-GB" dirty="0">
                <a:latin typeface="Verdana" charset="0"/>
              </a:rPr>
              <a:t>suggest some </a:t>
            </a:r>
            <a:r>
              <a:rPr lang="en-GB" b="1" dirty="0">
                <a:latin typeface="Verdana" charset="0"/>
              </a:rPr>
              <a:t>solutions on a UK scale </a:t>
            </a:r>
            <a:r>
              <a:rPr lang="en-GB" dirty="0">
                <a:latin typeface="Verdana" charset="0"/>
              </a:rPr>
              <a:t>to tackle the problem – a national model that can be transposed </a:t>
            </a:r>
            <a:r>
              <a:rPr lang="en-GB" dirty="0" smtClean="0">
                <a:latin typeface="Verdana" charset="0"/>
              </a:rPr>
              <a:t>internationally</a:t>
            </a:r>
          </a:p>
          <a:p>
            <a:endParaRPr lang="en-GB" dirty="0">
              <a:latin typeface="Verdana" charset="0"/>
            </a:endParaRPr>
          </a:p>
          <a:p>
            <a:r>
              <a:rPr lang="en-GB" dirty="0">
                <a:latin typeface="Verdana" charset="0"/>
              </a:rPr>
              <a:t>offer </a:t>
            </a:r>
            <a:r>
              <a:rPr lang="en-GB" b="1" dirty="0">
                <a:latin typeface="Verdana" charset="0"/>
              </a:rPr>
              <a:t>free practical, original materials </a:t>
            </a:r>
            <a:r>
              <a:rPr lang="en-GB" dirty="0">
                <a:latin typeface="Verdana" charset="0"/>
              </a:rPr>
              <a:t>to businesses to help them deliver effective prevention programmes </a:t>
            </a:r>
          </a:p>
          <a:p>
            <a:endParaRPr lang="en-US" b="1" dirty="0"/>
          </a:p>
        </p:txBody>
      </p:sp>
      <p:sp>
        <p:nvSpPr>
          <p:cNvPr id="5" name="TextBox 4"/>
          <p:cNvSpPr txBox="1"/>
          <p:nvPr/>
        </p:nvSpPr>
        <p:spPr>
          <a:xfrm>
            <a:off x="230400" y="230400"/>
            <a:ext cx="7848872" cy="1200329"/>
          </a:xfrm>
          <a:prstGeom prst="rect">
            <a:avLst/>
          </a:prstGeom>
          <a:noFill/>
        </p:spPr>
        <p:txBody>
          <a:bodyPr wrap="square" rtlCol="0">
            <a:spAutoFit/>
          </a:bodyPr>
          <a:lstStyle/>
          <a:p>
            <a:pPr algn="l"/>
            <a:r>
              <a:rPr lang="en-US" sz="3600" b="1" dirty="0">
                <a:solidFill>
                  <a:schemeClr val="bg1"/>
                </a:solidFill>
                <a:latin typeface="Verdana"/>
                <a:cs typeface="Verdana"/>
              </a:rPr>
              <a:t>No Time to Lose: campaign on occupational cancer</a:t>
            </a:r>
            <a:endParaRPr lang="en-US" sz="3600" b="1" dirty="0">
              <a:solidFill>
                <a:schemeClr val="bg1"/>
              </a:solidFill>
            </a:endParaRPr>
          </a:p>
        </p:txBody>
      </p:sp>
    </p:spTree>
    <p:extLst>
      <p:ext uri="{BB962C8B-B14F-4D97-AF65-F5344CB8AC3E}">
        <p14:creationId xmlns:p14="http://schemas.microsoft.com/office/powerpoint/2010/main" xmlns="" val="2515612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a:cs typeface="Verdana"/>
              </a:rPr>
              <a:t>The campaign</a:t>
            </a:r>
            <a:endParaRPr lang="en-US" dirty="0">
              <a:latin typeface="Verdana"/>
              <a:cs typeface="Verdana"/>
            </a:endParaRPr>
          </a:p>
        </p:txBody>
      </p:sp>
      <p:sp>
        <p:nvSpPr>
          <p:cNvPr id="3" name="Content Placeholder 2"/>
          <p:cNvSpPr>
            <a:spLocks noGrp="1"/>
          </p:cNvSpPr>
          <p:nvPr>
            <p:ph idx="1"/>
          </p:nvPr>
        </p:nvSpPr>
        <p:spPr>
          <a:xfrm>
            <a:off x="230188" y="1600200"/>
            <a:ext cx="7772400" cy="3268960"/>
          </a:xfrm>
        </p:spPr>
        <p:txBody>
          <a:bodyPr/>
          <a:lstStyle/>
          <a:p>
            <a:r>
              <a:rPr lang="en-US" dirty="0" smtClean="0">
                <a:latin typeface="Verdana"/>
                <a:cs typeface="Verdana"/>
              </a:rPr>
              <a:t>50+ work-related carcinogens – focusing on a ‘top five’:</a:t>
            </a:r>
          </a:p>
          <a:p>
            <a:pPr lvl="1"/>
            <a:r>
              <a:rPr lang="en-US" dirty="0">
                <a:latin typeface="Verdana"/>
                <a:cs typeface="Verdana"/>
              </a:rPr>
              <a:t>Asbestos </a:t>
            </a:r>
            <a:endParaRPr lang="en-US" dirty="0" smtClean="0">
              <a:latin typeface="Verdana"/>
              <a:cs typeface="Verdana"/>
            </a:endParaRPr>
          </a:p>
          <a:p>
            <a:pPr lvl="1"/>
            <a:r>
              <a:rPr lang="en-US" dirty="0">
                <a:latin typeface="Verdana"/>
                <a:cs typeface="Verdana"/>
              </a:rPr>
              <a:t>Diesel engine exhaust</a:t>
            </a:r>
          </a:p>
          <a:p>
            <a:pPr lvl="1"/>
            <a:r>
              <a:rPr lang="en-US" dirty="0">
                <a:latin typeface="Verdana"/>
                <a:cs typeface="Verdana"/>
              </a:rPr>
              <a:t>Shiftwork</a:t>
            </a:r>
          </a:p>
          <a:p>
            <a:pPr lvl="1"/>
            <a:r>
              <a:rPr lang="en-US" dirty="0" smtClean="0">
                <a:latin typeface="Verdana"/>
                <a:cs typeface="Verdana"/>
              </a:rPr>
              <a:t>Silica</a:t>
            </a:r>
          </a:p>
          <a:p>
            <a:pPr lvl="1"/>
            <a:r>
              <a:rPr lang="en-US" dirty="0" smtClean="0">
                <a:latin typeface="Verdana"/>
                <a:cs typeface="Verdana"/>
              </a:rPr>
              <a:t>Solar radiation</a:t>
            </a:r>
          </a:p>
          <a:p>
            <a:pPr lvl="1"/>
            <a:endParaRPr lang="en-US" dirty="0">
              <a:latin typeface="Verdana"/>
              <a:cs typeface="Verdana"/>
            </a:endParaRPr>
          </a:p>
          <a:p>
            <a:r>
              <a:rPr lang="en-US" dirty="0" smtClean="0">
                <a:latin typeface="Verdana"/>
                <a:cs typeface="Verdana"/>
              </a:rPr>
              <a:t>Free practical resources and tools</a:t>
            </a:r>
          </a:p>
        </p:txBody>
      </p:sp>
      <p:pic>
        <p:nvPicPr>
          <p:cNvPr id="4" name="Picture 3"/>
          <p:cNvPicPr>
            <a:picLocks noChangeAspect="1"/>
          </p:cNvPicPr>
          <p:nvPr/>
        </p:nvPicPr>
        <p:blipFill>
          <a:blip r:embed="rId3" cstate="print"/>
          <a:stretch>
            <a:fillRect/>
          </a:stretch>
        </p:blipFill>
        <p:spPr>
          <a:xfrm>
            <a:off x="683568" y="4768094"/>
            <a:ext cx="5904656" cy="1904341"/>
          </a:xfrm>
          <a:prstGeom prst="rect">
            <a:avLst/>
          </a:prstGeom>
        </p:spPr>
      </p:pic>
    </p:spTree>
    <p:extLst>
      <p:ext uri="{BB962C8B-B14F-4D97-AF65-F5344CB8AC3E}">
        <p14:creationId xmlns:p14="http://schemas.microsoft.com/office/powerpoint/2010/main" xmlns="" val="1776441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a:cs typeface="Verdana"/>
              </a:rPr>
              <a:t>Getting involved – formal support</a:t>
            </a:r>
            <a:endParaRPr lang="en-US" dirty="0">
              <a:latin typeface="Verdana"/>
              <a:cs typeface="Verdana"/>
            </a:endParaRPr>
          </a:p>
        </p:txBody>
      </p:sp>
      <p:sp>
        <p:nvSpPr>
          <p:cNvPr id="3" name="Content Placeholder 2"/>
          <p:cNvSpPr>
            <a:spLocks noGrp="1"/>
          </p:cNvSpPr>
          <p:nvPr>
            <p:ph idx="1"/>
          </p:nvPr>
        </p:nvSpPr>
        <p:spPr>
          <a:xfrm>
            <a:off x="230188" y="1772816"/>
            <a:ext cx="7772400" cy="1872208"/>
          </a:xfrm>
        </p:spPr>
        <p:txBody>
          <a:bodyPr/>
          <a:lstStyle/>
          <a:p>
            <a:r>
              <a:rPr lang="en-US" dirty="0" smtClean="0">
                <a:latin typeface="Verdana"/>
                <a:cs typeface="Verdana"/>
              </a:rPr>
              <a:t>Endorse the campaign with a statement and your logo</a:t>
            </a:r>
          </a:p>
          <a:p>
            <a:r>
              <a:rPr lang="en-US" dirty="0" smtClean="0">
                <a:latin typeface="Verdana"/>
                <a:cs typeface="Verdana"/>
              </a:rPr>
              <a:t>Receive a supporter pack</a:t>
            </a:r>
          </a:p>
          <a:p>
            <a:r>
              <a:rPr lang="en-US" dirty="0" smtClean="0">
                <a:latin typeface="Verdana"/>
                <a:cs typeface="Verdana"/>
              </a:rPr>
              <a:t>Spread the word within your company and supply chain</a:t>
            </a:r>
          </a:p>
          <a:p>
            <a:r>
              <a:rPr lang="en-US" dirty="0" smtClean="0">
                <a:latin typeface="Verdana"/>
                <a:cs typeface="Verdana"/>
              </a:rPr>
              <a:t>Join more than 60 </a:t>
            </a:r>
            <a:r>
              <a:rPr lang="en-US" dirty="0" err="1">
                <a:latin typeface="Verdana"/>
                <a:cs typeface="Verdana"/>
              </a:rPr>
              <a:t>organisations</a:t>
            </a:r>
            <a:r>
              <a:rPr lang="en-US" dirty="0">
                <a:latin typeface="Verdana"/>
                <a:cs typeface="Verdana"/>
              </a:rPr>
              <a:t> and </a:t>
            </a:r>
            <a:r>
              <a:rPr lang="en-US" dirty="0" smtClean="0">
                <a:latin typeface="Verdana"/>
                <a:cs typeface="Verdana"/>
              </a:rPr>
              <a:t>companies …</a:t>
            </a:r>
          </a:p>
        </p:txBody>
      </p:sp>
      <p:sp>
        <p:nvSpPr>
          <p:cNvPr id="4" name="Rectangle 3"/>
          <p:cNvSpPr/>
          <p:nvPr/>
        </p:nvSpPr>
        <p:spPr bwMode="auto">
          <a:xfrm>
            <a:off x="0" y="3645024"/>
            <a:ext cx="9144000" cy="32129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charset="-128"/>
            </a:endParaRPr>
          </a:p>
        </p:txBody>
      </p:sp>
      <p:pic>
        <p:nvPicPr>
          <p:cNvPr id="5" name="Picture 4" descr="HSE_Master_Symbol_AW.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3933057"/>
            <a:ext cx="788770" cy="792087"/>
          </a:xfrm>
          <a:prstGeom prst="rect">
            <a:avLst/>
          </a:prstGeom>
        </p:spPr>
      </p:pic>
      <p:pic>
        <p:nvPicPr>
          <p:cNvPr id="6" name="Picture 5" descr="CITB_logo_full_colour RGB.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91680" y="4005064"/>
            <a:ext cx="1800200" cy="678538"/>
          </a:xfrm>
          <a:prstGeom prst="rect">
            <a:avLst/>
          </a:prstGeom>
        </p:spPr>
      </p:pic>
      <p:pic>
        <p:nvPicPr>
          <p:cNvPr id="7" name="Picture 6" descr="CECA Logo.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39952" y="3933056"/>
            <a:ext cx="1238250" cy="781050"/>
          </a:xfrm>
          <a:prstGeom prst="rect">
            <a:avLst/>
          </a:prstGeom>
        </p:spPr>
      </p:pic>
      <p:pic>
        <p:nvPicPr>
          <p:cNvPr id="8" name="Picture 7" descr="CCS Ltd logo.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96136" y="3861048"/>
            <a:ext cx="1368152" cy="1036028"/>
          </a:xfrm>
          <a:prstGeom prst="rect">
            <a:avLst/>
          </a:prstGeom>
        </p:spPr>
      </p:pic>
      <p:pic>
        <p:nvPicPr>
          <p:cNvPr id="9" name="Picture 8" descr="CPA Logo.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596336" y="3861048"/>
            <a:ext cx="1232043" cy="1080120"/>
          </a:xfrm>
          <a:prstGeom prst="rect">
            <a:avLst/>
          </a:prstGeom>
        </p:spPr>
      </p:pic>
      <p:pic>
        <p:nvPicPr>
          <p:cNvPr id="10" name="Picture 9" descr="EU-OSHA logo.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51520" y="5373216"/>
            <a:ext cx="1368151" cy="848177"/>
          </a:xfrm>
          <a:prstGeom prst="rect">
            <a:avLst/>
          </a:prstGeom>
        </p:spPr>
      </p:pic>
      <p:pic>
        <p:nvPicPr>
          <p:cNvPr id="11" name="Picture 10" descr="M_dark_RGB.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907704" y="5445224"/>
            <a:ext cx="2016224" cy="838877"/>
          </a:xfrm>
          <a:prstGeom prst="rect">
            <a:avLst/>
          </a:prstGeom>
        </p:spPr>
      </p:pic>
      <p:pic>
        <p:nvPicPr>
          <p:cNvPr id="12" name="Picture 11" descr="NHBC_CMYK_HIGH RES.JP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139952" y="5517232"/>
            <a:ext cx="1617645" cy="720080"/>
          </a:xfrm>
          <a:prstGeom prst="rect">
            <a:avLst/>
          </a:prstGeom>
        </p:spPr>
      </p:pic>
      <p:pic>
        <p:nvPicPr>
          <p:cNvPr id="13" name="Picture 12" descr="ORR-LOGO-WHITE-HIRES.jp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156176" y="5445224"/>
            <a:ext cx="1296144" cy="917701"/>
          </a:xfrm>
          <a:prstGeom prst="rect">
            <a:avLst/>
          </a:prstGeom>
        </p:spPr>
      </p:pic>
      <p:pic>
        <p:nvPicPr>
          <p:cNvPr id="14" name="Picture 13" descr="UKCG logo.jp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668344" y="5157192"/>
            <a:ext cx="1043506" cy="1461496"/>
          </a:xfrm>
          <a:prstGeom prst="rect">
            <a:avLst/>
          </a:prstGeom>
        </p:spPr>
      </p:pic>
    </p:spTree>
    <p:extLst>
      <p:ext uri="{BB962C8B-B14F-4D97-AF65-F5344CB8AC3E}">
        <p14:creationId xmlns:p14="http://schemas.microsoft.com/office/powerpoint/2010/main" xmlns="" val="3552465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ppt_x"/>
                                          </p:val>
                                        </p:tav>
                                        <p:tav tm="100000">
                                          <p:val>
                                            <p:strVal val="#ppt_x"/>
                                          </p:val>
                                        </p:tav>
                                      </p:tavLst>
                                    </p:anim>
                                    <p:anim calcmode="lin" valueType="num">
                                      <p:cBhvr additive="base">
                                        <p:cTn id="65" dur="500" fill="hold"/>
                                        <p:tgtEl>
                                          <p:spTgt spid="13"/>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additive="base">
                                        <p:cTn id="72" dur="500" fill="hold"/>
                                        <p:tgtEl>
                                          <p:spTgt spid="4"/>
                                        </p:tgtEl>
                                        <p:attrNameLst>
                                          <p:attrName>ppt_x</p:attrName>
                                        </p:attrNameLst>
                                      </p:cBhvr>
                                      <p:tavLst>
                                        <p:tav tm="0">
                                          <p:val>
                                            <p:strVal val="#ppt_x"/>
                                          </p:val>
                                        </p:tav>
                                        <p:tav tm="100000">
                                          <p:val>
                                            <p:strVal val="#ppt_x"/>
                                          </p:val>
                                        </p:tav>
                                      </p:tavLst>
                                    </p:anim>
                                    <p:anim calcmode="lin" valueType="num">
                                      <p:cBhvr additive="base">
                                        <p:cTn id="7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13223</TotalTime>
  <Words>529</Words>
  <Application>Microsoft Office PowerPoint</Application>
  <PresentationFormat>On-screen Show (4:3)</PresentationFormat>
  <Paragraphs>237</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 Presentation</vt:lpstr>
      <vt:lpstr>Slide 1</vt:lpstr>
      <vt:lpstr>Occupational  cancer and IOSH’s No Time to Lose campaign       </vt:lpstr>
      <vt:lpstr>Recent research</vt:lpstr>
      <vt:lpstr>The findings</vt:lpstr>
      <vt:lpstr>Top 10 causes of cancer deaths attributable to occupational carcinogens  (Rushton/HSE) </vt:lpstr>
      <vt:lpstr>Top 10 causes of cancer registrations attributable to occupational carcinogens (Rushton/HSE) </vt:lpstr>
      <vt:lpstr>Slide 7</vt:lpstr>
      <vt:lpstr>The campaign</vt:lpstr>
      <vt:lpstr>Getting involved – formal support</vt:lpstr>
      <vt:lpstr>Getting involved – pledge to take action</vt:lpstr>
      <vt:lpstr>A Time for Action</vt:lpstr>
      <vt:lpstr>Campaign website</vt:lpstr>
      <vt:lpstr>   Thank you  karen.mcdonnell@iosh.co.uk    </vt:lpstr>
    </vt:vector>
  </TitlesOfParts>
  <Company>IOSH</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About Health and Safety PowerPoint Presentation</dc:title>
  <dc:creator>Bill Edwards</dc:creator>
  <cp:lastModifiedBy>kmcdonnell</cp:lastModifiedBy>
  <cp:revision>980</cp:revision>
  <cp:lastPrinted>2014-05-01T09:14:29Z</cp:lastPrinted>
  <dcterms:created xsi:type="dcterms:W3CDTF">2008-08-26T14:23:36Z</dcterms:created>
  <dcterms:modified xsi:type="dcterms:W3CDTF">2015-03-10T12:29:29Z</dcterms:modified>
  <cp:category>Health and Safety education</cp:category>
</cp:coreProperties>
</file>