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charts/chart26.xml" ContentType="application/vnd.openxmlformats-officedocument.drawingml.char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8" r:id="rId2"/>
    <p:sldId id="259" r:id="rId3"/>
    <p:sldId id="260" r:id="rId4"/>
    <p:sldId id="261" r:id="rId5"/>
    <p:sldId id="266" r:id="rId6"/>
    <p:sldId id="267" r:id="rId7"/>
    <p:sldId id="268" r:id="rId8"/>
    <p:sldId id="285" r:id="rId9"/>
    <p:sldId id="286" r:id="rId10"/>
    <p:sldId id="316" r:id="rId11"/>
    <p:sldId id="284" r:id="rId12"/>
    <p:sldId id="315" r:id="rId13"/>
    <p:sldId id="287" r:id="rId14"/>
    <p:sldId id="270" r:id="rId15"/>
    <p:sldId id="292" r:id="rId16"/>
    <p:sldId id="288" r:id="rId17"/>
    <p:sldId id="289" r:id="rId18"/>
    <p:sldId id="290" r:id="rId19"/>
    <p:sldId id="291" r:id="rId20"/>
    <p:sldId id="271" r:id="rId21"/>
    <p:sldId id="272" r:id="rId22"/>
    <p:sldId id="278" r:id="rId23"/>
    <p:sldId id="276" r:id="rId24"/>
    <p:sldId id="277" r:id="rId25"/>
    <p:sldId id="301" r:id="rId26"/>
    <p:sldId id="302" r:id="rId27"/>
    <p:sldId id="303" r:id="rId28"/>
    <p:sldId id="304" r:id="rId29"/>
    <p:sldId id="305" r:id="rId30"/>
    <p:sldId id="306" r:id="rId31"/>
    <p:sldId id="307" r:id="rId32"/>
    <p:sldId id="308" r:id="rId33"/>
    <p:sldId id="309" r:id="rId34"/>
    <p:sldId id="310" r:id="rId35"/>
    <p:sldId id="311" r:id="rId36"/>
    <p:sldId id="313" r:id="rId37"/>
    <p:sldId id="293" r:id="rId38"/>
    <p:sldId id="269" r:id="rId39"/>
    <p:sldId id="294" r:id="rId40"/>
    <p:sldId id="295" r:id="rId41"/>
    <p:sldId id="317" r:id="rId42"/>
    <p:sldId id="296" r:id="rId43"/>
    <p:sldId id="297" r:id="rId44"/>
    <p:sldId id="319" r:id="rId45"/>
    <p:sldId id="279" r:id="rId46"/>
    <p:sldId id="314" r:id="rId47"/>
    <p:sldId id="318" r:id="rId48"/>
    <p:sldId id="298" r:id="rId49"/>
    <p:sldId id="299" r:id="rId50"/>
    <p:sldId id="282" r:id="rId51"/>
    <p:sldId id="300" r:id="rId52"/>
    <p:sldId id="283" r:id="rId53"/>
  </p:sldIdLst>
  <p:sldSz cx="10688638" cy="7562850"/>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A4"/>
    <a:srgbClr val="051BBB"/>
    <a:srgbClr val="423F74"/>
    <a:srgbClr val="8CC6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44" autoAdjust="0"/>
    <p:restoredTop sz="90929"/>
  </p:normalViewPr>
  <p:slideViewPr>
    <p:cSldViewPr>
      <p:cViewPr>
        <p:scale>
          <a:sx n="90" d="100"/>
          <a:sy n="90" d="100"/>
        </p:scale>
        <p:origin x="-780" y="378"/>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ytvpsrvfil0002\shared\PHTOP\CCDC\Sarah%20Jones\Environmental%20Health%20Protection\Environmental%20Health%20Protection\Graduated%20driver%20licencing\GDL%20-%20databases%20and%20spreadsheets%20new%20September%202011\GB%20GDL%20280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200"/>
            </a:pPr>
            <a:r>
              <a:rPr lang="en-GB" sz="1200"/>
              <a:t>England</a:t>
            </a:r>
          </a:p>
        </c:rich>
      </c:tx>
      <c:layout/>
    </c:title>
    <c:plotArea>
      <c:layout/>
      <c:lineChart>
        <c:grouping val="standard"/>
        <c:ser>
          <c:idx val="0"/>
          <c:order val="0"/>
          <c:tx>
            <c:strRef>
              <c:f>'Cas rates - licenced drivers'!$G$18</c:f>
              <c:strCache>
                <c:ptCount val="1"/>
                <c:pt idx="0">
                  <c:v>YD</c:v>
                </c:pt>
              </c:strCache>
            </c:strRef>
          </c:tx>
          <c:spPr>
            <a:ln>
              <a:solidFill>
                <a:srgbClr val="FF000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drivers'!$G$19:$G$30</c:f>
              <c:numCache>
                <c:formatCode>0.0</c:formatCode>
                <c:ptCount val="12"/>
                <c:pt idx="0">
                  <c:v>70.772176657188339</c:v>
                </c:pt>
                <c:pt idx="1">
                  <c:v>68.743079244049127</c:v>
                </c:pt>
                <c:pt idx="2">
                  <c:v>65.707515884382914</c:v>
                </c:pt>
                <c:pt idx="3">
                  <c:v>60.251057123342413</c:v>
                </c:pt>
                <c:pt idx="4">
                  <c:v>54.987983721528892</c:v>
                </c:pt>
                <c:pt idx="5">
                  <c:v>50.017521137832126</c:v>
                </c:pt>
                <c:pt idx="6">
                  <c:v>45.44905012003381</c:v>
                </c:pt>
                <c:pt idx="7">
                  <c:v>41.741791741244022</c:v>
                </c:pt>
                <c:pt idx="8">
                  <c:v>37.342865005948013</c:v>
                </c:pt>
                <c:pt idx="9">
                  <c:v>33.420032051557911</c:v>
                </c:pt>
                <c:pt idx="10">
                  <c:v>29.178753969463212</c:v>
                </c:pt>
                <c:pt idx="11">
                  <c:v>26.245887144976827</c:v>
                </c:pt>
              </c:numCache>
            </c:numRef>
          </c:val>
        </c:ser>
        <c:ser>
          <c:idx val="1"/>
          <c:order val="1"/>
          <c:tx>
            <c:strRef>
              <c:f>'Cas rates - licenced drivers'!$H$18</c:f>
              <c:strCache>
                <c:ptCount val="1"/>
                <c:pt idx="0">
                  <c:v>OD</c:v>
                </c:pt>
              </c:strCache>
            </c:strRef>
          </c:tx>
          <c:spPr>
            <a:ln>
              <a:solidFill>
                <a:srgbClr val="00206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drivers'!$H$19:$H$30</c:f>
              <c:numCache>
                <c:formatCode>0.0</c:formatCode>
                <c:ptCount val="12"/>
                <c:pt idx="0">
                  <c:v>5.4257490653599634</c:v>
                </c:pt>
                <c:pt idx="1">
                  <c:v>5.1268248109871788</c:v>
                </c:pt>
                <c:pt idx="2">
                  <c:v>4.8234179751969277</c:v>
                </c:pt>
                <c:pt idx="3">
                  <c:v>4.5290864645005806</c:v>
                </c:pt>
                <c:pt idx="4">
                  <c:v>4.2632035231529981</c:v>
                </c:pt>
                <c:pt idx="5">
                  <c:v>3.9842391994521749</c:v>
                </c:pt>
                <c:pt idx="6">
                  <c:v>3.6875613561038927</c:v>
                </c:pt>
                <c:pt idx="7">
                  <c:v>3.4515978473417577</c:v>
                </c:pt>
                <c:pt idx="8">
                  <c:v>3.2607694049723195</c:v>
                </c:pt>
                <c:pt idx="9">
                  <c:v>3.1483906247095383</c:v>
                </c:pt>
                <c:pt idx="10">
                  <c:v>3.0478954484840157</c:v>
                </c:pt>
                <c:pt idx="11">
                  <c:v>2.9311082760692138</c:v>
                </c:pt>
              </c:numCache>
            </c:numRef>
          </c:val>
        </c:ser>
        <c:marker val="1"/>
        <c:axId val="71290880"/>
        <c:axId val="71292416"/>
      </c:lineChart>
      <c:catAx>
        <c:axId val="71290880"/>
        <c:scaling>
          <c:orientation val="minMax"/>
        </c:scaling>
        <c:axPos val="b"/>
        <c:tickLblPos val="nextTo"/>
        <c:crossAx val="71292416"/>
        <c:crosses val="autoZero"/>
        <c:auto val="1"/>
        <c:lblAlgn val="ctr"/>
        <c:lblOffset val="100"/>
      </c:catAx>
      <c:valAx>
        <c:axId val="71292416"/>
        <c:scaling>
          <c:orientation val="minMax"/>
        </c:scaling>
        <c:axPos val="l"/>
        <c:majorGridlines/>
        <c:numFmt formatCode="0.0" sourceLinked="1"/>
        <c:tickLblPos val="nextTo"/>
        <c:crossAx val="71290880"/>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popn'!$I$18</c:f>
              <c:strCache>
                <c:ptCount val="1"/>
                <c:pt idx="0">
                  <c:v>Rate ratio</c:v>
                </c:pt>
              </c:strCache>
            </c:strRef>
          </c:tx>
          <c:errBars>
            <c:errBarType val="both"/>
            <c:errValType val="cust"/>
            <c:plus>
              <c:numRef>
                <c:f>'Cas rates - popn'!$K$34:$K$47</c:f>
                <c:numCache>
                  <c:formatCode>General</c:formatCode>
                  <c:ptCount val="14"/>
                  <c:pt idx="0">
                    <c:v>4.3816586920547872E-2</c:v>
                  </c:pt>
                  <c:pt idx="1">
                    <c:v>4.4572140325894065E-2</c:v>
                  </c:pt>
                  <c:pt idx="2">
                    <c:v>4.5910803104447083E-2</c:v>
                  </c:pt>
                  <c:pt idx="3">
                    <c:v>4.8056823964285116E-2</c:v>
                  </c:pt>
                  <c:pt idx="4">
                    <c:v>5.1480038823433591E-2</c:v>
                  </c:pt>
                  <c:pt idx="5">
                    <c:v>5.4905337638705705E-2</c:v>
                  </c:pt>
                  <c:pt idx="6">
                    <c:v>5.7561427242279563E-2</c:v>
                  </c:pt>
                  <c:pt idx="7">
                    <c:v>5.8216532038392756E-2</c:v>
                  </c:pt>
                  <c:pt idx="8">
                    <c:v>5.6718642417938912E-2</c:v>
                  </c:pt>
                  <c:pt idx="9">
                    <c:v>5.3720073520082692E-2</c:v>
                  </c:pt>
                  <c:pt idx="10">
                    <c:v>5.0136387237642625E-2</c:v>
                  </c:pt>
                  <c:pt idx="11">
                    <c:v>4.8429064131359806E-2</c:v>
                  </c:pt>
                </c:numCache>
              </c:numRef>
            </c:plus>
            <c:minus>
              <c:numRef>
                <c:f>'Cas rates - popn'!$J$34:$J$47</c:f>
                <c:numCache>
                  <c:formatCode>General</c:formatCode>
                  <c:ptCount val="14"/>
                  <c:pt idx="0">
                    <c:v>4.3244552062891413E-2</c:v>
                  </c:pt>
                  <c:pt idx="1">
                    <c:v>4.3979678118686312E-2</c:v>
                  </c:pt>
                  <c:pt idx="2">
                    <c:v>4.5293535107981522E-2</c:v>
                  </c:pt>
                  <c:pt idx="3">
                    <c:v>4.7405714648644216E-2</c:v>
                  </c:pt>
                  <c:pt idx="4">
                    <c:v>5.0784559876047033E-2</c:v>
                  </c:pt>
                  <c:pt idx="5">
                    <c:v>5.4159100147052719E-2</c:v>
                  </c:pt>
                  <c:pt idx="6">
                    <c:v>5.6761108646150547E-2</c:v>
                  </c:pt>
                  <c:pt idx="7">
                    <c:v>5.7380088544110065E-2</c:v>
                  </c:pt>
                  <c:pt idx="8">
                    <c:v>5.5860247543971599E-2</c:v>
                  </c:pt>
                  <c:pt idx="9">
                    <c:v>5.2859146201769527E-2</c:v>
                  </c:pt>
                  <c:pt idx="10">
                    <c:v>4.9271704982930799E-2</c:v>
                  </c:pt>
                  <c:pt idx="11">
                    <c:v>4.7535354169660565E-2</c:v>
                  </c:pt>
                </c:numCache>
              </c:numRef>
            </c:minus>
          </c:errBars>
          <c:cat>
            <c:strRef>
              <c:f>'Crash rates - licenced drivers'!$A$19:$A$31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popn'!$I$19:$I$30</c:f>
              <c:numCache>
                <c:formatCode>0.0</c:formatCode>
                <c:ptCount val="12"/>
                <c:pt idx="0">
                  <c:v>3.312435682792684</c:v>
                </c:pt>
                <c:pt idx="1">
                  <c:v>3.308680892636934</c:v>
                </c:pt>
                <c:pt idx="2">
                  <c:v>3.3688164365503077</c:v>
                </c:pt>
                <c:pt idx="3">
                  <c:v>3.4989026098212737</c:v>
                </c:pt>
                <c:pt idx="4">
                  <c:v>3.7591232975069055</c:v>
                </c:pt>
                <c:pt idx="5">
                  <c:v>3.9848221418172511</c:v>
                </c:pt>
                <c:pt idx="6">
                  <c:v>4.0824372210303865</c:v>
                </c:pt>
                <c:pt idx="7">
                  <c:v>3.9936586104465093</c:v>
                </c:pt>
                <c:pt idx="8">
                  <c:v>3.6909789444419552</c:v>
                </c:pt>
                <c:pt idx="9">
                  <c:v>3.298300750555005</c:v>
                </c:pt>
                <c:pt idx="10">
                  <c:v>2.8568936940951999</c:v>
                </c:pt>
                <c:pt idx="11">
                  <c:v>2.575883468071253</c:v>
                </c:pt>
              </c:numCache>
            </c:numRef>
          </c:val>
        </c:ser>
        <c:axId val="71544832"/>
        <c:axId val="71546368"/>
      </c:barChart>
      <c:catAx>
        <c:axId val="71544832"/>
        <c:scaling>
          <c:orientation val="minMax"/>
        </c:scaling>
        <c:axPos val="b"/>
        <c:tickLblPos val="nextTo"/>
        <c:crossAx val="71546368"/>
        <c:crosses val="autoZero"/>
        <c:auto val="1"/>
        <c:lblAlgn val="ctr"/>
        <c:lblOffset val="100"/>
      </c:catAx>
      <c:valAx>
        <c:axId val="71546368"/>
        <c:scaling>
          <c:orientation val="minMax"/>
          <c:max val="6"/>
          <c:min val="0"/>
        </c:scaling>
        <c:axPos val="l"/>
        <c:majorGridlines/>
        <c:numFmt formatCode="0.0" sourceLinked="1"/>
        <c:tickLblPos val="nextTo"/>
        <c:crossAx val="7154483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popn'!$I$18</c:f>
              <c:strCache>
                <c:ptCount val="1"/>
                <c:pt idx="0">
                  <c:v>Rate ratio</c:v>
                </c:pt>
              </c:strCache>
            </c:strRef>
          </c:tx>
          <c:errBars>
            <c:errBarType val="both"/>
            <c:errValType val="cust"/>
            <c:plus>
              <c:numRef>
                <c:f>'Cas rates - popn'!$W$34:$W$45</c:f>
                <c:numCache>
                  <c:formatCode>General</c:formatCode>
                  <c:ptCount val="12"/>
                  <c:pt idx="0">
                    <c:v>0.15546176653011318</c:v>
                  </c:pt>
                  <c:pt idx="1">
                    <c:v>0.16002294068955289</c:v>
                  </c:pt>
                  <c:pt idx="2">
                    <c:v>0.16151315863381122</c:v>
                  </c:pt>
                  <c:pt idx="3">
                    <c:v>0.16743300183832077</c:v>
                  </c:pt>
                  <c:pt idx="4">
                    <c:v>0.17473108291410366</c:v>
                  </c:pt>
                  <c:pt idx="5">
                    <c:v>0.18589738803220685</c:v>
                  </c:pt>
                  <c:pt idx="6">
                    <c:v>0.18999591317209572</c:v>
                  </c:pt>
                  <c:pt idx="7">
                    <c:v>0.19222210248319371</c:v>
                  </c:pt>
                  <c:pt idx="8">
                    <c:v>0.18509738901881628</c:v>
                  </c:pt>
                  <c:pt idx="9">
                    <c:v>0.1801832340255474</c:v>
                  </c:pt>
                  <c:pt idx="10">
                    <c:v>0.17739695772134711</c:v>
                  </c:pt>
                  <c:pt idx="11">
                    <c:v>0.17880455486670543</c:v>
                  </c:pt>
                </c:numCache>
              </c:numRef>
            </c:plus>
            <c:minus>
              <c:numRef>
                <c:f>'Cas rates - popn'!$V$34:$V$45</c:f>
                <c:numCache>
                  <c:formatCode>General</c:formatCode>
                  <c:ptCount val="12"/>
                  <c:pt idx="0">
                    <c:v>0.1482799121467174</c:v>
                  </c:pt>
                  <c:pt idx="1">
                    <c:v>0.15253536347219468</c:v>
                  </c:pt>
                  <c:pt idx="2">
                    <c:v>0.15393619437461992</c:v>
                  </c:pt>
                  <c:pt idx="3">
                    <c:v>0.15958830264213802</c:v>
                  </c:pt>
                  <c:pt idx="4">
                    <c:v>0.16654342743451611</c:v>
                  </c:pt>
                  <c:pt idx="5">
                    <c:v>0.17704058293906011</c:v>
                  </c:pt>
                  <c:pt idx="6">
                    <c:v>0.18066716284167728</c:v>
                  </c:pt>
                  <c:pt idx="7">
                    <c:v>0.18251283661822199</c:v>
                  </c:pt>
                  <c:pt idx="8">
                    <c:v>0.1752747991657749</c:v>
                  </c:pt>
                  <c:pt idx="9">
                    <c:v>0.17009726142858872</c:v>
                  </c:pt>
                  <c:pt idx="10">
                    <c:v>0.1667509653342627</c:v>
                  </c:pt>
                  <c:pt idx="11">
                    <c:v>0.16747226127618742</c:v>
                  </c:pt>
                </c:numCache>
              </c:numRef>
            </c:minus>
          </c:errBars>
          <c:cat>
            <c:strRef>
              <c:f>'Crash rates - licenced drivers'!$A$19:$A$31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popn'!$U$19:$U$30</c:f>
              <c:numCache>
                <c:formatCode>0.0</c:formatCode>
                <c:ptCount val="12"/>
                <c:pt idx="0">
                  <c:v>3.2097360726999447</c:v>
                </c:pt>
                <c:pt idx="1">
                  <c:v>3.2599540162844685</c:v>
                </c:pt>
                <c:pt idx="2">
                  <c:v>3.2813565078324896</c:v>
                </c:pt>
                <c:pt idx="3">
                  <c:v>3.4061661131194367</c:v>
                </c:pt>
                <c:pt idx="4">
                  <c:v>3.5541692613241902</c:v>
                </c:pt>
                <c:pt idx="5">
                  <c:v>3.7159428933964853</c:v>
                </c:pt>
                <c:pt idx="6">
                  <c:v>3.6795949477158842</c:v>
                </c:pt>
                <c:pt idx="7">
                  <c:v>3.6133526131456541</c:v>
                </c:pt>
                <c:pt idx="8">
                  <c:v>3.3028873415025046</c:v>
                </c:pt>
                <c:pt idx="9">
                  <c:v>3.038742606968166</c:v>
                </c:pt>
                <c:pt idx="10">
                  <c:v>2.7786149822244002</c:v>
                </c:pt>
                <c:pt idx="11">
                  <c:v>2.6424309334048135</c:v>
                </c:pt>
              </c:numCache>
            </c:numRef>
          </c:val>
        </c:ser>
        <c:axId val="71566080"/>
        <c:axId val="71567616"/>
      </c:barChart>
      <c:catAx>
        <c:axId val="71566080"/>
        <c:scaling>
          <c:orientation val="minMax"/>
        </c:scaling>
        <c:axPos val="b"/>
        <c:tickLblPos val="nextTo"/>
        <c:crossAx val="71567616"/>
        <c:crosses val="autoZero"/>
        <c:auto val="1"/>
        <c:lblAlgn val="ctr"/>
        <c:lblOffset val="100"/>
      </c:catAx>
      <c:valAx>
        <c:axId val="71567616"/>
        <c:scaling>
          <c:orientation val="minMax"/>
          <c:max val="6"/>
          <c:min val="0"/>
        </c:scaling>
        <c:axPos val="l"/>
        <c:majorGridlines/>
        <c:numFmt formatCode="0.0" sourceLinked="1"/>
        <c:tickLblPos val="nextTo"/>
        <c:crossAx val="71566080"/>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popn'!$I$18</c:f>
              <c:strCache>
                <c:ptCount val="1"/>
                <c:pt idx="0">
                  <c:v>Rate ratio</c:v>
                </c:pt>
              </c:strCache>
            </c:strRef>
          </c:tx>
          <c:errBars>
            <c:errBarType val="both"/>
            <c:errValType val="cust"/>
            <c:plus>
              <c:numRef>
                <c:f>'Cas rates - popn'!$AI$34:$AI$45</c:f>
                <c:numCache>
                  <c:formatCode>General</c:formatCode>
                  <c:ptCount val="12"/>
                  <c:pt idx="0">
                    <c:v>0.20745956099042498</c:v>
                  </c:pt>
                  <c:pt idx="1">
                    <c:v>0.20996789024967424</c:v>
                  </c:pt>
                  <c:pt idx="2">
                    <c:v>0.21619843111415643</c:v>
                  </c:pt>
                  <c:pt idx="3">
                    <c:v>0.24037491923432786</c:v>
                  </c:pt>
                  <c:pt idx="4">
                    <c:v>0.25718173964572344</c:v>
                  </c:pt>
                  <c:pt idx="5">
                    <c:v>0.26672069717620883</c:v>
                  </c:pt>
                  <c:pt idx="6">
                    <c:v>0.27259481418766757</c:v>
                  </c:pt>
                  <c:pt idx="7">
                    <c:v>0.27762156973837548</c:v>
                  </c:pt>
                  <c:pt idx="8">
                    <c:v>0.26559566151046021</c:v>
                  </c:pt>
                  <c:pt idx="9">
                    <c:v>0.25681441228708057</c:v>
                  </c:pt>
                  <c:pt idx="10">
                    <c:v>0.24585477294456648</c:v>
                  </c:pt>
                  <c:pt idx="11">
                    <c:v>0.24868350928662242</c:v>
                  </c:pt>
                </c:numCache>
              </c:numRef>
            </c:plus>
            <c:minus>
              <c:numRef>
                <c:f>'Cas rates - popn'!$AH$34:$AH$45</c:f>
                <c:numCache>
                  <c:formatCode>General</c:formatCode>
                  <c:ptCount val="12"/>
                  <c:pt idx="0">
                    <c:v>0.19691225012336552</c:v>
                  </c:pt>
                  <c:pt idx="1">
                    <c:v>0.1994000539385965</c:v>
                  </c:pt>
                  <c:pt idx="2">
                    <c:v>0.20554544822843396</c:v>
                  </c:pt>
                  <c:pt idx="3">
                    <c:v>0.2286669740426959</c:v>
                  </c:pt>
                  <c:pt idx="4">
                    <c:v>0.24461964892049803</c:v>
                  </c:pt>
                  <c:pt idx="5">
                    <c:v>0.25344180899864382</c:v>
                  </c:pt>
                  <c:pt idx="6">
                    <c:v>0.25870315367481478</c:v>
                  </c:pt>
                  <c:pt idx="7">
                    <c:v>0.26292994985423174</c:v>
                  </c:pt>
                  <c:pt idx="8">
                    <c:v>0.2507057922572723</c:v>
                  </c:pt>
                  <c:pt idx="9">
                    <c:v>0.24151323475169775</c:v>
                  </c:pt>
                  <c:pt idx="10">
                    <c:v>0.2300632103434124</c:v>
                  </c:pt>
                  <c:pt idx="11">
                    <c:v>0.23170115019405921</c:v>
                  </c:pt>
                </c:numCache>
              </c:numRef>
            </c:minus>
          </c:errBars>
          <c:cat>
            <c:strRef>
              <c:f>'Crash rates - licenced drivers'!$A$19:$A$31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popn'!$AG$19:$AG$30</c:f>
              <c:numCache>
                <c:formatCode>0.0</c:formatCode>
                <c:ptCount val="12"/>
                <c:pt idx="0">
                  <c:v>3.873151126304597</c:v>
                </c:pt>
                <c:pt idx="1">
                  <c:v>3.9617957175656646</c:v>
                </c:pt>
                <c:pt idx="2">
                  <c:v>4.1714704610291884</c:v>
                </c:pt>
                <c:pt idx="3">
                  <c:v>4.6947439979771826</c:v>
                </c:pt>
                <c:pt idx="4">
                  <c:v>5.0080602215813199</c:v>
                </c:pt>
                <c:pt idx="5">
                  <c:v>5.0906502928415085</c:v>
                </c:pt>
                <c:pt idx="6">
                  <c:v>5.0765088911088734</c:v>
                </c:pt>
                <c:pt idx="7">
                  <c:v>4.9684803980366485</c:v>
                </c:pt>
                <c:pt idx="8">
                  <c:v>4.4719244747444113</c:v>
                </c:pt>
                <c:pt idx="9">
                  <c:v>4.0535494277407293</c:v>
                </c:pt>
                <c:pt idx="10">
                  <c:v>3.5817948970888192</c:v>
                </c:pt>
                <c:pt idx="11">
                  <c:v>3.3929476359524338</c:v>
                </c:pt>
              </c:numCache>
            </c:numRef>
          </c:val>
        </c:ser>
        <c:axId val="71583232"/>
        <c:axId val="71584768"/>
      </c:barChart>
      <c:catAx>
        <c:axId val="71583232"/>
        <c:scaling>
          <c:orientation val="minMax"/>
        </c:scaling>
        <c:axPos val="b"/>
        <c:tickLblPos val="nextTo"/>
        <c:crossAx val="71584768"/>
        <c:crosses val="autoZero"/>
        <c:auto val="1"/>
        <c:lblAlgn val="ctr"/>
        <c:lblOffset val="100"/>
      </c:catAx>
      <c:valAx>
        <c:axId val="71584768"/>
        <c:scaling>
          <c:orientation val="minMax"/>
          <c:max val="6"/>
          <c:min val="0"/>
        </c:scaling>
        <c:axPos val="l"/>
        <c:majorGridlines/>
        <c:numFmt formatCode="0.0" sourceLinked="1"/>
        <c:tickLblPos val="nextTo"/>
        <c:crossAx val="71583232"/>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v>Male YD</c:v>
          </c:tx>
          <c:spPr>
            <a:ln>
              <a:solidFill>
                <a:srgbClr val="0000FF"/>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paper'!$C$17:$C$28</c:f>
              <c:numCache>
                <c:formatCode>0.0</c:formatCode>
                <c:ptCount val="12"/>
                <c:pt idx="0">
                  <c:v>225.16942991476833</c:v>
                </c:pt>
                <c:pt idx="1">
                  <c:v>225.87418281646231</c:v>
                </c:pt>
                <c:pt idx="2">
                  <c:v>217.28871637679262</c:v>
                </c:pt>
                <c:pt idx="3">
                  <c:v>201.86937940798626</c:v>
                </c:pt>
                <c:pt idx="4">
                  <c:v>181.8692146211105</c:v>
                </c:pt>
                <c:pt idx="5">
                  <c:v>162.71214499240722</c:v>
                </c:pt>
                <c:pt idx="6">
                  <c:v>143.8548074281027</c:v>
                </c:pt>
                <c:pt idx="7">
                  <c:v>129.4099812439251</c:v>
                </c:pt>
                <c:pt idx="8">
                  <c:v>113.97961205484772</c:v>
                </c:pt>
                <c:pt idx="9">
                  <c:v>101.54679032809128</c:v>
                </c:pt>
                <c:pt idx="10">
                  <c:v>84.686178536193424</c:v>
                </c:pt>
                <c:pt idx="11">
                  <c:v>74.291944218143527</c:v>
                </c:pt>
              </c:numCache>
            </c:numRef>
          </c:val>
        </c:ser>
        <c:ser>
          <c:idx val="1"/>
          <c:order val="1"/>
          <c:tx>
            <c:v>Female YD</c:v>
          </c:tx>
          <c:spPr>
            <a:ln>
              <a:solidFill>
                <a:srgbClr val="FC02A3"/>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paper'!$C$72:$C$83</c:f>
              <c:numCache>
                <c:formatCode>0.0</c:formatCode>
                <c:ptCount val="12"/>
                <c:pt idx="0">
                  <c:v>76.199039511106918</c:v>
                </c:pt>
                <c:pt idx="1">
                  <c:v>76.552207803127388</c:v>
                </c:pt>
                <c:pt idx="2">
                  <c:v>77.78975393601047</c:v>
                </c:pt>
                <c:pt idx="3">
                  <c:v>76.278471940659472</c:v>
                </c:pt>
                <c:pt idx="4">
                  <c:v>73.569044123558967</c:v>
                </c:pt>
                <c:pt idx="5">
                  <c:v>68.710352332979426</c:v>
                </c:pt>
                <c:pt idx="6">
                  <c:v>65.248049139741141</c:v>
                </c:pt>
                <c:pt idx="7">
                  <c:v>62.125644922486863</c:v>
                </c:pt>
                <c:pt idx="8">
                  <c:v>58.26138292376946</c:v>
                </c:pt>
                <c:pt idx="9">
                  <c:v>54.135734349919815</c:v>
                </c:pt>
                <c:pt idx="10">
                  <c:v>49.09533931256162</c:v>
                </c:pt>
                <c:pt idx="11">
                  <c:v>44.940310467058715</c:v>
                </c:pt>
              </c:numCache>
            </c:numRef>
          </c:val>
        </c:ser>
        <c:ser>
          <c:idx val="2"/>
          <c:order val="2"/>
          <c:tx>
            <c:v>Male OD</c:v>
          </c:tx>
          <c:spPr>
            <a:ln>
              <a:solidFill>
                <a:srgbClr val="0000FF"/>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paper'!$D$17:$D$28</c:f>
              <c:numCache>
                <c:formatCode>0.0</c:formatCode>
                <c:ptCount val="12"/>
                <c:pt idx="0">
                  <c:v>13.73194256686193</c:v>
                </c:pt>
                <c:pt idx="1">
                  <c:v>13.131548171198768</c:v>
                </c:pt>
                <c:pt idx="2">
                  <c:v>12.276717179133055</c:v>
                </c:pt>
                <c:pt idx="3">
                  <c:v>11.462222394285799</c:v>
                </c:pt>
                <c:pt idx="4">
                  <c:v>10.610809086528494</c:v>
                </c:pt>
                <c:pt idx="5">
                  <c:v>9.7767048766745734</c:v>
                </c:pt>
                <c:pt idx="6">
                  <c:v>9.0029438355603482</c:v>
                </c:pt>
                <c:pt idx="7">
                  <c:v>8.443046980330891</c:v>
                </c:pt>
                <c:pt idx="8">
                  <c:v>8.0025672082322679</c:v>
                </c:pt>
                <c:pt idx="9">
                  <c:v>7.6355248441074961</c:v>
                </c:pt>
                <c:pt idx="10">
                  <c:v>7.3104275097633042</c:v>
                </c:pt>
                <c:pt idx="11">
                  <c:v>6.9790822533832104</c:v>
                </c:pt>
              </c:numCache>
            </c:numRef>
          </c:val>
        </c:ser>
        <c:ser>
          <c:idx val="3"/>
          <c:order val="3"/>
          <c:tx>
            <c:v>Female OD</c:v>
          </c:tx>
          <c:spPr>
            <a:ln>
              <a:solidFill>
                <a:srgbClr val="FC02A3"/>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paper'!$D$72:$D$83</c:f>
              <c:numCache>
                <c:formatCode>0.0</c:formatCode>
                <c:ptCount val="12"/>
                <c:pt idx="0">
                  <c:v>9.287283999129464</c:v>
                </c:pt>
                <c:pt idx="1">
                  <c:v>8.7398208322669841</c:v>
                </c:pt>
                <c:pt idx="2">
                  <c:v>8.2663962840897565</c:v>
                </c:pt>
                <c:pt idx="3">
                  <c:v>7.7338762364928701</c:v>
                </c:pt>
                <c:pt idx="4">
                  <c:v>7.3118950200880555</c:v>
                </c:pt>
                <c:pt idx="5">
                  <c:v>6.8477840788246045</c:v>
                </c:pt>
                <c:pt idx="6">
                  <c:v>6.4500011221577598</c:v>
                </c:pt>
                <c:pt idx="7">
                  <c:v>6.163153292272507</c:v>
                </c:pt>
                <c:pt idx="8">
                  <c:v>5.9228207389109375</c:v>
                </c:pt>
                <c:pt idx="9">
                  <c:v>5.7591560856730784</c:v>
                </c:pt>
                <c:pt idx="10">
                  <c:v>5.5240128987997803</c:v>
                </c:pt>
                <c:pt idx="11">
                  <c:v>5.3263473464970277</c:v>
                </c:pt>
              </c:numCache>
            </c:numRef>
          </c:val>
        </c:ser>
        <c:marker val="1"/>
        <c:axId val="71713536"/>
        <c:axId val="71715072"/>
      </c:lineChart>
      <c:catAx>
        <c:axId val="71713536"/>
        <c:scaling>
          <c:orientation val="minMax"/>
        </c:scaling>
        <c:axPos val="b"/>
        <c:tickLblPos val="nextTo"/>
        <c:crossAx val="71715072"/>
        <c:crosses val="autoZero"/>
        <c:auto val="1"/>
        <c:lblAlgn val="ctr"/>
        <c:lblOffset val="100"/>
      </c:catAx>
      <c:valAx>
        <c:axId val="71715072"/>
        <c:scaling>
          <c:orientation val="minMax"/>
          <c:max val="300"/>
        </c:scaling>
        <c:axPos val="l"/>
        <c:majorGridlines/>
        <c:numFmt formatCode="0.0" sourceLinked="1"/>
        <c:tickLblPos val="nextTo"/>
        <c:crossAx val="71713536"/>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spPr>
            <a:ln>
              <a:solidFill>
                <a:srgbClr val="0000FF"/>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paper'!$J$17:$J$28</c:f>
              <c:numCache>
                <c:formatCode>0.0</c:formatCode>
                <c:ptCount val="12"/>
                <c:pt idx="0">
                  <c:v>259.27435792906647</c:v>
                </c:pt>
                <c:pt idx="1">
                  <c:v>253.97220838177503</c:v>
                </c:pt>
                <c:pt idx="2">
                  <c:v>253.3244590538026</c:v>
                </c:pt>
                <c:pt idx="3">
                  <c:v>249.72660019298797</c:v>
                </c:pt>
                <c:pt idx="4">
                  <c:v>238.55752610517843</c:v>
                </c:pt>
                <c:pt idx="5">
                  <c:v>220.21867560179857</c:v>
                </c:pt>
                <c:pt idx="6">
                  <c:v>196.55315217737558</c:v>
                </c:pt>
                <c:pt idx="7">
                  <c:v>174.56332909703926</c:v>
                </c:pt>
                <c:pt idx="8">
                  <c:v>156.78588926996559</c:v>
                </c:pt>
                <c:pt idx="9">
                  <c:v>129.74040941770497</c:v>
                </c:pt>
                <c:pt idx="10">
                  <c:v>117.74240231548468</c:v>
                </c:pt>
                <c:pt idx="11">
                  <c:v>102.20326418510832</c:v>
                </c:pt>
              </c:numCache>
            </c:numRef>
          </c:val>
        </c:ser>
        <c:ser>
          <c:idx val="1"/>
          <c:order val="1"/>
          <c:spPr>
            <a:ln>
              <a:solidFill>
                <a:srgbClr val="FC02A3"/>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paper'!$J$72:$J$83</c:f>
              <c:numCache>
                <c:formatCode>0.0</c:formatCode>
                <c:ptCount val="12"/>
                <c:pt idx="0">
                  <c:v>90.429676881535315</c:v>
                </c:pt>
                <c:pt idx="1">
                  <c:v>95.550145521773374</c:v>
                </c:pt>
                <c:pt idx="2">
                  <c:v>93.95205944343229</c:v>
                </c:pt>
                <c:pt idx="3">
                  <c:v>100.90218423551759</c:v>
                </c:pt>
                <c:pt idx="4">
                  <c:v>96.106960283130164</c:v>
                </c:pt>
                <c:pt idx="5">
                  <c:v>92.964787394208699</c:v>
                </c:pt>
                <c:pt idx="6">
                  <c:v>88.914903698748631</c:v>
                </c:pt>
                <c:pt idx="7">
                  <c:v>83.871760897181844</c:v>
                </c:pt>
                <c:pt idx="8">
                  <c:v>81.304140236000251</c:v>
                </c:pt>
                <c:pt idx="9">
                  <c:v>73.771950234728919</c:v>
                </c:pt>
                <c:pt idx="10">
                  <c:v>67.909342425173975</c:v>
                </c:pt>
                <c:pt idx="11">
                  <c:v>58.717383209692592</c:v>
                </c:pt>
              </c:numCache>
            </c:numRef>
          </c:val>
        </c:ser>
        <c:ser>
          <c:idx val="2"/>
          <c:order val="2"/>
          <c:spPr>
            <a:ln>
              <a:solidFill>
                <a:srgbClr val="0000FF"/>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paper'!$K$17:$K$28</c:f>
              <c:numCache>
                <c:formatCode>0.0</c:formatCode>
                <c:ptCount val="12"/>
                <c:pt idx="0">
                  <c:v>14.855614556958169</c:v>
                </c:pt>
                <c:pt idx="1">
                  <c:v>14.045200394761046</c:v>
                </c:pt>
                <c:pt idx="2">
                  <c:v>13.982544633443746</c:v>
                </c:pt>
                <c:pt idx="3">
                  <c:v>13.581899356385314</c:v>
                </c:pt>
                <c:pt idx="4">
                  <c:v>13.174330579458196</c:v>
                </c:pt>
                <c:pt idx="5">
                  <c:v>12.28038787256572</c:v>
                </c:pt>
                <c:pt idx="6">
                  <c:v>11.691055559753378</c:v>
                </c:pt>
                <c:pt idx="7">
                  <c:v>10.939384063620286</c:v>
                </c:pt>
                <c:pt idx="8">
                  <c:v>10.243972282214983</c:v>
                </c:pt>
                <c:pt idx="9">
                  <c:v>9.5589048048286571</c:v>
                </c:pt>
                <c:pt idx="10">
                  <c:v>8.7939728410889888</c:v>
                </c:pt>
                <c:pt idx="11">
                  <c:v>8.4837798058482239</c:v>
                </c:pt>
              </c:numCache>
            </c:numRef>
          </c:val>
        </c:ser>
        <c:ser>
          <c:idx val="3"/>
          <c:order val="3"/>
          <c:spPr>
            <a:ln>
              <a:solidFill>
                <a:srgbClr val="FC02A3"/>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paper'!$K$72:$K$83</c:f>
              <c:numCache>
                <c:formatCode>0.0</c:formatCode>
                <c:ptCount val="12"/>
                <c:pt idx="0">
                  <c:v>11.704072282369458</c:v>
                </c:pt>
                <c:pt idx="1">
                  <c:v>11.151782871802064</c:v>
                </c:pt>
                <c:pt idx="2">
                  <c:v>10.710880794548833</c:v>
                </c:pt>
                <c:pt idx="3">
                  <c:v>10.312994116235629</c:v>
                </c:pt>
                <c:pt idx="4">
                  <c:v>9.9597525018629511</c:v>
                </c:pt>
                <c:pt idx="5">
                  <c:v>9.3143463578188488</c:v>
                </c:pt>
                <c:pt idx="6">
                  <c:v>8.7766397601251498</c:v>
                </c:pt>
                <c:pt idx="7">
                  <c:v>8.5345113295606918</c:v>
                </c:pt>
                <c:pt idx="8">
                  <c:v>8.0762907553219705</c:v>
                </c:pt>
                <c:pt idx="9">
                  <c:v>7.5930654399843096</c:v>
                </c:pt>
                <c:pt idx="10">
                  <c:v>7.0394219763425916</c:v>
                </c:pt>
                <c:pt idx="11">
                  <c:v>6.6146820188441176</c:v>
                </c:pt>
              </c:numCache>
            </c:numRef>
          </c:val>
        </c:ser>
        <c:marker val="1"/>
        <c:axId val="71744896"/>
        <c:axId val="71754880"/>
      </c:lineChart>
      <c:catAx>
        <c:axId val="71744896"/>
        <c:scaling>
          <c:orientation val="minMax"/>
        </c:scaling>
        <c:axPos val="b"/>
        <c:tickLblPos val="nextTo"/>
        <c:crossAx val="71754880"/>
        <c:crosses val="autoZero"/>
        <c:auto val="1"/>
        <c:lblAlgn val="ctr"/>
        <c:lblOffset val="100"/>
      </c:catAx>
      <c:valAx>
        <c:axId val="71754880"/>
        <c:scaling>
          <c:orientation val="minMax"/>
        </c:scaling>
        <c:axPos val="l"/>
        <c:majorGridlines/>
        <c:numFmt formatCode="0.0" sourceLinked="1"/>
        <c:tickLblPos val="nextTo"/>
        <c:crossAx val="71744896"/>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spPr>
            <a:ln>
              <a:solidFill>
                <a:srgbClr val="0000FF"/>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paper'!$Q$17:$Q$28</c:f>
              <c:numCache>
                <c:formatCode>0.0</c:formatCode>
                <c:ptCount val="12"/>
                <c:pt idx="0">
                  <c:v>234.36278342455034</c:v>
                </c:pt>
                <c:pt idx="1">
                  <c:v>240.19720247649624</c:v>
                </c:pt>
                <c:pt idx="2">
                  <c:v>237.37474405204125</c:v>
                </c:pt>
                <c:pt idx="3">
                  <c:v>233.19638455217748</c:v>
                </c:pt>
                <c:pt idx="4">
                  <c:v>197.59564785579832</c:v>
                </c:pt>
                <c:pt idx="5">
                  <c:v>166.38616367691529</c:v>
                </c:pt>
                <c:pt idx="6">
                  <c:v>146.85738369948896</c:v>
                </c:pt>
                <c:pt idx="7">
                  <c:v>136.62575388847739</c:v>
                </c:pt>
                <c:pt idx="8">
                  <c:v>123.84709488529373</c:v>
                </c:pt>
                <c:pt idx="9">
                  <c:v>104.59703229560661</c:v>
                </c:pt>
                <c:pt idx="10">
                  <c:v>91.041344033037703</c:v>
                </c:pt>
                <c:pt idx="11">
                  <c:v>79.140662907624588</c:v>
                </c:pt>
              </c:numCache>
            </c:numRef>
          </c:val>
        </c:ser>
        <c:ser>
          <c:idx val="1"/>
          <c:order val="1"/>
          <c:spPr>
            <a:ln>
              <a:solidFill>
                <a:srgbClr val="FC02A3"/>
              </a:solidFill>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paper'!$Q$72:$Q$83</c:f>
              <c:numCache>
                <c:formatCode>0.0</c:formatCode>
                <c:ptCount val="12"/>
                <c:pt idx="0">
                  <c:v>77.6183680112171</c:v>
                </c:pt>
                <c:pt idx="1">
                  <c:v>70.93408736349447</c:v>
                </c:pt>
                <c:pt idx="2">
                  <c:v>77.177508269018745</c:v>
                </c:pt>
                <c:pt idx="3">
                  <c:v>81.045319219318614</c:v>
                </c:pt>
                <c:pt idx="4">
                  <c:v>82.490931521478956</c:v>
                </c:pt>
                <c:pt idx="5">
                  <c:v>74.123875955962617</c:v>
                </c:pt>
                <c:pt idx="6">
                  <c:v>71.176648952298777</c:v>
                </c:pt>
                <c:pt idx="7">
                  <c:v>68.970972079411439</c:v>
                </c:pt>
                <c:pt idx="8">
                  <c:v>67.624273724983851</c:v>
                </c:pt>
                <c:pt idx="9">
                  <c:v>61.865957092965253</c:v>
                </c:pt>
                <c:pt idx="10">
                  <c:v>61.954427919407124</c:v>
                </c:pt>
                <c:pt idx="11">
                  <c:v>57.994877424076094</c:v>
                </c:pt>
              </c:numCache>
            </c:numRef>
          </c:val>
        </c:ser>
        <c:ser>
          <c:idx val="2"/>
          <c:order val="2"/>
          <c:spPr>
            <a:ln>
              <a:solidFill>
                <a:srgbClr val="0000FF"/>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paper'!$R$17:$R$28</c:f>
              <c:numCache>
                <c:formatCode>0.0</c:formatCode>
                <c:ptCount val="12"/>
                <c:pt idx="0">
                  <c:v>12.36621594525214</c:v>
                </c:pt>
                <c:pt idx="1">
                  <c:v>11.888546110067724</c:v>
                </c:pt>
                <c:pt idx="2">
                  <c:v>11.285913993064115</c:v>
                </c:pt>
                <c:pt idx="3">
                  <c:v>10.474115252190519</c:v>
                </c:pt>
                <c:pt idx="4">
                  <c:v>9.7196091076377442</c:v>
                </c:pt>
                <c:pt idx="5">
                  <c:v>9.025185602379425</c:v>
                </c:pt>
                <c:pt idx="6">
                  <c:v>8.53737409054159</c:v>
                </c:pt>
                <c:pt idx="7">
                  <c:v>8.1906170719289246</c:v>
                </c:pt>
                <c:pt idx="8">
                  <c:v>8.0589887441336483</c:v>
                </c:pt>
                <c:pt idx="9">
                  <c:v>7.671031866381667</c:v>
                </c:pt>
                <c:pt idx="10">
                  <c:v>7.2656804460199647</c:v>
                </c:pt>
                <c:pt idx="11">
                  <c:v>7.0544844550001269</c:v>
                </c:pt>
              </c:numCache>
            </c:numRef>
          </c:val>
        </c:ser>
        <c:ser>
          <c:idx val="3"/>
          <c:order val="3"/>
          <c:spPr>
            <a:ln>
              <a:solidFill>
                <a:srgbClr val="FC02A3"/>
              </a:solidFill>
              <a:prstDash val="sysDash"/>
            </a:ln>
          </c:spPr>
          <c:marker>
            <c:symbol val="none"/>
          </c:marker>
          <c:cat>
            <c:strRef>
              <c:f>'MF sing veh for paper'!$A$17:$A$28</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paper'!$R$72:$R$83</c:f>
              <c:numCache>
                <c:formatCode>0.0</c:formatCode>
                <c:ptCount val="12"/>
                <c:pt idx="0">
                  <c:v>8.7344231581804177</c:v>
                </c:pt>
                <c:pt idx="1">
                  <c:v>8.5349346325997004</c:v>
                </c:pt>
                <c:pt idx="2">
                  <c:v>8.3490042818464847</c:v>
                </c:pt>
                <c:pt idx="3">
                  <c:v>8.0972740271077157</c:v>
                </c:pt>
                <c:pt idx="4">
                  <c:v>7.3395914685179751</c:v>
                </c:pt>
                <c:pt idx="5">
                  <c:v>6.5913576661403805</c:v>
                </c:pt>
                <c:pt idx="6">
                  <c:v>5.9604312605569438</c:v>
                </c:pt>
                <c:pt idx="7">
                  <c:v>5.5127582659783787</c:v>
                </c:pt>
                <c:pt idx="8">
                  <c:v>5.5615420856379494</c:v>
                </c:pt>
                <c:pt idx="9">
                  <c:v>5.290323455802068</c:v>
                </c:pt>
                <c:pt idx="10">
                  <c:v>5.271000417761547</c:v>
                </c:pt>
                <c:pt idx="11">
                  <c:v>5.2792913327752133</c:v>
                </c:pt>
              </c:numCache>
            </c:numRef>
          </c:val>
        </c:ser>
        <c:marker val="1"/>
        <c:axId val="71645440"/>
        <c:axId val="71663616"/>
      </c:lineChart>
      <c:catAx>
        <c:axId val="71645440"/>
        <c:scaling>
          <c:orientation val="minMax"/>
        </c:scaling>
        <c:axPos val="b"/>
        <c:tickLblPos val="nextTo"/>
        <c:crossAx val="71663616"/>
        <c:crosses val="autoZero"/>
        <c:auto val="1"/>
        <c:lblAlgn val="ctr"/>
        <c:lblOffset val="100"/>
      </c:catAx>
      <c:valAx>
        <c:axId val="71663616"/>
        <c:scaling>
          <c:orientation val="minMax"/>
        </c:scaling>
        <c:axPos val="l"/>
        <c:majorGridlines/>
        <c:numFmt formatCode="0.0" sourceLinked="1"/>
        <c:tickLblPos val="nextTo"/>
        <c:crossAx val="71645440"/>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'MF sing veh for paper'!$D$29</c:f>
              <c:strCache>
                <c:ptCount val="1"/>
                <c:pt idx="0">
                  <c:v>Male - YD v OD</c:v>
                </c:pt>
              </c:strCache>
            </c:strRef>
          </c:tx>
          <c:spPr>
            <a:solidFill>
              <a:srgbClr val="0000FF"/>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paper'!$D$30:$D$41</c:f>
              <c:numCache>
                <c:formatCode>0.0</c:formatCode>
                <c:ptCount val="12"/>
                <c:pt idx="0">
                  <c:v>16.397492839661982</c:v>
                </c:pt>
                <c:pt idx="1">
                  <c:v>17.200879886491126</c:v>
                </c:pt>
                <c:pt idx="2">
                  <c:v>17.699252430944796</c:v>
                </c:pt>
                <c:pt idx="3">
                  <c:v>17.611713720423285</c:v>
                </c:pt>
                <c:pt idx="4">
                  <c:v>17.1399949935969</c:v>
                </c:pt>
                <c:pt idx="5">
                  <c:v>16.642841023114915</c:v>
                </c:pt>
                <c:pt idx="6">
                  <c:v>15.978640992949092</c:v>
                </c:pt>
                <c:pt idx="7">
                  <c:v>15.327402719113307</c:v>
                </c:pt>
                <c:pt idx="8">
                  <c:v>14.242880951702173</c:v>
                </c:pt>
                <c:pt idx="9">
                  <c:v>13.299254786192865</c:v>
                </c:pt>
                <c:pt idx="10">
                  <c:v>11.584299060908888</c:v>
                </c:pt>
                <c:pt idx="11">
                  <c:v>10.644944638978769</c:v>
                </c:pt>
              </c:numCache>
            </c:numRef>
          </c:val>
        </c:ser>
        <c:ser>
          <c:idx val="1"/>
          <c:order val="1"/>
          <c:tx>
            <c:strRef>
              <c:f>'MF sing veh for paper'!$D$84</c:f>
              <c:strCache>
                <c:ptCount val="1"/>
                <c:pt idx="0">
                  <c:v>Female YD v OD</c:v>
                </c:pt>
              </c:strCache>
            </c:strRef>
          </c:tx>
          <c:spPr>
            <a:solidFill>
              <a:srgbClr val="FC02A3"/>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paper'!$D$85:$D$96</c:f>
              <c:numCache>
                <c:formatCode>0.0</c:formatCode>
                <c:ptCount val="12"/>
                <c:pt idx="0">
                  <c:v>8.2046634428590028</c:v>
                </c:pt>
                <c:pt idx="1">
                  <c:v>8.759013402254249</c:v>
                </c:pt>
                <c:pt idx="2">
                  <c:v>9.4103586693190007</c:v>
                </c:pt>
                <c:pt idx="3">
                  <c:v>9.8629031042330286</c:v>
                </c:pt>
                <c:pt idx="4">
                  <c:v>10.061556398367596</c:v>
                </c:pt>
                <c:pt idx="5">
                  <c:v>10.033954275143174</c:v>
                </c:pt>
                <c:pt idx="6">
                  <c:v>10.115974850856048</c:v>
                </c:pt>
                <c:pt idx="7">
                  <c:v>10.080171947107221</c:v>
                </c:pt>
                <c:pt idx="8">
                  <c:v>9.8367628351491092</c:v>
                </c:pt>
                <c:pt idx="9">
                  <c:v>9.399942204135094</c:v>
                </c:pt>
                <c:pt idx="10">
                  <c:v>8.8876221348485025</c:v>
                </c:pt>
                <c:pt idx="11">
                  <c:v>8.4373600787816709</c:v>
                </c:pt>
              </c:numCache>
            </c:numRef>
          </c:val>
        </c:ser>
        <c:ser>
          <c:idx val="2"/>
          <c:order val="2"/>
          <c:tx>
            <c:strRef>
              <c:f>'MF sing veh for paper'!$C$111</c:f>
              <c:strCache>
                <c:ptCount val="1"/>
              </c:strCache>
            </c:strRef>
          </c:tx>
          <c:spPr>
            <a:solidFill>
              <a:srgbClr val="25D936"/>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paper'!$C$112:$C$123</c:f>
              <c:numCache>
                <c:formatCode>0.0</c:formatCode>
                <c:ptCount val="12"/>
                <c:pt idx="0">
                  <c:v>2.9550166427222102</c:v>
                </c:pt>
                <c:pt idx="1">
                  <c:v>2.9505900521818087</c:v>
                </c:pt>
                <c:pt idx="2">
                  <c:v>2.7932819604434451</c:v>
                </c:pt>
                <c:pt idx="3">
                  <c:v>2.6464790690226372</c:v>
                </c:pt>
                <c:pt idx="4">
                  <c:v>2.4720888627513182</c:v>
                </c:pt>
                <c:pt idx="5">
                  <c:v>2.3680877694220324</c:v>
                </c:pt>
                <c:pt idx="6">
                  <c:v>2.204737295976626</c:v>
                </c:pt>
                <c:pt idx="7">
                  <c:v>2.0830364240948778</c:v>
                </c:pt>
                <c:pt idx="8">
                  <c:v>1.9563492374353915</c:v>
                </c:pt>
                <c:pt idx="9">
                  <c:v>1.8757811554142492</c:v>
                </c:pt>
                <c:pt idx="10">
                  <c:v>1.724933154999617</c:v>
                </c:pt>
                <c:pt idx="11">
                  <c:v>1.653124854858302</c:v>
                </c:pt>
              </c:numCache>
            </c:numRef>
          </c:val>
        </c:ser>
        <c:axId val="71684480"/>
        <c:axId val="71686016"/>
      </c:barChart>
      <c:catAx>
        <c:axId val="71684480"/>
        <c:scaling>
          <c:orientation val="minMax"/>
        </c:scaling>
        <c:axPos val="b"/>
        <c:tickLblPos val="nextTo"/>
        <c:crossAx val="71686016"/>
        <c:crosses val="autoZero"/>
        <c:auto val="1"/>
        <c:lblAlgn val="ctr"/>
        <c:lblOffset val="100"/>
      </c:catAx>
      <c:valAx>
        <c:axId val="71686016"/>
        <c:scaling>
          <c:orientation val="minMax"/>
          <c:max val="25"/>
        </c:scaling>
        <c:axPos val="l"/>
        <c:majorGridlines/>
        <c:numFmt formatCode="0.0" sourceLinked="1"/>
        <c:tickLblPos val="nextTo"/>
        <c:crossAx val="71684480"/>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'MF sing veh for paper'!$D$29</c:f>
              <c:strCache>
                <c:ptCount val="1"/>
                <c:pt idx="0">
                  <c:v>Male - YD v OD</c:v>
                </c:pt>
              </c:strCache>
            </c:strRef>
          </c:tx>
          <c:spPr>
            <a:solidFill>
              <a:srgbClr val="0000FF"/>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paper'!$K$30:$K$41</c:f>
              <c:numCache>
                <c:formatCode>0.0</c:formatCode>
                <c:ptCount val="12"/>
                <c:pt idx="0">
                  <c:v>17.452954028591588</c:v>
                </c:pt>
                <c:pt idx="1">
                  <c:v>18.082490903903924</c:v>
                </c:pt>
                <c:pt idx="2">
                  <c:v>18.117192949836632</c:v>
                </c:pt>
                <c:pt idx="3">
                  <c:v>18.386721447437559</c:v>
                </c:pt>
                <c:pt idx="4">
                  <c:v>18.107753154239546</c:v>
                </c:pt>
                <c:pt idx="5">
                  <c:v>17.932550493275986</c:v>
                </c:pt>
                <c:pt idx="6">
                  <c:v>16.81226739303273</c:v>
                </c:pt>
                <c:pt idx="7">
                  <c:v>15.957327037960226</c:v>
                </c:pt>
                <c:pt idx="8">
                  <c:v>15.305184839495194</c:v>
                </c:pt>
                <c:pt idx="9">
                  <c:v>13.572727427117689</c:v>
                </c:pt>
                <c:pt idx="10">
                  <c:v>13.388988622451132</c:v>
                </c:pt>
                <c:pt idx="11">
                  <c:v>12.046902032353007</c:v>
                </c:pt>
              </c:numCache>
            </c:numRef>
          </c:val>
        </c:ser>
        <c:ser>
          <c:idx val="1"/>
          <c:order val="1"/>
          <c:tx>
            <c:strRef>
              <c:f>'MF sing veh for paper'!$D$84</c:f>
              <c:strCache>
                <c:ptCount val="1"/>
                <c:pt idx="0">
                  <c:v>Female YD v OD</c:v>
                </c:pt>
              </c:strCache>
            </c:strRef>
          </c:tx>
          <c:spPr>
            <a:solidFill>
              <a:srgbClr val="FC02A3"/>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paper'!$K$85:$K$96</c:f>
              <c:numCache>
                <c:formatCode>0.0</c:formatCode>
                <c:ptCount val="12"/>
                <c:pt idx="0">
                  <c:v>7.7263429941179496</c:v>
                </c:pt>
                <c:pt idx="1">
                  <c:v>8.5681497407358496</c:v>
                </c:pt>
                <c:pt idx="2">
                  <c:v>8.771646444916831</c:v>
                </c:pt>
                <c:pt idx="3">
                  <c:v>9.7839854360692975</c:v>
                </c:pt>
                <c:pt idx="4">
                  <c:v>9.649532984394309</c:v>
                </c:pt>
                <c:pt idx="5">
                  <c:v>9.9808170990088065</c:v>
                </c:pt>
                <c:pt idx="6">
                  <c:v>10.130859432412278</c:v>
                </c:pt>
                <c:pt idx="7">
                  <c:v>9.827365347407552</c:v>
                </c:pt>
                <c:pt idx="8">
                  <c:v>10.067015007158327</c:v>
                </c:pt>
                <c:pt idx="9">
                  <c:v>9.7157005715048097</c:v>
                </c:pt>
                <c:pt idx="10">
                  <c:v>9.647005486160241</c:v>
                </c:pt>
                <c:pt idx="11">
                  <c:v>8.8768262846825738</c:v>
                </c:pt>
              </c:numCache>
            </c:numRef>
          </c:val>
        </c:ser>
        <c:ser>
          <c:idx val="2"/>
          <c:order val="2"/>
          <c:tx>
            <c:strRef>
              <c:f>'MF sing veh for paper'!$C$111</c:f>
              <c:strCache>
                <c:ptCount val="1"/>
              </c:strCache>
            </c:strRef>
          </c:tx>
          <c:spPr>
            <a:solidFill>
              <a:srgbClr val="25D936"/>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paper'!$J$112:$J$123</c:f>
              <c:numCache>
                <c:formatCode>0.0</c:formatCode>
                <c:ptCount val="12"/>
                <c:pt idx="0">
                  <c:v>2.8671379448664998</c:v>
                </c:pt>
                <c:pt idx="1">
                  <c:v>2.6579991793304112</c:v>
                </c:pt>
                <c:pt idx="2">
                  <c:v>2.6963161909859679</c:v>
                </c:pt>
                <c:pt idx="3">
                  <c:v>2.4749375059126271</c:v>
                </c:pt>
                <c:pt idx="4">
                  <c:v>2.4822086288276139</c:v>
                </c:pt>
                <c:pt idx="5">
                  <c:v>2.368839662570104</c:v>
                </c:pt>
                <c:pt idx="6">
                  <c:v>2.2105760002093144</c:v>
                </c:pt>
                <c:pt idx="7">
                  <c:v>2.0813123181118804</c:v>
                </c:pt>
                <c:pt idx="8">
                  <c:v>1.9283875189488002</c:v>
                </c:pt>
                <c:pt idx="9">
                  <c:v>1.7586685590511633</c:v>
                </c:pt>
                <c:pt idx="10">
                  <c:v>1.7338174411748937</c:v>
                </c:pt>
                <c:pt idx="11">
                  <c:v>1.7405963719486259</c:v>
                </c:pt>
              </c:numCache>
            </c:numRef>
          </c:val>
        </c:ser>
        <c:axId val="71788800"/>
        <c:axId val="71794688"/>
      </c:barChart>
      <c:catAx>
        <c:axId val="71788800"/>
        <c:scaling>
          <c:orientation val="minMax"/>
        </c:scaling>
        <c:axPos val="b"/>
        <c:tickLblPos val="nextTo"/>
        <c:crossAx val="71794688"/>
        <c:crosses val="autoZero"/>
        <c:auto val="1"/>
        <c:lblAlgn val="ctr"/>
        <c:lblOffset val="100"/>
      </c:catAx>
      <c:valAx>
        <c:axId val="71794688"/>
        <c:scaling>
          <c:orientation val="minMax"/>
          <c:max val="25"/>
        </c:scaling>
        <c:axPos val="l"/>
        <c:majorGridlines/>
        <c:numFmt formatCode="0.0" sourceLinked="1"/>
        <c:tickLblPos val="nextTo"/>
        <c:crossAx val="71788800"/>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'MF sing veh for paper'!$D$29</c:f>
              <c:strCache>
                <c:ptCount val="1"/>
                <c:pt idx="0">
                  <c:v>Male - YD v OD</c:v>
                </c:pt>
              </c:strCache>
            </c:strRef>
          </c:tx>
          <c:spPr>
            <a:solidFill>
              <a:srgbClr val="0000FF"/>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paper'!$R$30:$R$41</c:f>
              <c:numCache>
                <c:formatCode>0.0</c:formatCode>
                <c:ptCount val="12"/>
                <c:pt idx="0">
                  <c:v>18.951859199461193</c:v>
                </c:pt>
                <c:pt idx="1">
                  <c:v>20.20408553347723</c:v>
                </c:pt>
                <c:pt idx="2">
                  <c:v>21.032832980822146</c:v>
                </c:pt>
                <c:pt idx="3">
                  <c:v>22.26406516802529</c:v>
                </c:pt>
                <c:pt idx="4">
                  <c:v>20.329587915271816</c:v>
                </c:pt>
                <c:pt idx="5">
                  <c:v>18.435760881532286</c:v>
                </c:pt>
                <c:pt idx="6">
                  <c:v>17.20170419405536</c:v>
                </c:pt>
                <c:pt idx="7">
                  <c:v>16.6807644269837</c:v>
                </c:pt>
                <c:pt idx="8">
                  <c:v>15.367572634400974</c:v>
                </c:pt>
                <c:pt idx="9">
                  <c:v>13.635327569685066</c:v>
                </c:pt>
                <c:pt idx="10">
                  <c:v>12.530325921904366</c:v>
                </c:pt>
                <c:pt idx="11">
                  <c:v>11.218489942455069</c:v>
                </c:pt>
              </c:numCache>
            </c:numRef>
          </c:val>
        </c:ser>
        <c:ser>
          <c:idx val="1"/>
          <c:order val="1"/>
          <c:tx>
            <c:strRef>
              <c:f>'MF sing veh for paper'!$D$84</c:f>
              <c:strCache>
                <c:ptCount val="1"/>
                <c:pt idx="0">
                  <c:v>Female YD v OD</c:v>
                </c:pt>
              </c:strCache>
            </c:strRef>
          </c:tx>
          <c:spPr>
            <a:solidFill>
              <a:srgbClr val="FC02A3"/>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paper'!$R$85:$R$96</c:f>
              <c:numCache>
                <c:formatCode>0.0</c:formatCode>
                <c:ptCount val="12"/>
                <c:pt idx="0">
                  <c:v>8.8864904534104028</c:v>
                </c:pt>
                <c:pt idx="1">
                  <c:v>8.311028779594567</c:v>
                </c:pt>
                <c:pt idx="2">
                  <c:v>9.2439176773245109</c:v>
                </c:pt>
                <c:pt idx="3">
                  <c:v>10.008963380515263</c:v>
                </c:pt>
                <c:pt idx="4">
                  <c:v>11.239172081349603</c:v>
                </c:pt>
                <c:pt idx="5">
                  <c:v>11.245615806396749</c:v>
                </c:pt>
                <c:pt idx="6">
                  <c:v>11.941526685041923</c:v>
                </c:pt>
                <c:pt idx="7">
                  <c:v>12.51115480703395</c:v>
                </c:pt>
                <c:pt idx="8">
                  <c:v>12.159266743591829</c:v>
                </c:pt>
                <c:pt idx="9">
                  <c:v>11.694172881832948</c:v>
                </c:pt>
                <c:pt idx="10">
                  <c:v>11.753827169248757</c:v>
                </c:pt>
                <c:pt idx="11">
                  <c:v>10.985352724148571</c:v>
                </c:pt>
              </c:numCache>
            </c:numRef>
          </c:val>
        </c:ser>
        <c:ser>
          <c:idx val="2"/>
          <c:order val="2"/>
          <c:tx>
            <c:strRef>
              <c:f>'MF sing veh for paper'!$C$111</c:f>
              <c:strCache>
                <c:ptCount val="1"/>
              </c:strCache>
            </c:strRef>
          </c:tx>
          <c:spPr>
            <a:solidFill>
              <a:srgbClr val="25D936"/>
            </a:solidFill>
          </c:spPr>
          <c:cat>
            <c:strRef>
              <c:f>'MF sing veh for paper'!$A$30:$A$41</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'MF sing veh for paper'!$Q$112:$Q$123</c:f>
              <c:numCache>
                <c:formatCode>0.0</c:formatCode>
                <c:ptCount val="12"/>
                <c:pt idx="0">
                  <c:v>3.019424260384878</c:v>
                </c:pt>
                <c:pt idx="1">
                  <c:v>3.3862027609607477</c:v>
                </c:pt>
                <c:pt idx="2">
                  <c:v>3.075698469360018</c:v>
                </c:pt>
                <c:pt idx="3">
                  <c:v>2.877357838780541</c:v>
                </c:pt>
                <c:pt idx="4">
                  <c:v>2.3953620623661922</c:v>
                </c:pt>
                <c:pt idx="5">
                  <c:v>2.2447040380857342</c:v>
                </c:pt>
                <c:pt idx="6">
                  <c:v>2.0632803856488069</c:v>
                </c:pt>
                <c:pt idx="7">
                  <c:v>1.9809167504724994</c:v>
                </c:pt>
                <c:pt idx="8">
                  <c:v>1.8313999997834824</c:v>
                </c:pt>
                <c:pt idx="9">
                  <c:v>1.6907041806276413</c:v>
                </c:pt>
                <c:pt idx="10">
                  <c:v>1.4694888983797558</c:v>
                </c:pt>
                <c:pt idx="11">
                  <c:v>1.3646147112084419</c:v>
                </c:pt>
              </c:numCache>
            </c:numRef>
          </c:val>
        </c:ser>
        <c:axId val="71811456"/>
        <c:axId val="71812992"/>
      </c:barChart>
      <c:catAx>
        <c:axId val="71811456"/>
        <c:scaling>
          <c:orientation val="minMax"/>
        </c:scaling>
        <c:axPos val="b"/>
        <c:tickLblPos val="nextTo"/>
        <c:crossAx val="71812992"/>
        <c:crosses val="autoZero"/>
        <c:auto val="1"/>
        <c:lblAlgn val="ctr"/>
        <c:lblOffset val="100"/>
      </c:catAx>
      <c:valAx>
        <c:axId val="71812992"/>
        <c:scaling>
          <c:orientation val="minMax"/>
        </c:scaling>
        <c:axPos val="l"/>
        <c:majorGridlines/>
        <c:numFmt formatCode="0.0" sourceLinked="1"/>
        <c:tickLblPos val="nextTo"/>
        <c:crossAx val="71811456"/>
        <c:crosses val="autoZero"/>
        <c:crossBetween val="between"/>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'Urban rural crashes'!$F$4</c:f>
              <c:strCache>
                <c:ptCount val="1"/>
                <c:pt idx="0">
                  <c:v>YD</c:v>
                </c:pt>
              </c:strCache>
            </c:strRef>
          </c:tx>
          <c:spPr>
            <a:ln w="63500"/>
          </c:spPr>
          <c:marker>
            <c:symbol val="none"/>
          </c:marker>
          <c:cat>
            <c:numRef>
              <c:f>'Urban rural crashes'!$A$5:$A$12</c:f>
              <c:numCache>
                <c:formatCode>General</c:formatCode>
                <c:ptCount val="8"/>
                <c:pt idx="0">
                  <c:v>2005</c:v>
                </c:pt>
                <c:pt idx="1">
                  <c:v>2006</c:v>
                </c:pt>
                <c:pt idx="2">
                  <c:v>2007</c:v>
                </c:pt>
                <c:pt idx="3">
                  <c:v>2008</c:v>
                </c:pt>
                <c:pt idx="4">
                  <c:v>2009</c:v>
                </c:pt>
                <c:pt idx="5">
                  <c:v>2010</c:v>
                </c:pt>
                <c:pt idx="6">
                  <c:v>2011</c:v>
                </c:pt>
                <c:pt idx="7">
                  <c:v>2012</c:v>
                </c:pt>
              </c:numCache>
            </c:numRef>
          </c:cat>
          <c:val>
            <c:numRef>
              <c:f>'Urban rural crashes'!$AJ$5:$AJ$12</c:f>
              <c:numCache>
                <c:formatCode>0.0%</c:formatCode>
                <c:ptCount val="8"/>
                <c:pt idx="0">
                  <c:v>0.45795088067477085</c:v>
                </c:pt>
                <c:pt idx="1">
                  <c:v>0.45773195876288653</c:v>
                </c:pt>
                <c:pt idx="2">
                  <c:v>0.46872296024838422</c:v>
                </c:pt>
                <c:pt idx="3">
                  <c:v>0.46789704819611955</c:v>
                </c:pt>
                <c:pt idx="4">
                  <c:v>0.46504632414871855</c:v>
                </c:pt>
                <c:pt idx="5">
                  <c:v>0.45089319363835084</c:v>
                </c:pt>
                <c:pt idx="6">
                  <c:v>0.47206098934419166</c:v>
                </c:pt>
                <c:pt idx="7">
                  <c:v>0.48355196770938474</c:v>
                </c:pt>
              </c:numCache>
            </c:numRef>
          </c:val>
        </c:ser>
        <c:ser>
          <c:idx val="1"/>
          <c:order val="1"/>
          <c:tx>
            <c:strRef>
              <c:f>'Urban rural crashes'!$K$4</c:f>
              <c:strCache>
                <c:ptCount val="1"/>
                <c:pt idx="0">
                  <c:v>OD</c:v>
                </c:pt>
              </c:strCache>
            </c:strRef>
          </c:tx>
          <c:spPr>
            <a:ln w="63500"/>
          </c:spPr>
          <c:marker>
            <c:symbol val="none"/>
          </c:marker>
          <c:cat>
            <c:numRef>
              <c:f>'Urban rural crashes'!$A$8:$A$10</c:f>
              <c:numCache>
                <c:formatCode>General</c:formatCode>
                <c:ptCount val="3"/>
                <c:pt idx="0">
                  <c:v>2008</c:v>
                </c:pt>
                <c:pt idx="1">
                  <c:v>2009</c:v>
                </c:pt>
                <c:pt idx="2">
                  <c:v>2010</c:v>
                </c:pt>
              </c:numCache>
            </c:numRef>
          </c:cat>
          <c:val>
            <c:numRef>
              <c:f>'Urban rural crashes'!$AO$5:$AO$12</c:f>
              <c:numCache>
                <c:formatCode>0.0%</c:formatCode>
                <c:ptCount val="8"/>
                <c:pt idx="0">
                  <c:v>0.35370142233172785</c:v>
                </c:pt>
                <c:pt idx="1">
                  <c:v>0.35528553062663293</c:v>
                </c:pt>
                <c:pt idx="2">
                  <c:v>0.35914149247851879</c:v>
                </c:pt>
                <c:pt idx="3">
                  <c:v>0.35107010393048615</c:v>
                </c:pt>
                <c:pt idx="4">
                  <c:v>0.34904581711267824</c:v>
                </c:pt>
                <c:pt idx="5">
                  <c:v>0.32998930193344594</c:v>
                </c:pt>
                <c:pt idx="6">
                  <c:v>0.3390885507857449</c:v>
                </c:pt>
                <c:pt idx="7">
                  <c:v>0.33959649420246102</c:v>
                </c:pt>
              </c:numCache>
            </c:numRef>
          </c:val>
        </c:ser>
        <c:marker val="1"/>
        <c:axId val="71859200"/>
        <c:axId val="71865088"/>
      </c:lineChart>
      <c:catAx>
        <c:axId val="71859200"/>
        <c:scaling>
          <c:orientation val="minMax"/>
        </c:scaling>
        <c:axPos val="b"/>
        <c:numFmt formatCode="General" sourceLinked="1"/>
        <c:tickLblPos val="nextTo"/>
        <c:txPr>
          <a:bodyPr/>
          <a:lstStyle/>
          <a:p>
            <a:pPr>
              <a:defRPr sz="1200"/>
            </a:pPr>
            <a:endParaRPr lang="en-US"/>
          </a:p>
        </c:txPr>
        <c:crossAx val="71865088"/>
        <c:crosses val="autoZero"/>
        <c:auto val="1"/>
        <c:lblAlgn val="ctr"/>
        <c:lblOffset val="100"/>
      </c:catAx>
      <c:valAx>
        <c:axId val="71865088"/>
        <c:scaling>
          <c:orientation val="minMax"/>
          <c:max val="0.5"/>
          <c:min val="0"/>
        </c:scaling>
        <c:axPos val="l"/>
        <c:majorGridlines/>
        <c:numFmt formatCode="0.0%" sourceLinked="1"/>
        <c:tickLblPos val="nextTo"/>
        <c:txPr>
          <a:bodyPr/>
          <a:lstStyle/>
          <a:p>
            <a:pPr>
              <a:defRPr sz="1200"/>
            </a:pPr>
            <a:endParaRPr lang="en-US"/>
          </a:p>
        </c:txPr>
        <c:crossAx val="71859200"/>
        <c:crosses val="autoZero"/>
        <c:crossBetween val="between"/>
      </c:valAx>
    </c:plotArea>
    <c:legend>
      <c:legendPos val="r"/>
      <c:layout/>
    </c:legend>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licenced drivers'!$I$18</c:f>
              <c:strCache>
                <c:ptCount val="1"/>
                <c:pt idx="0">
                  <c:v>Rate ratio</c:v>
                </c:pt>
              </c:strCache>
            </c:strRef>
          </c:tx>
          <c:errBars>
            <c:errBarType val="both"/>
            <c:errValType val="cust"/>
            <c:plus>
              <c:numRef>
                <c:f>'Cas rates - licenced drivers'!$K$34:$K$45</c:f>
                <c:numCache>
                  <c:formatCode>General</c:formatCode>
                  <c:ptCount val="12"/>
                  <c:pt idx="0">
                    <c:v>0.17254164710716169</c:v>
                  </c:pt>
                  <c:pt idx="1">
                    <c:v>0.18062967899267512</c:v>
                  </c:pt>
                  <c:pt idx="2">
                    <c:v>0.18565117133069364</c:v>
                  </c:pt>
                  <c:pt idx="3">
                    <c:v>0.1827162907690083</c:v>
                  </c:pt>
                  <c:pt idx="4">
                    <c:v>0.17663795351183625</c:v>
                  </c:pt>
                  <c:pt idx="5">
                    <c:v>0.17297461991907068</c:v>
                  </c:pt>
                  <c:pt idx="6">
                    <c:v>0.17377912038908683</c:v>
                  </c:pt>
                  <c:pt idx="7">
                    <c:v>0.17628943710565195</c:v>
                  </c:pt>
                  <c:pt idx="8">
                    <c:v>0.1759834416436839</c:v>
                  </c:pt>
                  <c:pt idx="9">
                    <c:v>0.17288789889286724</c:v>
                  </c:pt>
                  <c:pt idx="10">
                    <c:v>0.16800632510122263</c:v>
                  </c:pt>
                  <c:pt idx="11">
                    <c:v>0.16834850348353039</c:v>
                  </c:pt>
                </c:numCache>
              </c:numRef>
            </c:plus>
            <c:minus>
              <c:numRef>
                <c:f>'Cas rates - licenced drivers'!$J$34:$J$45</c:f>
                <c:numCache>
                  <c:formatCode>General</c:formatCode>
                  <c:ptCount val="12"/>
                  <c:pt idx="0">
                    <c:v>0.17028907922181519</c:v>
                  </c:pt>
                  <c:pt idx="1">
                    <c:v>0.1782287115381074</c:v>
                  </c:pt>
                  <c:pt idx="2">
                    <c:v>0.18315510245757594</c:v>
                  </c:pt>
                  <c:pt idx="3">
                    <c:v>0.18024071562223845</c:v>
                  </c:pt>
                  <c:pt idx="4">
                    <c:v>0.17425163095295026</c:v>
                  </c:pt>
                  <c:pt idx="5">
                    <c:v>0.1706236618512591</c:v>
                  </c:pt>
                  <c:pt idx="6">
                    <c:v>0.17136294225852566</c:v>
                  </c:pt>
                  <c:pt idx="7">
                    <c:v>0.17375654571526591</c:v>
                  </c:pt>
                  <c:pt idx="8">
                    <c:v>0.17332006188404492</c:v>
                  </c:pt>
                  <c:pt idx="9">
                    <c:v>0.17011716710846173</c:v>
                  </c:pt>
                  <c:pt idx="10">
                    <c:v>0.1651087870854564</c:v>
                  </c:pt>
                  <c:pt idx="11">
                    <c:v>0.16524180015777482</c:v>
                  </c:pt>
                </c:numCache>
              </c:numRef>
            </c:minus>
          </c:errBars>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drivers'!$I$19:$I$30</c:f>
              <c:numCache>
                <c:formatCode>0.0</c:formatCode>
                <c:ptCount val="12"/>
                <c:pt idx="0">
                  <c:v>13.043761479686703</c:v>
                </c:pt>
                <c:pt idx="1">
                  <c:v>13.408509511916105</c:v>
                </c:pt>
                <c:pt idx="2">
                  <c:v>13.622604597458741</c:v>
                </c:pt>
                <c:pt idx="3">
                  <c:v>13.303136867797994</c:v>
                </c:pt>
                <c:pt idx="4">
                  <c:v>12.898277884903944</c:v>
                </c:pt>
                <c:pt idx="5">
                  <c:v>12.553844946033729</c:v>
                </c:pt>
                <c:pt idx="6">
                  <c:v>12.324961059916628</c:v>
                </c:pt>
                <c:pt idx="7">
                  <c:v>12.093469050396894</c:v>
                </c:pt>
                <c:pt idx="8">
                  <c:v>11.452163697624334</c:v>
                </c:pt>
                <c:pt idx="9">
                  <c:v>10.614957302079102</c:v>
                </c:pt>
                <c:pt idx="10">
                  <c:v>9.5734103950240126</c:v>
                </c:pt>
                <c:pt idx="11">
                  <c:v>8.9542537064424188</c:v>
                </c:pt>
              </c:numCache>
            </c:numRef>
          </c:val>
        </c:ser>
        <c:axId val="71316608"/>
        <c:axId val="71318144"/>
      </c:barChart>
      <c:catAx>
        <c:axId val="71316608"/>
        <c:scaling>
          <c:orientation val="minMax"/>
        </c:scaling>
        <c:axPos val="b"/>
        <c:tickLblPos val="nextTo"/>
        <c:crossAx val="71318144"/>
        <c:crosses val="autoZero"/>
        <c:auto val="1"/>
        <c:lblAlgn val="ctr"/>
        <c:lblOffset val="100"/>
      </c:catAx>
      <c:valAx>
        <c:axId val="71318144"/>
        <c:scaling>
          <c:orientation val="minMax"/>
          <c:max val="16"/>
          <c:min val="0"/>
        </c:scaling>
        <c:axPos val="l"/>
        <c:majorGridlines/>
        <c:numFmt formatCode="0.0" sourceLinked="1"/>
        <c:tickLblPos val="nextTo"/>
        <c:crossAx val="71316608"/>
        <c:crosses val="autoZero"/>
        <c:crossBetween val="between"/>
      </c:valAx>
    </c:plotArea>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716885389326336"/>
          <c:y val="5.1400554097404488E-2"/>
          <c:w val="0.6675894575678053"/>
          <c:h val="0.8326195683872849"/>
        </c:manualLayout>
      </c:layout>
      <c:scatterChart>
        <c:scatterStyle val="lineMarker"/>
        <c:ser>
          <c:idx val="0"/>
          <c:order val="0"/>
          <c:tx>
            <c:strRef>
              <c:f>Sinuosity!$B$2</c:f>
              <c:strCache>
                <c:ptCount val="1"/>
                <c:pt idx="0">
                  <c:v>17 to 19 yr driver</c:v>
                </c:pt>
              </c:strCache>
            </c:strRef>
          </c:tx>
          <c:spPr>
            <a:ln w="28575">
              <a:noFill/>
            </a:ln>
          </c:spPr>
          <c:xVal>
            <c:numRef>
              <c:f>Sinuosity!$A$3:$A$16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xVal>
          <c:yVal>
            <c:numRef>
              <c:f>Sinuosity!$B$3:$B$16</c:f>
              <c:numCache>
                <c:formatCode>0.000</c:formatCode>
                <c:ptCount val="14"/>
                <c:pt idx="0">
                  <c:v>1.0528481012658237</c:v>
                </c:pt>
                <c:pt idx="1">
                  <c:v>1.0424761904761906</c:v>
                </c:pt>
                <c:pt idx="2">
                  <c:v>1.0517475728155341</c:v>
                </c:pt>
                <c:pt idx="3">
                  <c:v>1.0400584795321641</c:v>
                </c:pt>
                <c:pt idx="4">
                  <c:v>1.0420631067961172</c:v>
                </c:pt>
                <c:pt idx="5">
                  <c:v>1.0405102040816336</c:v>
                </c:pt>
                <c:pt idx="6">
                  <c:v>1.0405722891566265</c:v>
                </c:pt>
                <c:pt idx="7">
                  <c:v>1.0513666666666666</c:v>
                </c:pt>
                <c:pt idx="8">
                  <c:v>1.0548295454545444</c:v>
                </c:pt>
                <c:pt idx="9">
                  <c:v>1.047586206896552</c:v>
                </c:pt>
                <c:pt idx="10">
                  <c:v>1.05</c:v>
                </c:pt>
                <c:pt idx="11">
                  <c:v>1.0470202020202011</c:v>
                </c:pt>
                <c:pt idx="12">
                  <c:v>1.0609947643979059</c:v>
                </c:pt>
                <c:pt idx="13">
                  <c:v>1.0505555555555561</c:v>
                </c:pt>
              </c:numCache>
            </c:numRef>
          </c:yVal>
        </c:ser>
        <c:ser>
          <c:idx val="1"/>
          <c:order val="1"/>
          <c:tx>
            <c:strRef>
              <c:f>Sinuosity!$C$2</c:f>
              <c:strCache>
                <c:ptCount val="1"/>
                <c:pt idx="0">
                  <c:v>30 to 59 yr driver</c:v>
                </c:pt>
              </c:strCache>
            </c:strRef>
          </c:tx>
          <c:spPr>
            <a:ln w="28575">
              <a:noFill/>
            </a:ln>
          </c:spPr>
          <c:xVal>
            <c:numRef>
              <c:f>Sinuosity!$A$3:$A$16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xVal>
          <c:yVal>
            <c:numRef>
              <c:f>Sinuosity!$C$3:$C$16</c:f>
              <c:numCache>
                <c:formatCode>0.000</c:formatCode>
                <c:ptCount val="14"/>
                <c:pt idx="0">
                  <c:v>1.0458292443572117</c:v>
                </c:pt>
                <c:pt idx="1">
                  <c:v>1.0391666666666668</c:v>
                </c:pt>
                <c:pt idx="2">
                  <c:v>1.0456908904810638</c:v>
                </c:pt>
                <c:pt idx="3">
                  <c:v>1.0377859391395601</c:v>
                </c:pt>
                <c:pt idx="4">
                  <c:v>1.0459403669724772</c:v>
                </c:pt>
                <c:pt idx="5">
                  <c:v>1.038009592326139</c:v>
                </c:pt>
                <c:pt idx="6">
                  <c:v>1.0363962765957446</c:v>
                </c:pt>
                <c:pt idx="7">
                  <c:v>1.0299581005586593</c:v>
                </c:pt>
                <c:pt idx="8">
                  <c:v>1.0358414464534074</c:v>
                </c:pt>
                <c:pt idx="9">
                  <c:v>1.0366455696202546</c:v>
                </c:pt>
                <c:pt idx="10">
                  <c:v>1.0358967001434705</c:v>
                </c:pt>
                <c:pt idx="11">
                  <c:v>1.0381989708404802</c:v>
                </c:pt>
                <c:pt idx="12">
                  <c:v>1.0351590106007067</c:v>
                </c:pt>
                <c:pt idx="13">
                  <c:v>1.03076923076923</c:v>
                </c:pt>
              </c:numCache>
            </c:numRef>
          </c:yVal>
        </c:ser>
        <c:axId val="71885568"/>
        <c:axId val="71887104"/>
      </c:scatterChart>
      <c:valAx>
        <c:axId val="71885568"/>
        <c:scaling>
          <c:orientation val="minMax"/>
          <c:max val="2013"/>
          <c:min val="2000"/>
        </c:scaling>
        <c:axPos val="b"/>
        <c:numFmt formatCode="General" sourceLinked="1"/>
        <c:tickLblPos val="nextTo"/>
        <c:txPr>
          <a:bodyPr/>
          <a:lstStyle/>
          <a:p>
            <a:pPr>
              <a:defRPr sz="800"/>
            </a:pPr>
            <a:endParaRPr lang="en-US"/>
          </a:p>
        </c:txPr>
        <c:crossAx val="71887104"/>
        <c:crosses val="autoZero"/>
        <c:crossBetween val="midCat"/>
        <c:majorUnit val="1"/>
      </c:valAx>
      <c:valAx>
        <c:axId val="71887104"/>
        <c:scaling>
          <c:orientation val="minMax"/>
        </c:scaling>
        <c:axPos val="l"/>
        <c:majorGridlines/>
        <c:numFmt formatCode="0.000" sourceLinked="1"/>
        <c:tickLblPos val="nextTo"/>
        <c:txPr>
          <a:bodyPr/>
          <a:lstStyle/>
          <a:p>
            <a:pPr>
              <a:defRPr sz="1200"/>
            </a:pPr>
            <a:endParaRPr lang="en-US"/>
          </a:p>
        </c:txPr>
        <c:crossAx val="71885568"/>
        <c:crosses val="autoZero"/>
        <c:crossBetween val="midCat"/>
      </c:valAx>
    </c:plotArea>
    <c:plotVisOnly val="1"/>
  </c:chart>
  <c:txPr>
    <a:bodyPr/>
    <a:lstStyle/>
    <a:p>
      <a:pPr>
        <a:defRPr sz="14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YLL!$Q$75</c:f>
              <c:strCache>
                <c:ptCount val="1"/>
                <c:pt idx="0">
                  <c:v>YD</c:v>
                </c:pt>
              </c:strCache>
            </c:strRef>
          </c:tx>
          <c:spPr>
            <a:ln w="50800">
              <a:solidFill>
                <a:srgbClr val="0000FF"/>
              </a:solidFill>
            </a:ln>
          </c:spPr>
          <c:marker>
            <c:symbol val="none"/>
          </c:marker>
          <c:cat>
            <c:strRef>
              <c:f>YLL!$A$76:$A$87</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YLL!$Q$76:$Q$87</c:f>
              <c:numCache>
                <c:formatCode>0.0</c:formatCode>
                <c:ptCount val="12"/>
                <c:pt idx="0">
                  <c:v>62.055045871559628</c:v>
                </c:pt>
                <c:pt idx="1">
                  <c:v>60.938244853737785</c:v>
                </c:pt>
                <c:pt idx="2">
                  <c:v>61.365424430641824</c:v>
                </c:pt>
                <c:pt idx="3">
                  <c:v>62.064039408866996</c:v>
                </c:pt>
                <c:pt idx="4">
                  <c:v>62.859359844810861</c:v>
                </c:pt>
                <c:pt idx="5">
                  <c:v>63.437119675456358</c:v>
                </c:pt>
                <c:pt idx="6">
                  <c:v>64.136674259681058</c:v>
                </c:pt>
                <c:pt idx="7">
                  <c:v>62.889495225102294</c:v>
                </c:pt>
                <c:pt idx="8">
                  <c:v>61.08419243986252</c:v>
                </c:pt>
                <c:pt idx="9">
                  <c:v>59.010638297872347</c:v>
                </c:pt>
                <c:pt idx="10">
                  <c:v>58.434243176178654</c:v>
                </c:pt>
                <c:pt idx="11">
                  <c:v>59.051873198847218</c:v>
                </c:pt>
              </c:numCache>
            </c:numRef>
          </c:val>
        </c:ser>
        <c:ser>
          <c:idx val="1"/>
          <c:order val="1"/>
          <c:tx>
            <c:strRef>
              <c:f>YLL!$R$75</c:f>
              <c:strCache>
                <c:ptCount val="1"/>
                <c:pt idx="0">
                  <c:v>OD</c:v>
                </c:pt>
              </c:strCache>
            </c:strRef>
          </c:tx>
          <c:spPr>
            <a:ln w="50800">
              <a:solidFill>
                <a:srgbClr val="FF0000"/>
              </a:solidFill>
            </a:ln>
          </c:spPr>
          <c:marker>
            <c:symbol val="none"/>
          </c:marker>
          <c:cat>
            <c:strRef>
              <c:f>YLL!$A$81:$A$87</c:f>
              <c:strCache>
                <c:ptCount val="7"/>
                <c:pt idx="0">
                  <c:v>2005-07</c:v>
                </c:pt>
                <c:pt idx="1">
                  <c:v>2006-08</c:v>
                </c:pt>
                <c:pt idx="2">
                  <c:v>2007-09</c:v>
                </c:pt>
                <c:pt idx="3">
                  <c:v>2008-10</c:v>
                </c:pt>
                <c:pt idx="4">
                  <c:v>2009-11</c:v>
                </c:pt>
                <c:pt idx="5">
                  <c:v>2010-12</c:v>
                </c:pt>
                <c:pt idx="6">
                  <c:v>2011-13</c:v>
                </c:pt>
              </c:strCache>
            </c:strRef>
          </c:cat>
          <c:val>
            <c:numRef>
              <c:f>YLL!$R$76:$R$87</c:f>
              <c:numCache>
                <c:formatCode>0.0</c:formatCode>
                <c:ptCount val="12"/>
                <c:pt idx="0">
                  <c:v>39.942350332594273</c:v>
                </c:pt>
                <c:pt idx="1">
                  <c:v>40.164112149532762</c:v>
                </c:pt>
                <c:pt idx="2">
                  <c:v>40.470407378939278</c:v>
                </c:pt>
                <c:pt idx="3">
                  <c:v>40.084512737565746</c:v>
                </c:pt>
                <c:pt idx="4">
                  <c:v>40.205805892547659</c:v>
                </c:pt>
                <c:pt idx="5">
                  <c:v>39.059147180192539</c:v>
                </c:pt>
                <c:pt idx="6">
                  <c:v>38.741935483870982</c:v>
                </c:pt>
                <c:pt idx="7">
                  <c:v>38.158356164383555</c:v>
                </c:pt>
                <c:pt idx="8">
                  <c:v>38.103750000000012</c:v>
                </c:pt>
                <c:pt idx="9">
                  <c:v>37.059651474530824</c:v>
                </c:pt>
                <c:pt idx="10">
                  <c:v>36.917457998539085</c:v>
                </c:pt>
                <c:pt idx="11">
                  <c:v>36.384853168469846</c:v>
                </c:pt>
              </c:numCache>
            </c:numRef>
          </c:val>
        </c:ser>
        <c:marker val="1"/>
        <c:axId val="71452928"/>
        <c:axId val="71458816"/>
      </c:lineChart>
      <c:catAx>
        <c:axId val="71452928"/>
        <c:scaling>
          <c:orientation val="minMax"/>
        </c:scaling>
        <c:axPos val="b"/>
        <c:tickLblPos val="nextTo"/>
        <c:crossAx val="71458816"/>
        <c:crosses val="autoZero"/>
        <c:auto val="1"/>
        <c:lblAlgn val="ctr"/>
        <c:lblOffset val="100"/>
      </c:catAx>
      <c:valAx>
        <c:axId val="71458816"/>
        <c:scaling>
          <c:orientation val="minMax"/>
          <c:max val="70"/>
        </c:scaling>
        <c:axPos val="l"/>
        <c:majorGridlines/>
        <c:numFmt formatCode="0.0" sourceLinked="1"/>
        <c:tickLblPos val="nextTo"/>
        <c:crossAx val="71452928"/>
        <c:crosses val="autoZero"/>
        <c:crossBetween val="between"/>
      </c:valAx>
    </c:plotArea>
    <c:legend>
      <c:legendPos val="r"/>
      <c:layout/>
    </c:legend>
    <c:plotVisOnly val="1"/>
  </c:chart>
  <c:txPr>
    <a:bodyPr/>
    <a:lstStyle/>
    <a:p>
      <a:pPr>
        <a:defRPr sz="14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YLL!$G$75</c:f>
              <c:strCache>
                <c:ptCount val="1"/>
                <c:pt idx="0">
                  <c:v>YD</c:v>
                </c:pt>
              </c:strCache>
            </c:strRef>
          </c:tx>
          <c:spPr>
            <a:ln w="47625">
              <a:solidFill>
                <a:srgbClr val="0000FF"/>
              </a:solidFill>
            </a:ln>
          </c:spPr>
          <c:marker>
            <c:symbol val="none"/>
          </c:marker>
          <c:cat>
            <c:strRef>
              <c:f>YLL!$A$76:$A$87</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YLL!$G$76:$G$87</c:f>
              <c:numCache>
                <c:formatCode>0.0</c:formatCode>
                <c:ptCount val="12"/>
                <c:pt idx="0">
                  <c:v>61.287234042553202</c:v>
                </c:pt>
                <c:pt idx="1">
                  <c:v>67.421052631578945</c:v>
                </c:pt>
                <c:pt idx="2">
                  <c:v>63.924731182795703</c:v>
                </c:pt>
                <c:pt idx="3">
                  <c:v>68.784313725490193</c:v>
                </c:pt>
                <c:pt idx="4">
                  <c:v>65.031250000000043</c:v>
                </c:pt>
                <c:pt idx="5">
                  <c:v>67.202127659574472</c:v>
                </c:pt>
                <c:pt idx="6">
                  <c:v>65.230769230769212</c:v>
                </c:pt>
                <c:pt idx="7">
                  <c:v>64.72727272727272</c:v>
                </c:pt>
                <c:pt idx="8">
                  <c:v>60.972602739726035</c:v>
                </c:pt>
                <c:pt idx="9">
                  <c:v>59.655172413793096</c:v>
                </c:pt>
                <c:pt idx="10">
                  <c:v>57.4</c:v>
                </c:pt>
                <c:pt idx="11">
                  <c:v>62.482758620689658</c:v>
                </c:pt>
              </c:numCache>
            </c:numRef>
          </c:val>
        </c:ser>
        <c:ser>
          <c:idx val="1"/>
          <c:order val="1"/>
          <c:tx>
            <c:strRef>
              <c:f>YLL!$H$75</c:f>
              <c:strCache>
                <c:ptCount val="1"/>
                <c:pt idx="0">
                  <c:v>OD</c:v>
                </c:pt>
              </c:strCache>
            </c:strRef>
          </c:tx>
          <c:spPr>
            <a:ln w="47625">
              <a:solidFill>
                <a:srgbClr val="FF0000"/>
              </a:solidFill>
            </a:ln>
          </c:spPr>
          <c:marker>
            <c:symbol val="none"/>
          </c:marker>
          <c:cat>
            <c:strRef>
              <c:f>YLL!$A$81:$A$87</c:f>
              <c:strCache>
                <c:ptCount val="7"/>
                <c:pt idx="0">
                  <c:v>2005-07</c:v>
                </c:pt>
                <c:pt idx="1">
                  <c:v>2006-08</c:v>
                </c:pt>
                <c:pt idx="2">
                  <c:v>2007-09</c:v>
                </c:pt>
                <c:pt idx="3">
                  <c:v>2008-10</c:v>
                </c:pt>
                <c:pt idx="4">
                  <c:v>2009-11</c:v>
                </c:pt>
                <c:pt idx="5">
                  <c:v>2010-12</c:v>
                </c:pt>
                <c:pt idx="6">
                  <c:v>2011-13</c:v>
                </c:pt>
              </c:strCache>
            </c:strRef>
          </c:cat>
          <c:val>
            <c:numRef>
              <c:f>YLL!$H$76:$H$87</c:f>
              <c:numCache>
                <c:formatCode>0.0</c:formatCode>
                <c:ptCount val="12"/>
                <c:pt idx="0">
                  <c:v>41.469534050179213</c:v>
                </c:pt>
                <c:pt idx="1">
                  <c:v>42.335793357933575</c:v>
                </c:pt>
                <c:pt idx="2">
                  <c:v>39.509433962264154</c:v>
                </c:pt>
                <c:pt idx="3">
                  <c:v>35.838582677165356</c:v>
                </c:pt>
                <c:pt idx="4">
                  <c:v>34.548000000000002</c:v>
                </c:pt>
                <c:pt idx="5">
                  <c:v>35.816239316239304</c:v>
                </c:pt>
                <c:pt idx="6">
                  <c:v>37.823275862068968</c:v>
                </c:pt>
                <c:pt idx="7">
                  <c:v>39.121951219512198</c:v>
                </c:pt>
                <c:pt idx="8">
                  <c:v>39.935828877005349</c:v>
                </c:pt>
                <c:pt idx="9">
                  <c:v>39.80446927374296</c:v>
                </c:pt>
                <c:pt idx="10">
                  <c:v>39.133333333333333</c:v>
                </c:pt>
                <c:pt idx="11">
                  <c:v>37.589743589743541</c:v>
                </c:pt>
              </c:numCache>
            </c:numRef>
          </c:val>
        </c:ser>
        <c:marker val="1"/>
        <c:axId val="72032256"/>
        <c:axId val="72033792"/>
      </c:lineChart>
      <c:catAx>
        <c:axId val="72032256"/>
        <c:scaling>
          <c:orientation val="minMax"/>
        </c:scaling>
        <c:axPos val="b"/>
        <c:tickLblPos val="nextTo"/>
        <c:txPr>
          <a:bodyPr/>
          <a:lstStyle/>
          <a:p>
            <a:pPr>
              <a:defRPr sz="1400"/>
            </a:pPr>
            <a:endParaRPr lang="en-US"/>
          </a:p>
        </c:txPr>
        <c:crossAx val="72033792"/>
        <c:crosses val="autoZero"/>
        <c:auto val="1"/>
        <c:lblAlgn val="ctr"/>
        <c:lblOffset val="100"/>
      </c:catAx>
      <c:valAx>
        <c:axId val="72033792"/>
        <c:scaling>
          <c:orientation val="minMax"/>
          <c:max val="70"/>
        </c:scaling>
        <c:axPos val="l"/>
        <c:majorGridlines/>
        <c:numFmt formatCode="0.0" sourceLinked="1"/>
        <c:tickLblPos val="nextTo"/>
        <c:txPr>
          <a:bodyPr/>
          <a:lstStyle/>
          <a:p>
            <a:pPr>
              <a:defRPr sz="1400"/>
            </a:pPr>
            <a:endParaRPr lang="en-US"/>
          </a:p>
        </c:txPr>
        <c:crossAx val="72032256"/>
        <c:crosses val="autoZero"/>
        <c:crossBetween val="between"/>
      </c:valAx>
    </c:plotArea>
    <c:legend>
      <c:legendPos val="r"/>
      <c:layout/>
      <c:txPr>
        <a:bodyPr/>
        <a:lstStyle/>
        <a:p>
          <a:pPr>
            <a:defRPr sz="1400"/>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'Crash rates summary sheet'!$G$4</c:f>
              <c:strCache>
                <c:ptCount val="1"/>
                <c:pt idx="0">
                  <c:v>YD</c:v>
                </c:pt>
              </c:strCache>
            </c:strRef>
          </c:tx>
          <c:spPr>
            <a:ln>
              <a:solidFill>
                <a:srgbClr val="FF0000"/>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sheet'!$G$5:$G$16</c:f>
              <c:numCache>
                <c:formatCode>0.0</c:formatCode>
                <c:ptCount val="12"/>
                <c:pt idx="0">
                  <c:v>43.497805755986896</c:v>
                </c:pt>
                <c:pt idx="1">
                  <c:v>42.449780393730599</c:v>
                </c:pt>
                <c:pt idx="2">
                  <c:v>40.892473221638014</c:v>
                </c:pt>
                <c:pt idx="3">
                  <c:v>37.561310943464633</c:v>
                </c:pt>
                <c:pt idx="4">
                  <c:v>34.053655025057644</c:v>
                </c:pt>
                <c:pt idx="5">
                  <c:v>30.840754166597605</c:v>
                </c:pt>
                <c:pt idx="6">
                  <c:v>27.94511817020453</c:v>
                </c:pt>
                <c:pt idx="7">
                  <c:v>25.688393970131049</c:v>
                </c:pt>
                <c:pt idx="8">
                  <c:v>22.971005486408281</c:v>
                </c:pt>
                <c:pt idx="9">
                  <c:v>20.60629429251609</c:v>
                </c:pt>
                <c:pt idx="10">
                  <c:v>18.113338901974053</c:v>
                </c:pt>
                <c:pt idx="11">
                  <c:v>16.370579297499852</c:v>
                </c:pt>
              </c:numCache>
            </c:numRef>
          </c:val>
        </c:ser>
        <c:ser>
          <c:idx val="1"/>
          <c:order val="1"/>
          <c:tx>
            <c:strRef>
              <c:f>'Crash rates summary sheet'!$H$4</c:f>
              <c:strCache>
                <c:ptCount val="1"/>
                <c:pt idx="0">
                  <c:v>OD</c:v>
                </c:pt>
              </c:strCache>
            </c:strRef>
          </c:tx>
          <c:spPr>
            <a:ln>
              <a:solidFill>
                <a:srgbClr val="0000FF"/>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sheet'!$H$5:$H$16</c:f>
              <c:numCache>
                <c:formatCode>0.0</c:formatCode>
                <c:ptCount val="12"/>
                <c:pt idx="0">
                  <c:v>3.8584108965396124</c:v>
                </c:pt>
                <c:pt idx="1">
                  <c:v>3.655647266663506</c:v>
                </c:pt>
                <c:pt idx="2">
                  <c:v>3.4502994617589375</c:v>
                </c:pt>
                <c:pt idx="3">
                  <c:v>3.2348563918066038</c:v>
                </c:pt>
                <c:pt idx="4">
                  <c:v>3.0335039068741581</c:v>
                </c:pt>
                <c:pt idx="5">
                  <c:v>2.828205012848616</c:v>
                </c:pt>
                <c:pt idx="6">
                  <c:v>2.618810682482875</c:v>
                </c:pt>
                <c:pt idx="7">
                  <c:v>2.4510383998108827</c:v>
                </c:pt>
                <c:pt idx="8">
                  <c:v>2.3065836819230525</c:v>
                </c:pt>
                <c:pt idx="9">
                  <c:v>2.2150893416376882</c:v>
                </c:pt>
                <c:pt idx="10">
                  <c:v>2.1433018954773853</c:v>
                </c:pt>
                <c:pt idx="11">
                  <c:v>2.0716061038447395</c:v>
                </c:pt>
              </c:numCache>
            </c:numRef>
          </c:val>
        </c:ser>
        <c:ser>
          <c:idx val="2"/>
          <c:order val="2"/>
          <c:tx>
            <c:strRef>
              <c:f>'Crash rates summary sheet'!$G$18</c:f>
              <c:strCache>
                <c:ptCount val="1"/>
                <c:pt idx="0">
                  <c:v>YD</c:v>
                </c:pt>
              </c:strCache>
            </c:strRef>
          </c:tx>
          <c:spPr>
            <a:ln>
              <a:solidFill>
                <a:srgbClr val="FF0000"/>
              </a:solidFill>
              <a:prstDash val="lg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sheet'!$G$19:$G$30</c:f>
              <c:numCache>
                <c:formatCode>0.0</c:formatCode>
                <c:ptCount val="12"/>
                <c:pt idx="0">
                  <c:v>27.143702437501009</c:v>
                </c:pt>
                <c:pt idx="1">
                  <c:v>26.280086967220488</c:v>
                </c:pt>
                <c:pt idx="2">
                  <c:v>25.185918570709916</c:v>
                </c:pt>
                <c:pt idx="3">
                  <c:v>23.173086770688045</c:v>
                </c:pt>
                <c:pt idx="4">
                  <c:v>20.92384843179213</c:v>
                </c:pt>
                <c:pt idx="5">
                  <c:v>18.989125055937404</c:v>
                </c:pt>
                <c:pt idx="6">
                  <c:v>17.242080526555334</c:v>
                </c:pt>
                <c:pt idx="7">
                  <c:v>15.987674741106035</c:v>
                </c:pt>
                <c:pt idx="8">
                  <c:v>14.361317270645054</c:v>
                </c:pt>
                <c:pt idx="9">
                  <c:v>12.940543958430517</c:v>
                </c:pt>
                <c:pt idx="10">
                  <c:v>11.508657991712072</c:v>
                </c:pt>
                <c:pt idx="11">
                  <c:v>10.558310364801811</c:v>
                </c:pt>
              </c:numCache>
            </c:numRef>
          </c:val>
        </c:ser>
        <c:ser>
          <c:idx val="3"/>
          <c:order val="3"/>
          <c:tx>
            <c:strRef>
              <c:f>'Crash rates summary sheet'!$G$32</c:f>
              <c:strCache>
                <c:ptCount val="1"/>
                <c:pt idx="0">
                  <c:v>YD</c:v>
                </c:pt>
              </c:strCache>
            </c:strRef>
          </c:tx>
          <c:spPr>
            <a:ln>
              <a:solidFill>
                <a:srgbClr val="FF0000"/>
              </a:solidFill>
              <a:prstDash val="sys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sheet'!$G$33:$G$44</c:f>
              <c:numCache>
                <c:formatCode>0.0</c:formatCode>
                <c:ptCount val="12"/>
                <c:pt idx="0">
                  <c:v>34.313209842047272</c:v>
                </c:pt>
                <c:pt idx="1">
                  <c:v>33.341012740384031</c:v>
                </c:pt>
                <c:pt idx="2">
                  <c:v>32.074758329888944</c:v>
                </c:pt>
                <c:pt idx="3">
                  <c:v>29.43956805855494</c:v>
                </c:pt>
                <c:pt idx="4">
                  <c:v>26.63166258263853</c:v>
                </c:pt>
                <c:pt idx="5">
                  <c:v>24.156676855760782</c:v>
                </c:pt>
                <c:pt idx="6">
                  <c:v>22.008890691516193</c:v>
                </c:pt>
                <c:pt idx="7">
                  <c:v>20.384545448570627</c:v>
                </c:pt>
                <c:pt idx="8">
                  <c:v>18.323538289447971</c:v>
                </c:pt>
                <c:pt idx="9">
                  <c:v>16.429722684596232</c:v>
                </c:pt>
                <c:pt idx="10">
                  <c:v>14.559566489148686</c:v>
                </c:pt>
                <c:pt idx="11">
                  <c:v>13.241331898993622</c:v>
                </c:pt>
              </c:numCache>
            </c:numRef>
          </c:val>
        </c:ser>
        <c:marker val="1"/>
        <c:axId val="72755456"/>
        <c:axId val="72769536"/>
      </c:lineChart>
      <c:catAx>
        <c:axId val="72755456"/>
        <c:scaling>
          <c:orientation val="minMax"/>
        </c:scaling>
        <c:axPos val="b"/>
        <c:tickLblPos val="nextTo"/>
        <c:crossAx val="72769536"/>
        <c:crosses val="autoZero"/>
        <c:auto val="1"/>
        <c:lblAlgn val="ctr"/>
        <c:lblOffset val="100"/>
      </c:catAx>
      <c:valAx>
        <c:axId val="72769536"/>
        <c:scaling>
          <c:orientation val="minMax"/>
        </c:scaling>
        <c:axPos val="l"/>
        <c:majorGridlines/>
        <c:numFmt formatCode="0.0" sourceLinked="1"/>
        <c:tickLblPos val="nextTo"/>
        <c:crossAx val="72755456"/>
        <c:crosses val="autoZero"/>
        <c:crossBetween val="between"/>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tx>
            <c:strRef>
              <c:f>'Crash rates summary sheet'!$I$4</c:f>
              <c:strCache>
                <c:ptCount val="1"/>
                <c:pt idx="0">
                  <c:v>Rate ratio</c:v>
                </c:pt>
              </c:strCache>
            </c:strRef>
          </c:tx>
          <c:spPr>
            <a:solidFill>
              <a:srgbClr val="FF00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sheet'!$I$5:$I$16</c:f>
              <c:numCache>
                <c:formatCode>0.0</c:formatCode>
                <c:ptCount val="12"/>
                <c:pt idx="0">
                  <c:v>11.273502724916519</c:v>
                </c:pt>
                <c:pt idx="1">
                  <c:v>11.612110605100685</c:v>
                </c:pt>
                <c:pt idx="2">
                  <c:v>11.85186204121289</c:v>
                </c:pt>
                <c:pt idx="3">
                  <c:v>11.611430738811675</c:v>
                </c:pt>
                <c:pt idx="4">
                  <c:v>11.225848415058705</c:v>
                </c:pt>
                <c:pt idx="5">
                  <c:v>10.904709533604255</c:v>
                </c:pt>
                <c:pt idx="6">
                  <c:v>10.670919573197251</c:v>
                </c:pt>
                <c:pt idx="7">
                  <c:v>10.480616693770736</c:v>
                </c:pt>
                <c:pt idx="8">
                  <c:v>9.9588866714156268</c:v>
                </c:pt>
                <c:pt idx="9">
                  <c:v>9.3026921782221184</c:v>
                </c:pt>
                <c:pt idx="10">
                  <c:v>8.4511374436775899</c:v>
                </c:pt>
                <c:pt idx="11">
                  <c:v>7.9023610072963724</c:v>
                </c:pt>
              </c:numCache>
            </c:numRef>
          </c:val>
        </c:ser>
        <c:ser>
          <c:idx val="1"/>
          <c:order val="1"/>
          <c:tx>
            <c:strRef>
              <c:f>'Crash rates summary sheet'!$I$18</c:f>
              <c:strCache>
                <c:ptCount val="1"/>
                <c:pt idx="0">
                  <c:v>Rate ratio</c:v>
                </c:pt>
              </c:strCache>
            </c:strRef>
          </c:tx>
          <c:spPr>
            <a:solidFill>
              <a:srgbClr val="FFFF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sheet'!$I$19:$I$30</c:f>
              <c:numCache>
                <c:formatCode>0.0</c:formatCode>
                <c:ptCount val="12"/>
                <c:pt idx="0">
                  <c:v>7.0349434431269762</c:v>
                </c:pt>
                <c:pt idx="1">
                  <c:v>7.1889011849893896</c:v>
                </c:pt>
                <c:pt idx="2">
                  <c:v>7.2996326405448739</c:v>
                </c:pt>
                <c:pt idx="3">
                  <c:v>7.1635596650849545</c:v>
                </c:pt>
                <c:pt idx="4">
                  <c:v>6.8975841383876384</c:v>
                </c:pt>
                <c:pt idx="5">
                  <c:v>6.714196803155807</c:v>
                </c:pt>
                <c:pt idx="6">
                  <c:v>6.5839354642498495</c:v>
                </c:pt>
                <c:pt idx="7">
                  <c:v>6.5228169180619817</c:v>
                </c:pt>
                <c:pt idx="8">
                  <c:v>6.2262285921799707</c:v>
                </c:pt>
                <c:pt idx="9">
                  <c:v>5.841996399505561</c:v>
                </c:pt>
                <c:pt idx="10">
                  <c:v>5.3695925972895795</c:v>
                </c:pt>
                <c:pt idx="11">
                  <c:v>5.0966785361398541</c:v>
                </c:pt>
              </c:numCache>
            </c:numRef>
          </c:val>
        </c:ser>
        <c:ser>
          <c:idx val="2"/>
          <c:order val="2"/>
          <c:tx>
            <c:strRef>
              <c:f>'Crash rates summary sheet'!$I$32</c:f>
              <c:strCache>
                <c:ptCount val="1"/>
                <c:pt idx="0">
                  <c:v>Rate ratio</c:v>
                </c:pt>
              </c:strCache>
            </c:strRef>
          </c:tx>
          <c:spPr>
            <a:solidFill>
              <a:srgbClr val="FF99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sheet'!$I$33:$I$44</c:f>
              <c:numCache>
                <c:formatCode>0.0</c:formatCode>
                <c:ptCount val="12"/>
                <c:pt idx="0">
                  <c:v>8.8930937533949148</c:v>
                </c:pt>
                <c:pt idx="1">
                  <c:v>9.1204129688404603</c:v>
                </c:pt>
                <c:pt idx="2">
                  <c:v>9.2962244829431189</c:v>
                </c:pt>
                <c:pt idx="3">
                  <c:v>9.1007341572011846</c:v>
                </c:pt>
                <c:pt idx="4">
                  <c:v>8.7791753036114617</c:v>
                </c:pt>
                <c:pt idx="5">
                  <c:v>8.541345746159239</c:v>
                </c:pt>
                <c:pt idx="6">
                  <c:v>8.4041549237342057</c:v>
                </c:pt>
                <c:pt idx="7">
                  <c:v>8.3166977107104643</c:v>
                </c:pt>
                <c:pt idx="8">
                  <c:v>7.944016266590082</c:v>
                </c:pt>
                <c:pt idx="9">
                  <c:v>7.4171828538749685</c:v>
                </c:pt>
                <c:pt idx="10">
                  <c:v>6.7930544548442153</c:v>
                </c:pt>
                <c:pt idx="11">
                  <c:v>6.3918193108326564</c:v>
                </c:pt>
              </c:numCache>
            </c:numRef>
          </c:val>
        </c:ser>
        <c:axId val="72790400"/>
        <c:axId val="72791936"/>
      </c:barChart>
      <c:catAx>
        <c:axId val="72790400"/>
        <c:scaling>
          <c:orientation val="minMax"/>
        </c:scaling>
        <c:axPos val="b"/>
        <c:tickLblPos val="nextTo"/>
        <c:crossAx val="72791936"/>
        <c:crosses val="autoZero"/>
        <c:auto val="1"/>
        <c:lblAlgn val="ctr"/>
        <c:lblOffset val="100"/>
      </c:catAx>
      <c:valAx>
        <c:axId val="72791936"/>
        <c:scaling>
          <c:orientation val="minMax"/>
          <c:max val="14"/>
        </c:scaling>
        <c:axPos val="l"/>
        <c:majorGridlines/>
        <c:numFmt formatCode="0.0" sourceLinked="1"/>
        <c:tickLblPos val="nextTo"/>
        <c:crossAx val="72790400"/>
        <c:crosses val="autoZero"/>
        <c:crossBetween val="between"/>
      </c:valAx>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'Crash rates summary sheet'!$G$4</c:f>
              <c:strCache>
                <c:ptCount val="1"/>
                <c:pt idx="0">
                  <c:v>YD</c:v>
                </c:pt>
              </c:strCache>
            </c:strRef>
          </c:tx>
          <c:spPr>
            <a:ln>
              <a:solidFill>
                <a:srgbClr val="FF0000"/>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sheet'!$S$5:$S$16</c:f>
              <c:numCache>
                <c:formatCode>0.0</c:formatCode>
                <c:ptCount val="12"/>
                <c:pt idx="0">
                  <c:v>32.142330183038112</c:v>
                </c:pt>
                <c:pt idx="1">
                  <c:v>31.958576010970717</c:v>
                </c:pt>
                <c:pt idx="2">
                  <c:v>31.649525102810813</c:v>
                </c:pt>
                <c:pt idx="3">
                  <c:v>30.535579729759384</c:v>
                </c:pt>
                <c:pt idx="4">
                  <c:v>28.829851189873096</c:v>
                </c:pt>
                <c:pt idx="5">
                  <c:v>26.37912291615611</c:v>
                </c:pt>
                <c:pt idx="6">
                  <c:v>24.565019556793025</c:v>
                </c:pt>
                <c:pt idx="7">
                  <c:v>22.919437583127475</c:v>
                </c:pt>
                <c:pt idx="8">
                  <c:v>20.826479894252685</c:v>
                </c:pt>
                <c:pt idx="9">
                  <c:v>18.432337605379825</c:v>
                </c:pt>
                <c:pt idx="10">
                  <c:v>16.316219347731099</c:v>
                </c:pt>
                <c:pt idx="11">
                  <c:v>14.791732407699588</c:v>
                </c:pt>
              </c:numCache>
            </c:numRef>
          </c:val>
        </c:ser>
        <c:ser>
          <c:idx val="1"/>
          <c:order val="1"/>
          <c:tx>
            <c:strRef>
              <c:f>'Crash rates summary sheet'!$H$4</c:f>
              <c:strCache>
                <c:ptCount val="1"/>
                <c:pt idx="0">
                  <c:v>OD</c:v>
                </c:pt>
              </c:strCache>
            </c:strRef>
          </c:tx>
          <c:spPr>
            <a:ln>
              <a:solidFill>
                <a:srgbClr val="0000FF"/>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sheet'!$T$5:$T$16</c:f>
              <c:numCache>
                <c:formatCode>0.0</c:formatCode>
                <c:ptCount val="12"/>
                <c:pt idx="0">
                  <c:v>3.0622121044985824</c:v>
                </c:pt>
                <c:pt idx="1">
                  <c:v>2.938993627823792</c:v>
                </c:pt>
                <c:pt idx="2">
                  <c:v>2.8621825167202117</c:v>
                </c:pt>
                <c:pt idx="3">
                  <c:v>2.7597678410833271</c:v>
                </c:pt>
                <c:pt idx="4">
                  <c:v>2.6613003788220855</c:v>
                </c:pt>
                <c:pt idx="5">
                  <c:v>2.480599321472885</c:v>
                </c:pt>
                <c:pt idx="6">
                  <c:v>2.351047200438424</c:v>
                </c:pt>
                <c:pt idx="7">
                  <c:v>2.2115526327179098</c:v>
                </c:pt>
                <c:pt idx="8">
                  <c:v>2.1070992137902254</c:v>
                </c:pt>
                <c:pt idx="9">
                  <c:v>1.9845228874120637</c:v>
                </c:pt>
                <c:pt idx="10">
                  <c:v>1.8752613491524108</c:v>
                </c:pt>
                <c:pt idx="11">
                  <c:v>1.8222689659214901</c:v>
                </c:pt>
              </c:numCache>
            </c:numRef>
          </c:val>
        </c:ser>
        <c:ser>
          <c:idx val="2"/>
          <c:order val="2"/>
          <c:tx>
            <c:strRef>
              <c:f>'Crash rates summary sheet'!$G$18</c:f>
              <c:strCache>
                <c:ptCount val="1"/>
                <c:pt idx="0">
                  <c:v>YD</c:v>
                </c:pt>
              </c:strCache>
            </c:strRef>
          </c:tx>
          <c:spPr>
            <a:ln>
              <a:solidFill>
                <a:srgbClr val="FF0000"/>
              </a:solidFill>
              <a:prstDash val="lg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sheet'!$S$19:$S$30</c:f>
              <c:numCache>
                <c:formatCode>0.0</c:formatCode>
                <c:ptCount val="12"/>
                <c:pt idx="0">
                  <c:v>18.598908139254974</c:v>
                </c:pt>
                <c:pt idx="1">
                  <c:v>18.544643490459713</c:v>
                </c:pt>
                <c:pt idx="2">
                  <c:v>18.332343160477443</c:v>
                </c:pt>
                <c:pt idx="3">
                  <c:v>17.22107203733912</c:v>
                </c:pt>
                <c:pt idx="4">
                  <c:v>15.711863605352558</c:v>
                </c:pt>
                <c:pt idx="5">
                  <c:v>14.364620053914452</c:v>
                </c:pt>
                <c:pt idx="6">
                  <c:v>13.783169707160372</c:v>
                </c:pt>
                <c:pt idx="7">
                  <c:v>13.217271518145543</c:v>
                </c:pt>
                <c:pt idx="8">
                  <c:v>11.950404028925016</c:v>
                </c:pt>
                <c:pt idx="9">
                  <c:v>10.702451147604892</c:v>
                </c:pt>
                <c:pt idx="10">
                  <c:v>9.6111839231105129</c:v>
                </c:pt>
                <c:pt idx="11">
                  <c:v>9.1050732021589216</c:v>
                </c:pt>
              </c:numCache>
            </c:numRef>
          </c:val>
        </c:ser>
        <c:ser>
          <c:idx val="3"/>
          <c:order val="3"/>
          <c:tx>
            <c:strRef>
              <c:f>'Crash rates summary sheet'!$G$32</c:f>
              <c:strCache>
                <c:ptCount val="1"/>
                <c:pt idx="0">
                  <c:v>YD</c:v>
                </c:pt>
              </c:strCache>
            </c:strRef>
          </c:tx>
          <c:spPr>
            <a:ln>
              <a:solidFill>
                <a:srgbClr val="FF0000"/>
              </a:solidFill>
              <a:prstDash val="sys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sheet'!$S$33:$S$44</c:f>
              <c:numCache>
                <c:formatCode>0.0</c:formatCode>
                <c:ptCount val="12"/>
                <c:pt idx="0">
                  <c:v>24.159166271909037</c:v>
                </c:pt>
                <c:pt idx="1">
                  <c:v>23.864505095245224</c:v>
                </c:pt>
                <c:pt idx="2">
                  <c:v>23.563542092633856</c:v>
                </c:pt>
                <c:pt idx="3">
                  <c:v>22.620031749979884</c:v>
                </c:pt>
                <c:pt idx="4">
                  <c:v>21.12928175302789</c:v>
                </c:pt>
                <c:pt idx="5">
                  <c:v>19.529850886949312</c:v>
                </c:pt>
                <c:pt idx="6">
                  <c:v>18.194748292923975</c:v>
                </c:pt>
                <c:pt idx="7">
                  <c:v>17.302394071822139</c:v>
                </c:pt>
                <c:pt idx="8">
                  <c:v>15.628831695486001</c:v>
                </c:pt>
                <c:pt idx="9">
                  <c:v>14.016129818234987</c:v>
                </c:pt>
                <c:pt idx="10">
                  <c:v>12.523663899810694</c:v>
                </c:pt>
                <c:pt idx="11">
                  <c:v>11.557197609671757</c:v>
                </c:pt>
              </c:numCache>
            </c:numRef>
          </c:val>
        </c:ser>
        <c:marker val="1"/>
        <c:axId val="72817664"/>
        <c:axId val="72831744"/>
      </c:lineChart>
      <c:catAx>
        <c:axId val="72817664"/>
        <c:scaling>
          <c:orientation val="minMax"/>
        </c:scaling>
        <c:axPos val="b"/>
        <c:tickLblPos val="nextTo"/>
        <c:crossAx val="72831744"/>
        <c:crosses val="autoZero"/>
        <c:auto val="1"/>
        <c:lblAlgn val="ctr"/>
        <c:lblOffset val="100"/>
      </c:catAx>
      <c:valAx>
        <c:axId val="72831744"/>
        <c:scaling>
          <c:orientation val="minMax"/>
          <c:max val="50"/>
        </c:scaling>
        <c:axPos val="l"/>
        <c:majorGridlines/>
        <c:numFmt formatCode="0.0" sourceLinked="1"/>
        <c:tickLblPos val="nextTo"/>
        <c:crossAx val="72817664"/>
        <c:crosses val="autoZero"/>
        <c:crossBetween val="between"/>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'Crash rates summary sheet'!$I$4</c:f>
              <c:strCache>
                <c:ptCount val="1"/>
                <c:pt idx="0">
                  <c:v>Rate ratio</c:v>
                </c:pt>
              </c:strCache>
            </c:strRef>
          </c:tx>
          <c:spPr>
            <a:solidFill>
              <a:srgbClr val="FF00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sheet'!$U$5:$U$16</c:f>
              <c:numCache>
                <c:formatCode>0.0</c:formatCode>
                <c:ptCount val="12"/>
                <c:pt idx="0">
                  <c:v>10.496441489411847</c:v>
                </c:pt>
                <c:pt idx="1">
                  <c:v>10.873986152407827</c:v>
                </c:pt>
                <c:pt idx="2">
                  <c:v>11.057829092981162</c:v>
                </c:pt>
                <c:pt idx="3">
                  <c:v>11.064546544528508</c:v>
                </c:pt>
                <c:pt idx="4">
                  <c:v>10.83299405782728</c:v>
                </c:pt>
                <c:pt idx="5">
                  <c:v>10.634173237011602</c:v>
                </c:pt>
                <c:pt idx="6">
                  <c:v>10.448543760504741</c:v>
                </c:pt>
                <c:pt idx="7">
                  <c:v>10.363505369058498</c:v>
                </c:pt>
                <c:pt idx="8">
                  <c:v>9.883957887673569</c:v>
                </c:pt>
                <c:pt idx="9">
                  <c:v>9.288044860705396</c:v>
                </c:pt>
                <c:pt idx="10">
                  <c:v>8.7007708846053831</c:v>
                </c:pt>
                <c:pt idx="11">
                  <c:v>8.1172059033665516</c:v>
                </c:pt>
              </c:numCache>
            </c:numRef>
          </c:val>
        </c:ser>
        <c:ser>
          <c:idx val="1"/>
          <c:order val="1"/>
          <c:tx>
            <c:strRef>
              <c:f>'Crash rates summary sheet'!$I$18</c:f>
              <c:strCache>
                <c:ptCount val="1"/>
                <c:pt idx="0">
                  <c:v>Rate ratio</c:v>
                </c:pt>
              </c:strCache>
            </c:strRef>
          </c:tx>
          <c:spPr>
            <a:solidFill>
              <a:srgbClr val="FFFF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sheet'!$U$19:$U$30</c:f>
              <c:numCache>
                <c:formatCode>0.0</c:formatCode>
                <c:ptCount val="12"/>
                <c:pt idx="0">
                  <c:v>6.0736838287367405</c:v>
                </c:pt>
                <c:pt idx="1">
                  <c:v>6.3098617550223466</c:v>
                </c:pt>
                <c:pt idx="2">
                  <c:v>6.4050224097813899</c:v>
                </c:pt>
                <c:pt idx="3">
                  <c:v>6.2400437388165075</c:v>
                </c:pt>
                <c:pt idx="4">
                  <c:v>5.903829470127981</c:v>
                </c:pt>
                <c:pt idx="5">
                  <c:v>5.7907860933321924</c:v>
                </c:pt>
                <c:pt idx="6">
                  <c:v>5.8625661384382539</c:v>
                </c:pt>
                <c:pt idx="7">
                  <c:v>5.976467085887105</c:v>
                </c:pt>
                <c:pt idx="8">
                  <c:v>5.6714956518012043</c:v>
                </c:pt>
                <c:pt idx="9">
                  <c:v>5.3929592928814865</c:v>
                </c:pt>
                <c:pt idx="10">
                  <c:v>5.1252503697442648</c:v>
                </c:pt>
                <c:pt idx="11">
                  <c:v>4.9965583415149943</c:v>
                </c:pt>
              </c:numCache>
            </c:numRef>
          </c:val>
        </c:ser>
        <c:ser>
          <c:idx val="2"/>
          <c:order val="2"/>
          <c:tx>
            <c:strRef>
              <c:f>'Crash rates summary sheet'!$I$32</c:f>
              <c:strCache>
                <c:ptCount val="1"/>
                <c:pt idx="0">
                  <c:v>Rate ratio</c:v>
                </c:pt>
              </c:strCache>
            </c:strRef>
          </c:tx>
          <c:spPr>
            <a:solidFill>
              <a:srgbClr val="FF99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sheet'!$U$33:$U$44</c:f>
              <c:numCache>
                <c:formatCode>0.00</c:formatCode>
                <c:ptCount val="12"/>
                <c:pt idx="0">
                  <c:v>7.889449015114832</c:v>
                </c:pt>
                <c:pt idx="1">
                  <c:v>8.1199580935859128</c:v>
                </c:pt>
                <c:pt idx="2">
                  <c:v>8.2327181984311189</c:v>
                </c:pt>
                <c:pt idx="3">
                  <c:v>8.1963531182755389</c:v>
                </c:pt>
                <c:pt idx="4">
                  <c:v>7.9394576881170815</c:v>
                </c:pt>
                <c:pt idx="5">
                  <c:v>7.8730372607508503</c:v>
                </c:pt>
                <c:pt idx="6">
                  <c:v>7.7389974516594275</c:v>
                </c:pt>
                <c:pt idx="7">
                  <c:v>7.8236410998540045</c:v>
                </c:pt>
                <c:pt idx="8">
                  <c:v>7.417226295373653</c:v>
                </c:pt>
                <c:pt idx="9">
                  <c:v>7.0627201667161668</c:v>
                </c:pt>
                <c:pt idx="10">
                  <c:v>6.6783565423940425</c:v>
                </c:pt>
                <c:pt idx="11">
                  <c:v>6.3422018515403327</c:v>
                </c:pt>
              </c:numCache>
            </c:numRef>
          </c:val>
        </c:ser>
        <c:axId val="72864896"/>
        <c:axId val="72866432"/>
      </c:barChart>
      <c:catAx>
        <c:axId val="72864896"/>
        <c:scaling>
          <c:orientation val="minMax"/>
        </c:scaling>
        <c:axPos val="b"/>
        <c:tickLblPos val="nextTo"/>
        <c:crossAx val="72866432"/>
        <c:crosses val="autoZero"/>
        <c:auto val="1"/>
        <c:lblAlgn val="ctr"/>
        <c:lblOffset val="100"/>
      </c:catAx>
      <c:valAx>
        <c:axId val="72866432"/>
        <c:scaling>
          <c:orientation val="minMax"/>
          <c:max val="14"/>
        </c:scaling>
        <c:axPos val="l"/>
        <c:majorGridlines/>
        <c:numFmt formatCode="0.0" sourceLinked="1"/>
        <c:tickLblPos val="nextTo"/>
        <c:crossAx val="72864896"/>
        <c:crosses val="autoZero"/>
        <c:crossBetween val="between"/>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'Crash rates summary sheet'!$G$4</c:f>
              <c:strCache>
                <c:ptCount val="1"/>
                <c:pt idx="0">
                  <c:v>YD</c:v>
                </c:pt>
              </c:strCache>
            </c:strRef>
          </c:tx>
          <c:spPr>
            <a:ln>
              <a:solidFill>
                <a:srgbClr val="FF0000"/>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sheet'!$AE$5:$AE$16</c:f>
              <c:numCache>
                <c:formatCode>0.0</c:formatCode>
                <c:ptCount val="12"/>
                <c:pt idx="0">
                  <c:v>36.729272549643802</c:v>
                </c:pt>
                <c:pt idx="1">
                  <c:v>37.115986117657108</c:v>
                </c:pt>
                <c:pt idx="2">
                  <c:v>37.853387761717059</c:v>
                </c:pt>
                <c:pt idx="3">
                  <c:v>36.376787708985695</c:v>
                </c:pt>
                <c:pt idx="4">
                  <c:v>33.086967233308663</c:v>
                </c:pt>
                <c:pt idx="5">
                  <c:v>29.205448867836289</c:v>
                </c:pt>
                <c:pt idx="6">
                  <c:v>27.21073709275894</c:v>
                </c:pt>
                <c:pt idx="7">
                  <c:v>25.175943467581018</c:v>
                </c:pt>
                <c:pt idx="8">
                  <c:v>22.240203101454224</c:v>
                </c:pt>
                <c:pt idx="9">
                  <c:v>19.345076433615272</c:v>
                </c:pt>
                <c:pt idx="10">
                  <c:v>17.005347593582872</c:v>
                </c:pt>
                <c:pt idx="11">
                  <c:v>15.940433118347242</c:v>
                </c:pt>
              </c:numCache>
            </c:numRef>
          </c:val>
        </c:ser>
        <c:ser>
          <c:idx val="1"/>
          <c:order val="1"/>
          <c:tx>
            <c:strRef>
              <c:f>'Crash rates summary sheet'!$H$4</c:f>
              <c:strCache>
                <c:ptCount val="1"/>
                <c:pt idx="0">
                  <c:v>OD</c:v>
                </c:pt>
              </c:strCache>
            </c:strRef>
          </c:tx>
          <c:spPr>
            <a:ln>
              <a:solidFill>
                <a:srgbClr val="0000FF"/>
              </a:solidFill>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sheet'!$AF$5:$AF$16</c:f>
              <c:numCache>
                <c:formatCode>0.0</c:formatCode>
                <c:ptCount val="12"/>
                <c:pt idx="0">
                  <c:v>3.3015313459930242</c:v>
                </c:pt>
                <c:pt idx="1">
                  <c:v>3.2896190094454432</c:v>
                </c:pt>
                <c:pt idx="2">
                  <c:v>3.2275114727246619</c:v>
                </c:pt>
                <c:pt idx="3">
                  <c:v>3.0237820143453127</c:v>
                </c:pt>
                <c:pt idx="4">
                  <c:v>2.8342803816929685</c:v>
                </c:pt>
                <c:pt idx="5">
                  <c:v>2.6399339113752966</c:v>
                </c:pt>
                <c:pt idx="6">
                  <c:v>2.50411390845938</c:v>
                </c:pt>
                <c:pt idx="7">
                  <c:v>2.320810226667374</c:v>
                </c:pt>
                <c:pt idx="8">
                  <c:v>2.2040488190437633</c:v>
                </c:pt>
                <c:pt idx="9">
                  <c:v>2.0389304960116306</c:v>
                </c:pt>
                <c:pt idx="10">
                  <c:v>1.9014774523651399</c:v>
                </c:pt>
                <c:pt idx="11">
                  <c:v>1.819269053699647</c:v>
                </c:pt>
              </c:numCache>
            </c:numRef>
          </c:val>
        </c:ser>
        <c:ser>
          <c:idx val="2"/>
          <c:order val="2"/>
          <c:tx>
            <c:strRef>
              <c:f>'Crash rates summary sheet'!$G$18</c:f>
              <c:strCache>
                <c:ptCount val="1"/>
                <c:pt idx="0">
                  <c:v>YD</c:v>
                </c:pt>
              </c:strCache>
            </c:strRef>
          </c:tx>
          <c:spPr>
            <a:ln>
              <a:solidFill>
                <a:srgbClr val="FF0000"/>
              </a:solidFill>
              <a:prstDash val="lg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sheet'!$AE$19:$AE$30</c:f>
              <c:numCache>
                <c:formatCode>0.0</c:formatCode>
                <c:ptCount val="12"/>
                <c:pt idx="0">
                  <c:v>22.151725046378118</c:v>
                </c:pt>
                <c:pt idx="1">
                  <c:v>22.301726723510004</c:v>
                </c:pt>
                <c:pt idx="2">
                  <c:v>22.689748083020156</c:v>
                </c:pt>
                <c:pt idx="3">
                  <c:v>21.489131828086933</c:v>
                </c:pt>
                <c:pt idx="4">
                  <c:v>19.742136815307518</c:v>
                </c:pt>
                <c:pt idx="5">
                  <c:v>17.385991642655647</c:v>
                </c:pt>
                <c:pt idx="6">
                  <c:v>16.177797019879513</c:v>
                </c:pt>
                <c:pt idx="7">
                  <c:v>14.867853309610078</c:v>
                </c:pt>
                <c:pt idx="8">
                  <c:v>12.931386449510427</c:v>
                </c:pt>
                <c:pt idx="9">
                  <c:v>11.375805074881676</c:v>
                </c:pt>
                <c:pt idx="10">
                  <c:v>10.086384204031271</c:v>
                </c:pt>
                <c:pt idx="11">
                  <c:v>9.6655509626224578</c:v>
                </c:pt>
              </c:numCache>
            </c:numRef>
          </c:val>
        </c:ser>
        <c:ser>
          <c:idx val="3"/>
          <c:order val="3"/>
          <c:tx>
            <c:strRef>
              <c:f>'Crash rates summary sheet'!$G$32</c:f>
              <c:strCache>
                <c:ptCount val="1"/>
                <c:pt idx="0">
                  <c:v>YD</c:v>
                </c:pt>
              </c:strCache>
            </c:strRef>
          </c:tx>
          <c:spPr>
            <a:ln>
              <a:solidFill>
                <a:srgbClr val="FF0000"/>
              </a:solidFill>
              <a:prstDash val="sysDash"/>
            </a:ln>
          </c:spPr>
          <c:marker>
            <c:symbol val="none"/>
          </c:marke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sheet'!$AE$33:$AE$44</c:f>
              <c:numCache>
                <c:formatCode>0.0</c:formatCode>
                <c:ptCount val="12"/>
                <c:pt idx="0">
                  <c:v>28.49647087234764</c:v>
                </c:pt>
                <c:pt idx="1">
                  <c:v>28.814430781096036</c:v>
                </c:pt>
                <c:pt idx="2">
                  <c:v>29.516931211571773</c:v>
                </c:pt>
                <c:pt idx="3">
                  <c:v>27.999047776007604</c:v>
                </c:pt>
                <c:pt idx="4">
                  <c:v>25.581013385891428</c:v>
                </c:pt>
                <c:pt idx="5">
                  <c:v>22.613103229796817</c:v>
                </c:pt>
                <c:pt idx="6">
                  <c:v>21.264927661723839</c:v>
                </c:pt>
                <c:pt idx="7">
                  <c:v>19.751770239801747</c:v>
                </c:pt>
                <c:pt idx="8">
                  <c:v>17.251746331034582</c:v>
                </c:pt>
                <c:pt idx="9">
                  <c:v>14.960813222627454</c:v>
                </c:pt>
                <c:pt idx="10">
                  <c:v>13.171534348004949</c:v>
                </c:pt>
                <c:pt idx="11">
                  <c:v>12.73300881784894</c:v>
                </c:pt>
              </c:numCache>
            </c:numRef>
          </c:val>
        </c:ser>
        <c:marker val="1"/>
        <c:axId val="72888320"/>
        <c:axId val="72889856"/>
      </c:lineChart>
      <c:catAx>
        <c:axId val="72888320"/>
        <c:scaling>
          <c:orientation val="minMax"/>
        </c:scaling>
        <c:axPos val="b"/>
        <c:tickLblPos val="nextTo"/>
        <c:crossAx val="72889856"/>
        <c:crosses val="autoZero"/>
        <c:auto val="1"/>
        <c:lblAlgn val="ctr"/>
        <c:lblOffset val="100"/>
      </c:catAx>
      <c:valAx>
        <c:axId val="72889856"/>
        <c:scaling>
          <c:orientation val="minMax"/>
          <c:max val="50"/>
        </c:scaling>
        <c:axPos val="l"/>
        <c:majorGridlines/>
        <c:numFmt formatCode="0.0" sourceLinked="1"/>
        <c:tickLblPos val="nextTo"/>
        <c:crossAx val="72888320"/>
        <c:crosses val="autoZero"/>
        <c:crossBetween val="between"/>
      </c:valAx>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'Crash rates summary sheet'!$I$4</c:f>
              <c:strCache>
                <c:ptCount val="1"/>
                <c:pt idx="0">
                  <c:v>Rate ratio</c:v>
                </c:pt>
              </c:strCache>
            </c:strRef>
          </c:tx>
          <c:spPr>
            <a:solidFill>
              <a:srgbClr val="FF00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sheet'!$AG$5:$AG$16</c:f>
              <c:numCache>
                <c:formatCode>0.0</c:formatCode>
                <c:ptCount val="12"/>
                <c:pt idx="0">
                  <c:v>11.124920135688273</c:v>
                </c:pt>
                <c:pt idx="1">
                  <c:v>11.282761320106205</c:v>
                </c:pt>
                <c:pt idx="2">
                  <c:v>11.728351109395536</c:v>
                </c:pt>
                <c:pt idx="3">
                  <c:v>12.030228216322575</c:v>
                </c:pt>
                <c:pt idx="4">
                  <c:v>11.673851128851698</c:v>
                </c:pt>
                <c:pt idx="5">
                  <c:v>11.062946970752559</c:v>
                </c:pt>
                <c:pt idx="6">
                  <c:v>10.866413464992888</c:v>
                </c:pt>
                <c:pt idx="7">
                  <c:v>10.847911293347355</c:v>
                </c:pt>
                <c:pt idx="8">
                  <c:v>10.090612743824435</c:v>
                </c:pt>
                <c:pt idx="9">
                  <c:v>9.4878547706537049</c:v>
                </c:pt>
                <c:pt idx="10">
                  <c:v>8.9432286312051179</c:v>
                </c:pt>
                <c:pt idx="11">
                  <c:v>8.7619987191729081</c:v>
                </c:pt>
              </c:numCache>
            </c:numRef>
          </c:val>
        </c:ser>
        <c:ser>
          <c:idx val="1"/>
          <c:order val="1"/>
          <c:tx>
            <c:strRef>
              <c:f>'Crash rates summary sheet'!$I$18</c:f>
              <c:strCache>
                <c:ptCount val="1"/>
                <c:pt idx="0">
                  <c:v>Rate ratio</c:v>
                </c:pt>
              </c:strCache>
            </c:strRef>
          </c:tx>
          <c:spPr>
            <a:solidFill>
              <a:srgbClr val="FFFF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sheet'!$AG$19:$AG$30</c:f>
              <c:numCache>
                <c:formatCode>0.0</c:formatCode>
                <c:ptCount val="12"/>
                <c:pt idx="0">
                  <c:v>6.7095304344946065</c:v>
                </c:pt>
                <c:pt idx="1">
                  <c:v>6.7794254165832974</c:v>
                </c:pt>
                <c:pt idx="2">
                  <c:v>7.0301060971490585</c:v>
                </c:pt>
                <c:pt idx="3">
                  <c:v>7.1067066759902096</c:v>
                </c:pt>
                <c:pt idx="4">
                  <c:v>6.9654847639015856</c:v>
                </c:pt>
                <c:pt idx="5">
                  <c:v>6.5857677602233125</c:v>
                </c:pt>
                <c:pt idx="6">
                  <c:v>6.4604876660074346</c:v>
                </c:pt>
                <c:pt idx="7">
                  <c:v>6.4063201457708043</c:v>
                </c:pt>
                <c:pt idx="8">
                  <c:v>5.8671052736121982</c:v>
                </c:pt>
                <c:pt idx="9">
                  <c:v>5.5793000777289743</c:v>
                </c:pt>
                <c:pt idx="10">
                  <c:v>5.3044984527612362</c:v>
                </c:pt>
                <c:pt idx="11">
                  <c:v>5.3128760383004776</c:v>
                </c:pt>
              </c:numCache>
            </c:numRef>
          </c:val>
        </c:ser>
        <c:ser>
          <c:idx val="2"/>
          <c:order val="2"/>
          <c:tx>
            <c:strRef>
              <c:f>'Crash rates summary sheet'!$I$32</c:f>
              <c:strCache>
                <c:ptCount val="1"/>
                <c:pt idx="0">
                  <c:v>Rate ratio</c:v>
                </c:pt>
              </c:strCache>
            </c:strRef>
          </c:tx>
          <c:spPr>
            <a:solidFill>
              <a:srgbClr val="FF9900"/>
            </a:solidFill>
          </c:spPr>
          <c:cat>
            <c:strRef>
              <c:f>'Crash rates summary sheet'!$A$5:$A$16</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'Crash rates summary sheet'!$AG$33:$AG$44</c:f>
              <c:numCache>
                <c:formatCode>0.0</c:formatCode>
                <c:ptCount val="12"/>
                <c:pt idx="0">
                  <c:v>8.6312889038394296</c:v>
                </c:pt>
                <c:pt idx="1">
                  <c:v>8.7591999858833205</c:v>
                </c:pt>
                <c:pt idx="2">
                  <c:v>9.145414806737671</c:v>
                </c:pt>
                <c:pt idx="3">
                  <c:v>9.2596118513754</c:v>
                </c:pt>
                <c:pt idx="4">
                  <c:v>9.0255761395813092</c:v>
                </c:pt>
                <c:pt idx="5">
                  <c:v>8.5657838373750561</c:v>
                </c:pt>
                <c:pt idx="6">
                  <c:v>8.4919969454611621</c:v>
                </c:pt>
                <c:pt idx="7">
                  <c:v>8.5107218215617859</c:v>
                </c:pt>
                <c:pt idx="8">
                  <c:v>7.8272977358638176</c:v>
                </c:pt>
                <c:pt idx="9">
                  <c:v>7.3375788198236416</c:v>
                </c:pt>
                <c:pt idx="10">
                  <c:v>6.9270000186547618</c:v>
                </c:pt>
                <c:pt idx="11">
                  <c:v>6.9989696092258633</c:v>
                </c:pt>
              </c:numCache>
            </c:numRef>
          </c:val>
        </c:ser>
        <c:axId val="72931200"/>
        <c:axId val="72932736"/>
      </c:barChart>
      <c:catAx>
        <c:axId val="72931200"/>
        <c:scaling>
          <c:orientation val="minMax"/>
        </c:scaling>
        <c:axPos val="b"/>
        <c:tickLblPos val="nextTo"/>
        <c:crossAx val="72932736"/>
        <c:crosses val="autoZero"/>
        <c:auto val="1"/>
        <c:lblAlgn val="ctr"/>
        <c:lblOffset val="100"/>
      </c:catAx>
      <c:valAx>
        <c:axId val="72932736"/>
        <c:scaling>
          <c:orientation val="minMax"/>
        </c:scaling>
        <c:axPos val="l"/>
        <c:majorGridlines/>
        <c:numFmt formatCode="0.0" sourceLinked="1"/>
        <c:tickLblPos val="nextTo"/>
        <c:crossAx val="72931200"/>
        <c:crosses val="autoZero"/>
        <c:crossBetween val="between"/>
      </c:valAx>
    </c:plotArea>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'Est cas rates - lic'!$G$18</c:f>
              <c:strCache>
                <c:ptCount val="1"/>
                <c:pt idx="0">
                  <c:v>YD</c:v>
                </c:pt>
              </c:strCache>
            </c:strRef>
          </c:tx>
          <c:spPr>
            <a:ln>
              <a:solidFill>
                <a:srgbClr val="FF000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lic'!$G$19:$G$30</c:f>
              <c:numCache>
                <c:formatCode>0.0</c:formatCode>
                <c:ptCount val="12"/>
                <c:pt idx="0">
                  <c:v>70.772176657188339</c:v>
                </c:pt>
                <c:pt idx="1">
                  <c:v>68.743079244049127</c:v>
                </c:pt>
                <c:pt idx="2">
                  <c:v>65.707515884382914</c:v>
                </c:pt>
                <c:pt idx="3">
                  <c:v>60.251057123342413</c:v>
                </c:pt>
                <c:pt idx="4">
                  <c:v>54.987983721528892</c:v>
                </c:pt>
                <c:pt idx="5">
                  <c:v>50.017521137832126</c:v>
                </c:pt>
                <c:pt idx="6">
                  <c:v>45.44905012003381</c:v>
                </c:pt>
                <c:pt idx="7">
                  <c:v>41.741791741244022</c:v>
                </c:pt>
                <c:pt idx="8">
                  <c:v>37.342865005948013</c:v>
                </c:pt>
                <c:pt idx="9">
                  <c:v>33.420032051557911</c:v>
                </c:pt>
                <c:pt idx="10">
                  <c:v>29.178753969463212</c:v>
                </c:pt>
                <c:pt idx="11">
                  <c:v>26.245887144976827</c:v>
                </c:pt>
              </c:numCache>
            </c:numRef>
          </c:val>
        </c:ser>
        <c:ser>
          <c:idx val="1"/>
          <c:order val="1"/>
          <c:tx>
            <c:strRef>
              <c:f>'Est cas rates - lic'!$H$18</c:f>
              <c:strCache>
                <c:ptCount val="1"/>
                <c:pt idx="0">
                  <c:v>OD</c:v>
                </c:pt>
              </c:strCache>
            </c:strRef>
          </c:tx>
          <c:spPr>
            <a:ln>
              <a:solidFill>
                <a:srgbClr val="00206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lic'!$H$19:$H$30</c:f>
              <c:numCache>
                <c:formatCode>0.0</c:formatCode>
                <c:ptCount val="12"/>
                <c:pt idx="0">
                  <c:v>5.4257490653599634</c:v>
                </c:pt>
                <c:pt idx="1">
                  <c:v>5.1268248109871788</c:v>
                </c:pt>
                <c:pt idx="2">
                  <c:v>4.8234179751969277</c:v>
                </c:pt>
                <c:pt idx="3">
                  <c:v>4.5290864645005806</c:v>
                </c:pt>
                <c:pt idx="4">
                  <c:v>4.2632035231529981</c:v>
                </c:pt>
                <c:pt idx="5">
                  <c:v>3.9842391994521749</c:v>
                </c:pt>
                <c:pt idx="6">
                  <c:v>3.6875613561038927</c:v>
                </c:pt>
                <c:pt idx="7">
                  <c:v>3.4515978473417577</c:v>
                </c:pt>
                <c:pt idx="8">
                  <c:v>3.2607694049723195</c:v>
                </c:pt>
                <c:pt idx="9">
                  <c:v>3.1483906247095383</c:v>
                </c:pt>
                <c:pt idx="10">
                  <c:v>3.0478954484840157</c:v>
                </c:pt>
                <c:pt idx="11">
                  <c:v>2.9311082760692138</c:v>
                </c:pt>
              </c:numCache>
            </c:numRef>
          </c:val>
        </c:ser>
        <c:ser>
          <c:idx val="2"/>
          <c:order val="2"/>
          <c:tx>
            <c:strRef>
              <c:f>'Est cas rates - lic'!$G$34</c:f>
              <c:strCache>
                <c:ptCount val="1"/>
                <c:pt idx="0">
                  <c:v>YD</c:v>
                </c:pt>
              </c:strCache>
            </c:strRef>
          </c:tx>
          <c:spPr>
            <a:ln>
              <a:solidFill>
                <a:srgbClr val="FF0000"/>
              </a:solidFill>
              <a:prstDash val="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lic'!$G$51:$G$62</c:f>
              <c:numCache>
                <c:formatCode>0.0</c:formatCode>
                <c:ptCount val="12"/>
                <c:pt idx="0">
                  <c:v>38.202034812051117</c:v>
                </c:pt>
                <c:pt idx="1">
                  <c:v>36.841336018648533</c:v>
                </c:pt>
                <c:pt idx="2">
                  <c:v>35.162720803334864</c:v>
                </c:pt>
                <c:pt idx="3">
                  <c:v>32.344769201183894</c:v>
                </c:pt>
                <c:pt idx="4">
                  <c:v>29.237973405018359</c:v>
                </c:pt>
                <c:pt idx="5">
                  <c:v>26.566425238015182</c:v>
                </c:pt>
                <c:pt idx="6">
                  <c:v>24.183371766065285</c:v>
                </c:pt>
                <c:pt idx="7">
                  <c:v>22.465774732123855</c:v>
                </c:pt>
                <c:pt idx="8">
                  <c:v>20.21781395926919</c:v>
                </c:pt>
                <c:pt idx="9">
                  <c:v>18.094269220463186</c:v>
                </c:pt>
                <c:pt idx="10">
                  <c:v>16.001912689575164</c:v>
                </c:pt>
                <c:pt idx="11">
                  <c:v>14.67482288238627</c:v>
                </c:pt>
              </c:numCache>
            </c:numRef>
          </c:val>
        </c:ser>
        <c:ser>
          <c:idx val="3"/>
          <c:order val="3"/>
          <c:tx>
            <c:strRef>
              <c:f>'Est cas rates - lic'!$G$66</c:f>
              <c:strCache>
                <c:ptCount val="1"/>
                <c:pt idx="0">
                  <c:v>YD</c:v>
                </c:pt>
              </c:strCache>
            </c:strRef>
          </c:tx>
          <c:spPr>
            <a:ln>
              <a:solidFill>
                <a:srgbClr val="FF0000"/>
              </a:solidFill>
              <a:prstDash val="sys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lic'!$G$83:$G$94</c:f>
              <c:numCache>
                <c:formatCode>0.0</c:formatCode>
                <c:ptCount val="12"/>
                <c:pt idx="0">
                  <c:v>52.184382242237959</c:v>
                </c:pt>
                <c:pt idx="1">
                  <c:v>50.469393434189563</c:v>
                </c:pt>
                <c:pt idx="2">
                  <c:v>48.246710178501104</c:v>
                </c:pt>
                <c:pt idx="3">
                  <c:v>44.224927259451484</c:v>
                </c:pt>
                <c:pt idx="4">
                  <c:v>40.198365209713373</c:v>
                </c:pt>
                <c:pt idx="5">
                  <c:v>36.567088199987204</c:v>
                </c:pt>
                <c:pt idx="6">
                  <c:v>33.409455956312044</c:v>
                </c:pt>
                <c:pt idx="7">
                  <c:v>30.977454809939935</c:v>
                </c:pt>
                <c:pt idx="8">
                  <c:v>27.91143623160098</c:v>
                </c:pt>
                <c:pt idx="9">
                  <c:v>24.883278049273102</c:v>
                </c:pt>
                <c:pt idx="10">
                  <c:v>21.920651085312819</c:v>
                </c:pt>
                <c:pt idx="11">
                  <c:v>19.868363261382935</c:v>
                </c:pt>
              </c:numCache>
            </c:numRef>
          </c:val>
        </c:ser>
        <c:marker val="1"/>
        <c:axId val="72967296"/>
        <c:axId val="72968832"/>
      </c:lineChart>
      <c:catAx>
        <c:axId val="72967296"/>
        <c:scaling>
          <c:orientation val="minMax"/>
        </c:scaling>
        <c:axPos val="b"/>
        <c:tickLblPos val="nextTo"/>
        <c:crossAx val="72968832"/>
        <c:crosses val="autoZero"/>
        <c:auto val="1"/>
        <c:lblAlgn val="ctr"/>
        <c:lblOffset val="100"/>
      </c:catAx>
      <c:valAx>
        <c:axId val="72968832"/>
        <c:scaling>
          <c:orientation val="minMax"/>
        </c:scaling>
        <c:axPos val="l"/>
        <c:majorGridlines/>
        <c:numFmt formatCode="0.0" sourceLinked="1"/>
        <c:tickLblPos val="nextTo"/>
        <c:crossAx val="7296729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200"/>
            </a:pPr>
            <a:r>
              <a:rPr lang="en-GB" sz="1200"/>
              <a:t>Scotland</a:t>
            </a:r>
          </a:p>
        </c:rich>
      </c:tx>
      <c:layout/>
    </c:title>
    <c:plotArea>
      <c:layout/>
      <c:lineChart>
        <c:grouping val="standard"/>
        <c:ser>
          <c:idx val="0"/>
          <c:order val="0"/>
          <c:tx>
            <c:strRef>
              <c:f>'Cas rates - licenced drivers'!$G$18</c:f>
              <c:strCache>
                <c:ptCount val="1"/>
                <c:pt idx="0">
                  <c:v>YD</c:v>
                </c:pt>
              </c:strCache>
            </c:strRef>
          </c:tx>
          <c:spPr>
            <a:ln>
              <a:solidFill>
                <a:srgbClr val="FF000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drivers'!$S$19:$S$30</c:f>
              <c:numCache>
                <c:formatCode>0.0</c:formatCode>
                <c:ptCount val="12"/>
                <c:pt idx="0">
                  <c:v>51.323667595964899</c:v>
                </c:pt>
                <c:pt idx="1">
                  <c:v>50.865758218201059</c:v>
                </c:pt>
                <c:pt idx="2">
                  <c:v>49.71182112077279</c:v>
                </c:pt>
                <c:pt idx="3">
                  <c:v>47.778598757800331</c:v>
                </c:pt>
                <c:pt idx="4">
                  <c:v>44.629528306347567</c:v>
                </c:pt>
                <c:pt idx="5">
                  <c:v>40.649486932971413</c:v>
                </c:pt>
                <c:pt idx="6">
                  <c:v>36.636593200624368</c:v>
                </c:pt>
                <c:pt idx="7">
                  <c:v>34.040708721261609</c:v>
                </c:pt>
                <c:pt idx="8">
                  <c:v>30.40833537690423</c:v>
                </c:pt>
                <c:pt idx="9">
                  <c:v>27.24038789532672</c:v>
                </c:pt>
                <c:pt idx="10">
                  <c:v>23.97730798209459</c:v>
                </c:pt>
                <c:pt idx="11">
                  <c:v>21.918060376564629</c:v>
                </c:pt>
              </c:numCache>
            </c:numRef>
          </c:val>
        </c:ser>
        <c:ser>
          <c:idx val="1"/>
          <c:order val="1"/>
          <c:tx>
            <c:strRef>
              <c:f>'Cas rates - licenced drivers'!$H$18</c:f>
              <c:strCache>
                <c:ptCount val="1"/>
                <c:pt idx="0">
                  <c:v>OD</c:v>
                </c:pt>
              </c:strCache>
            </c:strRef>
          </c:tx>
          <c:spPr>
            <a:ln>
              <a:solidFill>
                <a:srgbClr val="00206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drivers'!$T$19:$T$30</c:f>
              <c:numCache>
                <c:formatCode>0.0</c:formatCode>
                <c:ptCount val="12"/>
                <c:pt idx="0">
                  <c:v>4.1784944052205653</c:v>
                </c:pt>
                <c:pt idx="1">
                  <c:v>3.9815945524057574</c:v>
                </c:pt>
                <c:pt idx="2">
                  <c:v>3.8653515673752752</c:v>
                </c:pt>
                <c:pt idx="3">
                  <c:v>3.7025284809217704</c:v>
                </c:pt>
                <c:pt idx="4">
                  <c:v>3.5432979450729509</c:v>
                </c:pt>
                <c:pt idx="5">
                  <c:v>3.2784669251140413</c:v>
                </c:pt>
                <c:pt idx="6">
                  <c:v>3.0728330141500466</c:v>
                </c:pt>
                <c:pt idx="7">
                  <c:v>2.8897847371185832</c:v>
                </c:pt>
                <c:pt idx="8">
                  <c:v>2.7546443034765997</c:v>
                </c:pt>
                <c:pt idx="9">
                  <c:v>2.6141026311495397</c:v>
                </c:pt>
                <c:pt idx="10">
                  <c:v>2.4502923339537244</c:v>
                </c:pt>
                <c:pt idx="11">
                  <c:v>2.3626048030648121</c:v>
                </c:pt>
              </c:numCache>
            </c:numRef>
          </c:val>
        </c:ser>
        <c:marker val="1"/>
        <c:axId val="71334144"/>
        <c:axId val="71340032"/>
      </c:lineChart>
      <c:catAx>
        <c:axId val="71334144"/>
        <c:scaling>
          <c:orientation val="minMax"/>
        </c:scaling>
        <c:axPos val="b"/>
        <c:tickLblPos val="nextTo"/>
        <c:crossAx val="71340032"/>
        <c:crosses val="autoZero"/>
        <c:auto val="1"/>
        <c:lblAlgn val="ctr"/>
        <c:lblOffset val="100"/>
      </c:catAx>
      <c:valAx>
        <c:axId val="71340032"/>
        <c:scaling>
          <c:orientation val="minMax"/>
          <c:max val="80"/>
        </c:scaling>
        <c:axPos val="l"/>
        <c:majorGridlines/>
        <c:numFmt formatCode="0.0" sourceLinked="1"/>
        <c:tickLblPos val="nextTo"/>
        <c:crossAx val="71334144"/>
        <c:crosses val="autoZero"/>
        <c:crossBetween val="between"/>
      </c:valAx>
    </c:plotArea>
    <c:plotVisOnly val="1"/>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'Est cas rates - lic'!$G$18</c:f>
              <c:strCache>
                <c:ptCount val="1"/>
                <c:pt idx="0">
                  <c:v>YD</c:v>
                </c:pt>
              </c:strCache>
            </c:strRef>
          </c:tx>
          <c:spPr>
            <a:ln>
              <a:solidFill>
                <a:srgbClr val="FF000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lic'!$S$19:$S$30</c:f>
              <c:numCache>
                <c:formatCode>0.0</c:formatCode>
                <c:ptCount val="12"/>
                <c:pt idx="0">
                  <c:v>51.323667595964899</c:v>
                </c:pt>
                <c:pt idx="1">
                  <c:v>50.865758218201059</c:v>
                </c:pt>
                <c:pt idx="2">
                  <c:v>49.71182112077279</c:v>
                </c:pt>
                <c:pt idx="3">
                  <c:v>47.778598757800331</c:v>
                </c:pt>
                <c:pt idx="4">
                  <c:v>44.629528306347567</c:v>
                </c:pt>
                <c:pt idx="5">
                  <c:v>40.649486932971413</c:v>
                </c:pt>
                <c:pt idx="6">
                  <c:v>36.636593200624368</c:v>
                </c:pt>
                <c:pt idx="7">
                  <c:v>34.040708721261609</c:v>
                </c:pt>
                <c:pt idx="8">
                  <c:v>30.40833537690423</c:v>
                </c:pt>
                <c:pt idx="9">
                  <c:v>27.24038789532672</c:v>
                </c:pt>
                <c:pt idx="10">
                  <c:v>23.97730798209459</c:v>
                </c:pt>
                <c:pt idx="11">
                  <c:v>21.918060376564629</c:v>
                </c:pt>
              </c:numCache>
            </c:numRef>
          </c:val>
        </c:ser>
        <c:ser>
          <c:idx val="1"/>
          <c:order val="1"/>
          <c:tx>
            <c:strRef>
              <c:f>'Est cas rates - lic'!$H$18</c:f>
              <c:strCache>
                <c:ptCount val="1"/>
                <c:pt idx="0">
                  <c:v>OD</c:v>
                </c:pt>
              </c:strCache>
            </c:strRef>
          </c:tx>
          <c:spPr>
            <a:ln>
              <a:solidFill>
                <a:srgbClr val="00206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lic'!$T$19:$T$30</c:f>
              <c:numCache>
                <c:formatCode>0.0</c:formatCode>
                <c:ptCount val="12"/>
                <c:pt idx="0">
                  <c:v>4.1784944052205653</c:v>
                </c:pt>
                <c:pt idx="1">
                  <c:v>3.9815945524057574</c:v>
                </c:pt>
                <c:pt idx="2">
                  <c:v>3.8653515673752752</c:v>
                </c:pt>
                <c:pt idx="3">
                  <c:v>3.7025284809217704</c:v>
                </c:pt>
                <c:pt idx="4">
                  <c:v>3.5432979450729509</c:v>
                </c:pt>
                <c:pt idx="5">
                  <c:v>3.2784669251140413</c:v>
                </c:pt>
                <c:pt idx="6">
                  <c:v>3.0728330141500466</c:v>
                </c:pt>
                <c:pt idx="7">
                  <c:v>2.8897847371185832</c:v>
                </c:pt>
                <c:pt idx="8">
                  <c:v>2.7546443034765997</c:v>
                </c:pt>
                <c:pt idx="9">
                  <c:v>2.6141026311495397</c:v>
                </c:pt>
                <c:pt idx="10">
                  <c:v>2.4502923339537244</c:v>
                </c:pt>
                <c:pt idx="11">
                  <c:v>2.3626048030648121</c:v>
                </c:pt>
              </c:numCache>
            </c:numRef>
          </c:val>
        </c:ser>
        <c:ser>
          <c:idx val="2"/>
          <c:order val="2"/>
          <c:tx>
            <c:strRef>
              <c:f>'Est cas rates - lic'!$G$34</c:f>
              <c:strCache>
                <c:ptCount val="1"/>
                <c:pt idx="0">
                  <c:v>YD</c:v>
                </c:pt>
              </c:strCache>
            </c:strRef>
          </c:tx>
          <c:spPr>
            <a:ln>
              <a:solidFill>
                <a:srgbClr val="FF0000"/>
              </a:solidFill>
              <a:prstDash val="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lic'!$S$51:$S$62</c:f>
              <c:numCache>
                <c:formatCode>0.0</c:formatCode>
                <c:ptCount val="12"/>
                <c:pt idx="0">
                  <c:v>24.990098702347581</c:v>
                </c:pt>
                <c:pt idx="1">
                  <c:v>24.928477416202323</c:v>
                </c:pt>
                <c:pt idx="2">
                  <c:v>24.566574336262686</c:v>
                </c:pt>
                <c:pt idx="3">
                  <c:v>22.956552274074003</c:v>
                </c:pt>
                <c:pt idx="4">
                  <c:v>20.669949541005529</c:v>
                </c:pt>
                <c:pt idx="5">
                  <c:v>18.826072476608793</c:v>
                </c:pt>
                <c:pt idx="6">
                  <c:v>17.772876023793597</c:v>
                </c:pt>
                <c:pt idx="7">
                  <c:v>17.272705681170429</c:v>
                </c:pt>
                <c:pt idx="8">
                  <c:v>15.449396199556196</c:v>
                </c:pt>
                <c:pt idx="9">
                  <c:v>13.943033965206375</c:v>
                </c:pt>
                <c:pt idx="10">
                  <c:v>12.327388075293939</c:v>
                </c:pt>
                <c:pt idx="11">
                  <c:v>11.649234450704409</c:v>
                </c:pt>
              </c:numCache>
            </c:numRef>
          </c:val>
        </c:ser>
        <c:ser>
          <c:idx val="3"/>
          <c:order val="3"/>
          <c:tx>
            <c:strRef>
              <c:f>'Est cas rates - lic'!$G$66</c:f>
              <c:strCache>
                <c:ptCount val="1"/>
                <c:pt idx="0">
                  <c:v>YD</c:v>
                </c:pt>
              </c:strCache>
            </c:strRef>
          </c:tx>
          <c:spPr>
            <a:ln>
              <a:solidFill>
                <a:srgbClr val="FF0000"/>
              </a:solidFill>
              <a:prstDash val="sys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lic'!$S$83:$S$94</c:f>
              <c:numCache>
                <c:formatCode>0.0</c:formatCode>
                <c:ptCount val="12"/>
                <c:pt idx="0">
                  <c:v>35.411699839249465</c:v>
                </c:pt>
                <c:pt idx="1">
                  <c:v>34.866767021586796</c:v>
                </c:pt>
                <c:pt idx="2">
                  <c:v>34.079949385449858</c:v>
                </c:pt>
                <c:pt idx="3">
                  <c:v>32.69370048210223</c:v>
                </c:pt>
                <c:pt idx="4">
                  <c:v>30.34970042082935</c:v>
                </c:pt>
                <c:pt idx="5">
                  <c:v>28.119717734587567</c:v>
                </c:pt>
                <c:pt idx="6">
                  <c:v>25.55340601589857</c:v>
                </c:pt>
                <c:pt idx="7">
                  <c:v>24.308854265627971</c:v>
                </c:pt>
                <c:pt idx="8">
                  <c:v>21.580108977157849</c:v>
                </c:pt>
                <c:pt idx="9">
                  <c:v>19.431314263437454</c:v>
                </c:pt>
                <c:pt idx="10">
                  <c:v>17.189963340741162</c:v>
                </c:pt>
                <c:pt idx="11">
                  <c:v>15.784318237100051</c:v>
                </c:pt>
              </c:numCache>
            </c:numRef>
          </c:val>
        </c:ser>
        <c:marker val="1"/>
        <c:axId val="74788864"/>
        <c:axId val="74790400"/>
      </c:lineChart>
      <c:catAx>
        <c:axId val="74788864"/>
        <c:scaling>
          <c:orientation val="minMax"/>
        </c:scaling>
        <c:axPos val="b"/>
        <c:tickLblPos val="nextTo"/>
        <c:crossAx val="74790400"/>
        <c:crosses val="autoZero"/>
        <c:auto val="1"/>
        <c:lblAlgn val="ctr"/>
        <c:lblOffset val="100"/>
      </c:catAx>
      <c:valAx>
        <c:axId val="74790400"/>
        <c:scaling>
          <c:orientation val="minMax"/>
          <c:max val="80"/>
        </c:scaling>
        <c:axPos val="l"/>
        <c:majorGridlines/>
        <c:numFmt formatCode="0.0" sourceLinked="1"/>
        <c:tickLblPos val="nextTo"/>
        <c:crossAx val="74788864"/>
        <c:crosses val="autoZero"/>
        <c:crossBetween val="between"/>
      </c:valAx>
    </c:plotArea>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'Est cas rates - lic'!$G$18</c:f>
              <c:strCache>
                <c:ptCount val="1"/>
                <c:pt idx="0">
                  <c:v>YD</c:v>
                </c:pt>
              </c:strCache>
            </c:strRef>
          </c:tx>
          <c:spPr>
            <a:ln>
              <a:solidFill>
                <a:srgbClr val="FF000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lic'!$AE$19:$AE$30</c:f>
              <c:numCache>
                <c:formatCode>0.0</c:formatCode>
                <c:ptCount val="12"/>
                <c:pt idx="0">
                  <c:v>63.216939812731212</c:v>
                </c:pt>
                <c:pt idx="1">
                  <c:v>63.573846351600274</c:v>
                </c:pt>
                <c:pt idx="2">
                  <c:v>64.037762223595308</c:v>
                </c:pt>
                <c:pt idx="3">
                  <c:v>61.64734750682122</c:v>
                </c:pt>
                <c:pt idx="4">
                  <c:v>56.335714872300237</c:v>
                </c:pt>
                <c:pt idx="5">
                  <c:v>50.279835266786343</c:v>
                </c:pt>
                <c:pt idx="6">
                  <c:v>46.094454666810975</c:v>
                </c:pt>
                <c:pt idx="7">
                  <c:v>42.528975746093998</c:v>
                </c:pt>
                <c:pt idx="8">
                  <c:v>37.740050923829564</c:v>
                </c:pt>
                <c:pt idx="9">
                  <c:v>33.762706603553994</c:v>
                </c:pt>
                <c:pt idx="10">
                  <c:v>29.535170711641303</c:v>
                </c:pt>
                <c:pt idx="11">
                  <c:v>27.117962700784801</c:v>
                </c:pt>
              </c:numCache>
            </c:numRef>
          </c:val>
        </c:ser>
        <c:ser>
          <c:idx val="1"/>
          <c:order val="1"/>
          <c:tx>
            <c:strRef>
              <c:f>'Est cas rates - lic'!$H$18</c:f>
              <c:strCache>
                <c:ptCount val="1"/>
                <c:pt idx="0">
                  <c:v>OD</c:v>
                </c:pt>
              </c:strCache>
            </c:strRef>
          </c:tx>
          <c:spPr>
            <a:ln>
              <a:solidFill>
                <a:srgbClr val="002060"/>
              </a:solidFill>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lic'!$AF$19:$AF$30</c:f>
              <c:numCache>
                <c:formatCode>0.0</c:formatCode>
                <c:ptCount val="12"/>
                <c:pt idx="0">
                  <c:v>4.8546563738758657</c:v>
                </c:pt>
                <c:pt idx="1">
                  <c:v>4.783668115465904</c:v>
                </c:pt>
                <c:pt idx="2">
                  <c:v>4.7112942882727706</c:v>
                </c:pt>
                <c:pt idx="3">
                  <c:v>4.3774570519160294</c:v>
                </c:pt>
                <c:pt idx="4">
                  <c:v>4.1220778243315053</c:v>
                </c:pt>
                <c:pt idx="5">
                  <c:v>3.8777636700221731</c:v>
                </c:pt>
                <c:pt idx="6">
                  <c:v>3.6537419323052673</c:v>
                </c:pt>
                <c:pt idx="7">
                  <c:v>3.38240097473243</c:v>
                </c:pt>
                <c:pt idx="8">
                  <c:v>3.1907211408399978</c:v>
                </c:pt>
                <c:pt idx="9">
                  <c:v>3.0027938834628038</c:v>
                </c:pt>
                <c:pt idx="10">
                  <c:v>2.8102696736415744</c:v>
                </c:pt>
                <c:pt idx="11">
                  <c:v>2.6913602360797877</c:v>
                </c:pt>
              </c:numCache>
            </c:numRef>
          </c:val>
        </c:ser>
        <c:ser>
          <c:idx val="2"/>
          <c:order val="2"/>
          <c:tx>
            <c:strRef>
              <c:f>'Est cas rates - lic'!$G$34</c:f>
              <c:strCache>
                <c:ptCount val="1"/>
                <c:pt idx="0">
                  <c:v>YD</c:v>
                </c:pt>
              </c:strCache>
            </c:strRef>
          </c:tx>
          <c:spPr>
            <a:ln>
              <a:solidFill>
                <a:srgbClr val="FF0000"/>
              </a:solidFill>
              <a:prstDash val="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lic'!$AE$51:$AE$62</c:f>
              <c:numCache>
                <c:formatCode>0.0</c:formatCode>
                <c:ptCount val="12"/>
                <c:pt idx="0">
                  <c:v>32.876321364669195</c:v>
                </c:pt>
                <c:pt idx="1">
                  <c:v>33.313338189296857</c:v>
                </c:pt>
                <c:pt idx="2">
                  <c:v>33.497766477923051</c:v>
                </c:pt>
                <c:pt idx="3">
                  <c:v>31.67060374663517</c:v>
                </c:pt>
                <c:pt idx="4">
                  <c:v>29.169746242916947</c:v>
                </c:pt>
                <c:pt idx="5">
                  <c:v>25.70562235061622</c:v>
                </c:pt>
                <c:pt idx="6">
                  <c:v>23.321427282894973</c:v>
                </c:pt>
                <c:pt idx="7">
                  <c:v>21.394149384467973</c:v>
                </c:pt>
                <c:pt idx="8">
                  <c:v>18.855178864383756</c:v>
                </c:pt>
                <c:pt idx="9">
                  <c:v>17.156824707069141</c:v>
                </c:pt>
                <c:pt idx="10">
                  <c:v>14.759358288770049</c:v>
                </c:pt>
                <c:pt idx="11">
                  <c:v>13.738016377253619</c:v>
                </c:pt>
              </c:numCache>
            </c:numRef>
          </c:val>
        </c:ser>
        <c:ser>
          <c:idx val="3"/>
          <c:order val="3"/>
          <c:tx>
            <c:strRef>
              <c:f>'Est cas rates - lic'!$G$66</c:f>
              <c:strCache>
                <c:ptCount val="1"/>
                <c:pt idx="0">
                  <c:v>YD</c:v>
                </c:pt>
              </c:strCache>
            </c:strRef>
          </c:tx>
          <c:spPr>
            <a:ln>
              <a:solidFill>
                <a:srgbClr val="FF0000"/>
              </a:solidFill>
              <a:prstDash val="sysDash"/>
            </a:ln>
          </c:spPr>
          <c:marker>
            <c:symbol val="none"/>
          </c:marke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lic'!$AE$83:$AE$94</c:f>
              <c:numCache>
                <c:formatCode>0.0</c:formatCode>
                <c:ptCount val="12"/>
                <c:pt idx="0">
                  <c:v>45.741446119057258</c:v>
                </c:pt>
                <c:pt idx="1">
                  <c:v>46.253052830027023</c:v>
                </c:pt>
                <c:pt idx="2">
                  <c:v>46.757088013937995</c:v>
                </c:pt>
                <c:pt idx="3">
                  <c:v>44.315039645479686</c:v>
                </c:pt>
                <c:pt idx="4">
                  <c:v>40.502586844050263</c:v>
                </c:pt>
                <c:pt idx="5">
                  <c:v>36.325785575283959</c:v>
                </c:pt>
                <c:pt idx="6">
                  <c:v>33.596709600606125</c:v>
                </c:pt>
                <c:pt idx="7">
                  <c:v>31.349272094681719</c:v>
                </c:pt>
                <c:pt idx="8">
                  <c:v>27.384549145949464</c:v>
                </c:pt>
                <c:pt idx="9">
                  <c:v>24.241483665709627</c:v>
                </c:pt>
                <c:pt idx="10">
                  <c:v>20.872069107363213</c:v>
                </c:pt>
                <c:pt idx="11">
                  <c:v>19.785540126019193</c:v>
                </c:pt>
              </c:numCache>
            </c:numRef>
          </c:val>
        </c:ser>
        <c:marker val="1"/>
        <c:axId val="74812032"/>
        <c:axId val="74826112"/>
      </c:lineChart>
      <c:catAx>
        <c:axId val="74812032"/>
        <c:scaling>
          <c:orientation val="minMax"/>
        </c:scaling>
        <c:axPos val="b"/>
        <c:tickLblPos val="nextTo"/>
        <c:crossAx val="74826112"/>
        <c:crosses val="autoZero"/>
        <c:auto val="1"/>
        <c:lblAlgn val="ctr"/>
        <c:lblOffset val="100"/>
      </c:catAx>
      <c:valAx>
        <c:axId val="74826112"/>
        <c:scaling>
          <c:orientation val="minMax"/>
          <c:max val="80"/>
        </c:scaling>
        <c:axPos val="l"/>
        <c:majorGridlines/>
        <c:numFmt formatCode="0.0" sourceLinked="1"/>
        <c:tickLblPos val="nextTo"/>
        <c:crossAx val="74812032"/>
        <c:crosses val="autoZero"/>
        <c:crossBetween val="between"/>
      </c:valAx>
    </c:plotArea>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'Est cas rates - lic'!$I$18</c:f>
              <c:strCache>
                <c:ptCount val="1"/>
                <c:pt idx="0">
                  <c:v>Rate ratio</c:v>
                </c:pt>
              </c:strCache>
            </c:strRef>
          </c:tx>
          <c:spPr>
            <a:solidFill>
              <a:srgbClr val="FF00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lic'!$I$19:$I$30</c:f>
              <c:numCache>
                <c:formatCode>0.0</c:formatCode>
                <c:ptCount val="12"/>
                <c:pt idx="0">
                  <c:v>13.043761479686703</c:v>
                </c:pt>
                <c:pt idx="1">
                  <c:v>13.408509511916105</c:v>
                </c:pt>
                <c:pt idx="2">
                  <c:v>13.622604597458741</c:v>
                </c:pt>
                <c:pt idx="3">
                  <c:v>13.303136867797994</c:v>
                </c:pt>
                <c:pt idx="4">
                  <c:v>12.898277884903944</c:v>
                </c:pt>
                <c:pt idx="5">
                  <c:v>12.553844946033729</c:v>
                </c:pt>
                <c:pt idx="6">
                  <c:v>12.324961059916628</c:v>
                </c:pt>
                <c:pt idx="7">
                  <c:v>12.093469050396894</c:v>
                </c:pt>
                <c:pt idx="8">
                  <c:v>11.452163697624334</c:v>
                </c:pt>
                <c:pt idx="9">
                  <c:v>10.614957302079102</c:v>
                </c:pt>
                <c:pt idx="10">
                  <c:v>9.5734103950240126</c:v>
                </c:pt>
                <c:pt idx="11">
                  <c:v>8.9542537064424188</c:v>
                </c:pt>
              </c:numCache>
            </c:numRef>
          </c:val>
        </c:ser>
        <c:ser>
          <c:idx val="1"/>
          <c:order val="1"/>
          <c:tx>
            <c:strRef>
              <c:f>'Est cas rates - lic'!$I$50</c:f>
              <c:strCache>
                <c:ptCount val="1"/>
                <c:pt idx="0">
                  <c:v>Rate ratio</c:v>
                </c:pt>
              </c:strCache>
            </c:strRef>
          </c:tx>
          <c:spPr>
            <a:solidFill>
              <a:srgbClr val="FFFF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lic'!$I$51:$I$62</c:f>
              <c:numCache>
                <c:formatCode>0.0</c:formatCode>
                <c:ptCount val="12"/>
                <c:pt idx="0">
                  <c:v>7.0408775547596454</c:v>
                </c:pt>
                <c:pt idx="1">
                  <c:v>7.1859947193231042</c:v>
                </c:pt>
                <c:pt idx="2">
                  <c:v>7.2900007803904234</c:v>
                </c:pt>
                <c:pt idx="3">
                  <c:v>7.1415658443938614</c:v>
                </c:pt>
                <c:pt idx="4">
                  <c:v>6.8582166547362906</c:v>
                </c:pt>
                <c:pt idx="5">
                  <c:v>6.6678790875979521</c:v>
                </c:pt>
                <c:pt idx="6">
                  <c:v>6.558093393086299</c:v>
                </c:pt>
                <c:pt idx="7">
                  <c:v>6.5088042482776087</c:v>
                </c:pt>
                <c:pt idx="8">
                  <c:v>6.2003200620194825</c:v>
                </c:pt>
                <c:pt idx="9">
                  <c:v>5.7471487427429784</c:v>
                </c:pt>
                <c:pt idx="10">
                  <c:v>5.2501514438542634</c:v>
                </c:pt>
                <c:pt idx="11">
                  <c:v>5.0065782291966503</c:v>
                </c:pt>
              </c:numCache>
            </c:numRef>
          </c:val>
        </c:ser>
        <c:ser>
          <c:idx val="2"/>
          <c:order val="2"/>
          <c:tx>
            <c:strRef>
              <c:f>'Est cas rates - lic'!$I$82</c:f>
              <c:strCache>
                <c:ptCount val="1"/>
                <c:pt idx="0">
                  <c:v>Rate ratio</c:v>
                </c:pt>
              </c:strCache>
            </c:strRef>
          </c:tx>
          <c:spPr>
            <a:solidFill>
              <a:srgbClr val="FF99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lic'!$I$83:$I$94</c:f>
              <c:numCache>
                <c:formatCode>0.0</c:formatCode>
                <c:ptCount val="12"/>
                <c:pt idx="0">
                  <c:v>9.617912957936591</c:v>
                </c:pt>
                <c:pt idx="1">
                  <c:v>9.8441813978175539</c:v>
                </c:pt>
                <c:pt idx="2">
                  <c:v>10.002597831371071</c:v>
                </c:pt>
                <c:pt idx="3">
                  <c:v>9.7646462716247076</c:v>
                </c:pt>
                <c:pt idx="4">
                  <c:v>9.4291452405216862</c:v>
                </c:pt>
                <c:pt idx="5">
                  <c:v>9.1779349505459269</c:v>
                </c:pt>
                <c:pt idx="6">
                  <c:v>9.060040696274946</c:v>
                </c:pt>
                <c:pt idx="7">
                  <c:v>8.9748157751915389</c:v>
                </c:pt>
                <c:pt idx="8">
                  <c:v>8.5597700312813068</c:v>
                </c:pt>
                <c:pt idx="9">
                  <c:v>7.9034913437937124</c:v>
                </c:pt>
                <c:pt idx="10">
                  <c:v>7.1920613603120405</c:v>
                </c:pt>
                <c:pt idx="11">
                  <c:v>6.7784473960230427</c:v>
                </c:pt>
              </c:numCache>
            </c:numRef>
          </c:val>
        </c:ser>
        <c:axId val="74846976"/>
        <c:axId val="74848512"/>
      </c:barChart>
      <c:catAx>
        <c:axId val="74846976"/>
        <c:scaling>
          <c:orientation val="minMax"/>
        </c:scaling>
        <c:axPos val="b"/>
        <c:tickLblPos val="nextTo"/>
        <c:crossAx val="74848512"/>
        <c:crosses val="autoZero"/>
        <c:auto val="1"/>
        <c:lblAlgn val="ctr"/>
        <c:lblOffset val="100"/>
      </c:catAx>
      <c:valAx>
        <c:axId val="74848512"/>
        <c:scaling>
          <c:orientation val="minMax"/>
        </c:scaling>
        <c:axPos val="l"/>
        <c:majorGridlines/>
        <c:numFmt formatCode="0.0" sourceLinked="1"/>
        <c:tickLblPos val="nextTo"/>
        <c:crossAx val="74846976"/>
        <c:crosses val="autoZero"/>
        <c:crossBetween val="between"/>
      </c:valAx>
    </c:plotArea>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'Est cas rates - lic'!$I$18</c:f>
              <c:strCache>
                <c:ptCount val="1"/>
                <c:pt idx="0">
                  <c:v>Rate ratio</c:v>
                </c:pt>
              </c:strCache>
            </c:strRef>
          </c:tx>
          <c:spPr>
            <a:solidFill>
              <a:srgbClr val="FF00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lic'!$U$19:$U$30</c:f>
              <c:numCache>
                <c:formatCode>0.0</c:formatCode>
                <c:ptCount val="12"/>
                <c:pt idx="0">
                  <c:v>12.282813525331449</c:v>
                </c:pt>
                <c:pt idx="1">
                  <c:v>12.775222978810575</c:v>
                </c:pt>
                <c:pt idx="2">
                  <c:v>12.860879600281503</c:v>
                </c:pt>
                <c:pt idx="3">
                  <c:v>12.904316335172528</c:v>
                </c:pt>
                <c:pt idx="4">
                  <c:v>12.595477150998871</c:v>
                </c:pt>
                <c:pt idx="5">
                  <c:v>12.398931531559489</c:v>
                </c:pt>
                <c:pt idx="6">
                  <c:v>11.922741337364261</c:v>
                </c:pt>
                <c:pt idx="7">
                  <c:v>11.779669358764702</c:v>
                </c:pt>
                <c:pt idx="8">
                  <c:v>11.038933534368237</c:v>
                </c:pt>
                <c:pt idx="9">
                  <c:v>10.420550276309509</c:v>
                </c:pt>
                <c:pt idx="10">
                  <c:v>9.7854887148936367</c:v>
                </c:pt>
                <c:pt idx="11">
                  <c:v>9.2770743325892457</c:v>
                </c:pt>
              </c:numCache>
            </c:numRef>
          </c:val>
        </c:ser>
        <c:ser>
          <c:idx val="1"/>
          <c:order val="1"/>
          <c:tx>
            <c:strRef>
              <c:f>'Est cas rates - lic'!$I$50</c:f>
              <c:strCache>
                <c:ptCount val="1"/>
                <c:pt idx="0">
                  <c:v>Rate ratio</c:v>
                </c:pt>
              </c:strCache>
            </c:strRef>
          </c:tx>
          <c:spPr>
            <a:solidFill>
              <a:srgbClr val="FFFF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lic'!$U$51:$U$62</c:f>
              <c:numCache>
                <c:formatCode>0.0</c:formatCode>
                <c:ptCount val="12"/>
                <c:pt idx="0">
                  <c:v>5.980646682480959</c:v>
                </c:pt>
                <c:pt idx="1">
                  <c:v>6.2609281502909608</c:v>
                </c:pt>
                <c:pt idx="2">
                  <c:v>6.355586007651139</c:v>
                </c:pt>
                <c:pt idx="3">
                  <c:v>6.2002365119845964</c:v>
                </c:pt>
                <c:pt idx="4">
                  <c:v>5.8335341428873235</c:v>
                </c:pt>
                <c:pt idx="5">
                  <c:v>5.7423402177387866</c:v>
                </c:pt>
                <c:pt idx="6">
                  <c:v>5.7838730389681174</c:v>
                </c:pt>
                <c:pt idx="7">
                  <c:v>5.9771599798790307</c:v>
                </c:pt>
                <c:pt idx="8">
                  <c:v>5.608490424719343</c:v>
                </c:pt>
                <c:pt idx="9">
                  <c:v>5.333774504130691</c:v>
                </c:pt>
                <c:pt idx="10">
                  <c:v>5.0309866722730092</c:v>
                </c:pt>
                <c:pt idx="11">
                  <c:v>4.9306741591284373</c:v>
                </c:pt>
              </c:numCache>
            </c:numRef>
          </c:val>
        </c:ser>
        <c:ser>
          <c:idx val="2"/>
          <c:order val="2"/>
          <c:tx>
            <c:strRef>
              <c:f>'Est cas rates - lic'!$I$82</c:f>
              <c:strCache>
                <c:ptCount val="1"/>
                <c:pt idx="0">
                  <c:v>Rate ratio</c:v>
                </c:pt>
              </c:strCache>
            </c:strRef>
          </c:tx>
          <c:spPr>
            <a:solidFill>
              <a:srgbClr val="FF99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lic'!$U$83:$U$94</c:f>
              <c:numCache>
                <c:formatCode>0.0</c:formatCode>
                <c:ptCount val="12"/>
                <c:pt idx="0">
                  <c:v>8.4747510478909689</c:v>
                </c:pt>
                <c:pt idx="1">
                  <c:v>8.7569858162779788</c:v>
                </c:pt>
                <c:pt idx="2">
                  <c:v>8.816778704709515</c:v>
                </c:pt>
                <c:pt idx="3">
                  <c:v>8.8301010108537739</c:v>
                </c:pt>
                <c:pt idx="4">
                  <c:v>8.5653819947688703</c:v>
                </c:pt>
                <c:pt idx="5">
                  <c:v>8.5770936162820703</c:v>
                </c:pt>
                <c:pt idx="6">
                  <c:v>8.3159110495845407</c:v>
                </c:pt>
                <c:pt idx="7">
                  <c:v>8.4119948290219231</c:v>
                </c:pt>
                <c:pt idx="8">
                  <c:v>7.8340818631000317</c:v>
                </c:pt>
                <c:pt idx="9">
                  <c:v>7.433263725721682</c:v>
                </c:pt>
                <c:pt idx="10">
                  <c:v>7.0154744813668364</c:v>
                </c:pt>
                <c:pt idx="11">
                  <c:v>6.6808965327693981</c:v>
                </c:pt>
              </c:numCache>
            </c:numRef>
          </c:val>
        </c:ser>
        <c:axId val="74885760"/>
        <c:axId val="74891648"/>
      </c:barChart>
      <c:catAx>
        <c:axId val="74885760"/>
        <c:scaling>
          <c:orientation val="minMax"/>
        </c:scaling>
        <c:axPos val="b"/>
        <c:tickLblPos val="nextTo"/>
        <c:crossAx val="74891648"/>
        <c:crosses val="autoZero"/>
        <c:auto val="1"/>
        <c:lblAlgn val="ctr"/>
        <c:lblOffset val="100"/>
      </c:catAx>
      <c:valAx>
        <c:axId val="74891648"/>
        <c:scaling>
          <c:orientation val="minMax"/>
          <c:max val="16"/>
        </c:scaling>
        <c:axPos val="l"/>
        <c:majorGridlines/>
        <c:numFmt formatCode="0.0" sourceLinked="1"/>
        <c:tickLblPos val="nextTo"/>
        <c:crossAx val="74885760"/>
        <c:crosses val="autoZero"/>
        <c:crossBetween val="between"/>
      </c:valAx>
    </c:plotArea>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'Est cas rates - lic'!$I$18</c:f>
              <c:strCache>
                <c:ptCount val="1"/>
                <c:pt idx="0">
                  <c:v>Rate ratio</c:v>
                </c:pt>
              </c:strCache>
            </c:strRef>
          </c:tx>
          <c:spPr>
            <a:solidFill>
              <a:srgbClr val="FF00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lic'!$AG$19:$AG$30</c:f>
              <c:numCache>
                <c:formatCode>0.0</c:formatCode>
                <c:ptCount val="12"/>
                <c:pt idx="0">
                  <c:v>13.021918534320481</c:v>
                </c:pt>
                <c:pt idx="1">
                  <c:v>13.289769444092931</c:v>
                </c:pt>
                <c:pt idx="2">
                  <c:v>13.592392728044286</c:v>
                </c:pt>
                <c:pt idx="3">
                  <c:v>14.08291315612975</c:v>
                </c:pt>
                <c:pt idx="4">
                  <c:v>13.666824662980833</c:v>
                </c:pt>
                <c:pt idx="5">
                  <c:v>12.966193802754066</c:v>
                </c:pt>
                <c:pt idx="6">
                  <c:v>12.615684282258124</c:v>
                </c:pt>
                <c:pt idx="7">
                  <c:v>12.573605573022961</c:v>
                </c:pt>
                <c:pt idx="8">
                  <c:v>11.828063079775761</c:v>
                </c:pt>
                <c:pt idx="9">
                  <c:v>11.243764278825237</c:v>
                </c:pt>
                <c:pt idx="10">
                  <c:v>10.509728297131469</c:v>
                </c:pt>
                <c:pt idx="11">
                  <c:v>10.075931990540434</c:v>
                </c:pt>
              </c:numCache>
            </c:numRef>
          </c:val>
        </c:ser>
        <c:ser>
          <c:idx val="1"/>
          <c:order val="1"/>
          <c:tx>
            <c:strRef>
              <c:f>'Est cas rates - lic'!$I$50</c:f>
              <c:strCache>
                <c:ptCount val="1"/>
                <c:pt idx="0">
                  <c:v>Rate ratio</c:v>
                </c:pt>
              </c:strCache>
            </c:strRef>
          </c:tx>
          <c:spPr>
            <a:solidFill>
              <a:srgbClr val="FFFF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lic'!$AG$51:$AG$62</c:f>
              <c:numCache>
                <c:formatCode>0.0</c:formatCode>
                <c:ptCount val="12"/>
                <c:pt idx="0">
                  <c:v>6.7721212033842422</c:v>
                </c:pt>
                <c:pt idx="1">
                  <c:v>6.9639735418919955</c:v>
                </c:pt>
                <c:pt idx="2">
                  <c:v>7.1100985054796677</c:v>
                </c:pt>
                <c:pt idx="3">
                  <c:v>7.2349319184691465</c:v>
                </c:pt>
                <c:pt idx="4">
                  <c:v>7.0764666476542164</c:v>
                </c:pt>
                <c:pt idx="5">
                  <c:v>6.6289811700848809</c:v>
                </c:pt>
                <c:pt idx="6">
                  <c:v>6.3828884784374162</c:v>
                </c:pt>
                <c:pt idx="7">
                  <c:v>6.3251369498438592</c:v>
                </c:pt>
                <c:pt idx="8">
                  <c:v>5.9093784859619349</c:v>
                </c:pt>
                <c:pt idx="9">
                  <c:v>5.7136205057418081</c:v>
                </c:pt>
                <c:pt idx="10">
                  <c:v>5.2519366476473115</c:v>
                </c:pt>
                <c:pt idx="11">
                  <c:v>5.1044881294910871</c:v>
                </c:pt>
              </c:numCache>
            </c:numRef>
          </c:val>
        </c:ser>
        <c:ser>
          <c:idx val="2"/>
          <c:order val="2"/>
          <c:tx>
            <c:strRef>
              <c:f>'Est cas rates - lic'!$I$82</c:f>
              <c:strCache>
                <c:ptCount val="1"/>
                <c:pt idx="0">
                  <c:v>Rate ratio</c:v>
                </c:pt>
              </c:strCache>
            </c:strRef>
          </c:tx>
          <c:spPr>
            <a:solidFill>
              <a:srgbClr val="FF9900"/>
            </a:solidFill>
          </c:spPr>
          <c:cat>
            <c:strRef>
              <c:f>'Est cas rates - lic'!$A$19:$A$30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'Est cas rates - lic'!$AG$83:$AG$94</c:f>
              <c:numCache>
                <c:formatCode>0.0</c:formatCode>
                <c:ptCount val="12"/>
                <c:pt idx="0">
                  <c:v>9.4221799848087251</c:v>
                </c:pt>
                <c:pt idx="1">
                  <c:v>9.668951046266768</c:v>
                </c:pt>
                <c:pt idx="2">
                  <c:v>9.9244677052597918</c:v>
                </c:pt>
                <c:pt idx="3">
                  <c:v>10.123466460072468</c:v>
                </c:pt>
                <c:pt idx="4">
                  <c:v>9.8257695681955504</c:v>
                </c:pt>
                <c:pt idx="5">
                  <c:v>9.3677151746270049</c:v>
                </c:pt>
                <c:pt idx="6">
                  <c:v>9.195151223887569</c:v>
                </c:pt>
                <c:pt idx="7">
                  <c:v>9.268348823474911</c:v>
                </c:pt>
                <c:pt idx="8">
                  <c:v>8.5825579664226623</c:v>
                </c:pt>
                <c:pt idx="9">
                  <c:v>8.0729762369685272</c:v>
                </c:pt>
                <c:pt idx="10">
                  <c:v>7.4270698300341396</c:v>
                </c:pt>
                <c:pt idx="11">
                  <c:v>7.3515019880202477</c:v>
                </c:pt>
              </c:numCache>
            </c:numRef>
          </c:val>
        </c:ser>
        <c:axId val="74928896"/>
        <c:axId val="74930432"/>
      </c:barChart>
      <c:catAx>
        <c:axId val="74928896"/>
        <c:scaling>
          <c:orientation val="minMax"/>
        </c:scaling>
        <c:axPos val="b"/>
        <c:tickLblPos val="nextTo"/>
        <c:crossAx val="74930432"/>
        <c:crosses val="autoZero"/>
        <c:auto val="1"/>
        <c:lblAlgn val="ctr"/>
        <c:lblOffset val="100"/>
      </c:catAx>
      <c:valAx>
        <c:axId val="74930432"/>
        <c:scaling>
          <c:orientation val="minMax"/>
          <c:max val="16"/>
        </c:scaling>
        <c:axPos val="l"/>
        <c:majorGridlines/>
        <c:numFmt formatCode="0.0" sourceLinked="1"/>
        <c:tickLblPos val="nextTo"/>
        <c:crossAx val="74928896"/>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200"/>
            </a:pPr>
            <a:r>
              <a:rPr lang="en-GB" sz="1200"/>
              <a:t>Wales</a:t>
            </a:r>
          </a:p>
        </c:rich>
      </c:tx>
      <c:layout/>
    </c:title>
    <c:plotArea>
      <c:layout/>
      <c:lineChart>
        <c:grouping val="standard"/>
        <c:ser>
          <c:idx val="0"/>
          <c:order val="0"/>
          <c:tx>
            <c:strRef>
              <c:f>'Cas rates - licenced drivers'!$G$18</c:f>
              <c:strCache>
                <c:ptCount val="1"/>
                <c:pt idx="0">
                  <c:v>YD</c:v>
                </c:pt>
              </c:strCache>
            </c:strRef>
          </c:tx>
          <c:spPr>
            <a:ln>
              <a:solidFill>
                <a:srgbClr val="FF000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drivers'!$AE$19:$AE$30</c:f>
              <c:numCache>
                <c:formatCode>0.0</c:formatCode>
                <c:ptCount val="12"/>
                <c:pt idx="0">
                  <c:v>63.216939812731212</c:v>
                </c:pt>
                <c:pt idx="1">
                  <c:v>63.573846351600274</c:v>
                </c:pt>
                <c:pt idx="2">
                  <c:v>64.037762223595308</c:v>
                </c:pt>
                <c:pt idx="3">
                  <c:v>61.64734750682122</c:v>
                </c:pt>
                <c:pt idx="4">
                  <c:v>56.335714872300237</c:v>
                </c:pt>
                <c:pt idx="5">
                  <c:v>50.279835266786343</c:v>
                </c:pt>
                <c:pt idx="6">
                  <c:v>46.094454666810975</c:v>
                </c:pt>
                <c:pt idx="7">
                  <c:v>42.528975746093998</c:v>
                </c:pt>
                <c:pt idx="8">
                  <c:v>37.740050923829564</c:v>
                </c:pt>
                <c:pt idx="9">
                  <c:v>33.762706603553994</c:v>
                </c:pt>
                <c:pt idx="10">
                  <c:v>29.535170711641303</c:v>
                </c:pt>
                <c:pt idx="11">
                  <c:v>27.117962700784801</c:v>
                </c:pt>
              </c:numCache>
            </c:numRef>
          </c:val>
        </c:ser>
        <c:ser>
          <c:idx val="1"/>
          <c:order val="1"/>
          <c:tx>
            <c:strRef>
              <c:f>'Cas rates - licenced drivers'!$H$18</c:f>
              <c:strCache>
                <c:ptCount val="1"/>
                <c:pt idx="0">
                  <c:v>OD</c:v>
                </c:pt>
              </c:strCache>
            </c:strRef>
          </c:tx>
          <c:spPr>
            <a:ln>
              <a:solidFill>
                <a:srgbClr val="002060"/>
              </a:solidFill>
            </a:ln>
          </c:spPr>
          <c:marker>
            <c:symbol val="none"/>
          </c:marker>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drivers'!$AF$19:$AF$30</c:f>
              <c:numCache>
                <c:formatCode>0.0</c:formatCode>
                <c:ptCount val="12"/>
                <c:pt idx="0">
                  <c:v>4.8546563738758657</c:v>
                </c:pt>
                <c:pt idx="1">
                  <c:v>4.783668115465904</c:v>
                </c:pt>
                <c:pt idx="2">
                  <c:v>4.7112942882727706</c:v>
                </c:pt>
                <c:pt idx="3">
                  <c:v>4.3774570519160294</c:v>
                </c:pt>
                <c:pt idx="4">
                  <c:v>4.1220778243315053</c:v>
                </c:pt>
                <c:pt idx="5">
                  <c:v>3.8777636700221731</c:v>
                </c:pt>
                <c:pt idx="6">
                  <c:v>3.6537419323052673</c:v>
                </c:pt>
                <c:pt idx="7">
                  <c:v>3.38240097473243</c:v>
                </c:pt>
                <c:pt idx="8">
                  <c:v>3.1907211408399978</c:v>
                </c:pt>
                <c:pt idx="9">
                  <c:v>3.0027938834628038</c:v>
                </c:pt>
                <c:pt idx="10">
                  <c:v>2.8102696736415744</c:v>
                </c:pt>
                <c:pt idx="11">
                  <c:v>2.6913602360797877</c:v>
                </c:pt>
              </c:numCache>
            </c:numRef>
          </c:val>
        </c:ser>
        <c:marker val="1"/>
        <c:axId val="71364608"/>
        <c:axId val="71366144"/>
      </c:lineChart>
      <c:catAx>
        <c:axId val="71364608"/>
        <c:scaling>
          <c:orientation val="minMax"/>
        </c:scaling>
        <c:axPos val="b"/>
        <c:tickLblPos val="nextTo"/>
        <c:crossAx val="71366144"/>
        <c:crosses val="autoZero"/>
        <c:auto val="1"/>
        <c:lblAlgn val="ctr"/>
        <c:lblOffset val="100"/>
      </c:catAx>
      <c:valAx>
        <c:axId val="71366144"/>
        <c:scaling>
          <c:orientation val="minMax"/>
          <c:max val="80"/>
        </c:scaling>
        <c:axPos val="l"/>
        <c:majorGridlines/>
        <c:numFmt formatCode="0.0" sourceLinked="1"/>
        <c:tickLblPos val="nextTo"/>
        <c:crossAx val="7136460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licenced drivers'!$I$18</c:f>
              <c:strCache>
                <c:ptCount val="1"/>
                <c:pt idx="0">
                  <c:v>Rate ratio</c:v>
                </c:pt>
              </c:strCache>
            </c:strRef>
          </c:tx>
          <c:errBars>
            <c:errBarType val="both"/>
            <c:errValType val="cust"/>
            <c:plus>
              <c:numRef>
                <c:f>'Cas rates - licenced drivers'!$W$34:$W$47</c:f>
                <c:numCache>
                  <c:formatCode>General</c:formatCode>
                  <c:ptCount val="14"/>
                  <c:pt idx="0">
                    <c:v>0.5949111843958419</c:v>
                  </c:pt>
                  <c:pt idx="1">
                    <c:v>0.62710355386056982</c:v>
                  </c:pt>
                  <c:pt idx="2">
                    <c:v>0.63303127291790262</c:v>
                  </c:pt>
                  <c:pt idx="3">
                    <c:v>0.63432268096005351</c:v>
                  </c:pt>
                  <c:pt idx="4">
                    <c:v>0.6192224400685713</c:v>
                  </c:pt>
                  <c:pt idx="5">
                    <c:v>0.62028105711825932</c:v>
                  </c:pt>
                  <c:pt idx="6">
                    <c:v>0.61563083983290667</c:v>
                  </c:pt>
                  <c:pt idx="7">
                    <c:v>0.62665149325888492</c:v>
                  </c:pt>
                  <c:pt idx="8">
                    <c:v>0.61863380839211723</c:v>
                  </c:pt>
                  <c:pt idx="9">
                    <c:v>0.61788992750017535</c:v>
                  </c:pt>
                  <c:pt idx="10">
                    <c:v>0.62474144094948791</c:v>
                  </c:pt>
                  <c:pt idx="11">
                    <c:v>0.6277489131443813</c:v>
                  </c:pt>
                </c:numCache>
              </c:numRef>
            </c:plus>
            <c:minus>
              <c:numRef>
                <c:f>'Cas rates - licenced drivers'!$V$34:$V$47</c:f>
                <c:numCache>
                  <c:formatCode>General</c:formatCode>
                  <c:ptCount val="14"/>
                  <c:pt idx="0">
                    <c:v>0.56742812156472766</c:v>
                  </c:pt>
                  <c:pt idx="1">
                    <c:v>0.59776097171216869</c:v>
                  </c:pt>
                  <c:pt idx="2">
                    <c:v>0.60333427875084666</c:v>
                  </c:pt>
                  <c:pt idx="3">
                    <c:v>0.60460290904643443</c:v>
                  </c:pt>
                  <c:pt idx="4">
                    <c:v>0.5902065379179281</c:v>
                  </c:pt>
                  <c:pt idx="5">
                    <c:v>0.59072868694232916</c:v>
                  </c:pt>
                  <c:pt idx="6">
                    <c:v>0.58540352438898147</c:v>
                  </c:pt>
                  <c:pt idx="7">
                    <c:v>0.59499891078198353</c:v>
                  </c:pt>
                  <c:pt idx="8">
                    <c:v>0.5858046788118898</c:v>
                  </c:pt>
                  <c:pt idx="9">
                    <c:v>0.58330279784626415</c:v>
                  </c:pt>
                  <c:pt idx="10">
                    <c:v>0.58724929503179091</c:v>
                  </c:pt>
                  <c:pt idx="11">
                    <c:v>0.58796337753437378</c:v>
                  </c:pt>
                </c:numCache>
              </c:numRef>
            </c:minus>
          </c:errBars>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drivers'!$U$19:$U$30</c:f>
              <c:numCache>
                <c:formatCode>0.0</c:formatCode>
                <c:ptCount val="12"/>
                <c:pt idx="0">
                  <c:v>12.282813525331449</c:v>
                </c:pt>
                <c:pt idx="1">
                  <c:v>12.775222978810575</c:v>
                </c:pt>
                <c:pt idx="2">
                  <c:v>12.860879600281503</c:v>
                </c:pt>
                <c:pt idx="3">
                  <c:v>12.904316335172528</c:v>
                </c:pt>
                <c:pt idx="4">
                  <c:v>12.595477150998871</c:v>
                </c:pt>
                <c:pt idx="5">
                  <c:v>12.398931531559489</c:v>
                </c:pt>
                <c:pt idx="6">
                  <c:v>11.922741337364261</c:v>
                </c:pt>
                <c:pt idx="7">
                  <c:v>11.779669358764702</c:v>
                </c:pt>
                <c:pt idx="8">
                  <c:v>11.038933534368237</c:v>
                </c:pt>
                <c:pt idx="9">
                  <c:v>10.420550276309509</c:v>
                </c:pt>
                <c:pt idx="10">
                  <c:v>9.7854887148936367</c:v>
                </c:pt>
                <c:pt idx="11">
                  <c:v>9.2770743325892457</c:v>
                </c:pt>
              </c:numCache>
            </c:numRef>
          </c:val>
        </c:ser>
        <c:axId val="71394432"/>
        <c:axId val="71395968"/>
      </c:barChart>
      <c:catAx>
        <c:axId val="71394432"/>
        <c:scaling>
          <c:orientation val="minMax"/>
        </c:scaling>
        <c:axPos val="b"/>
        <c:tickLblPos val="nextTo"/>
        <c:crossAx val="71395968"/>
        <c:crosses val="autoZero"/>
        <c:auto val="1"/>
        <c:lblAlgn val="ctr"/>
        <c:lblOffset val="100"/>
      </c:catAx>
      <c:valAx>
        <c:axId val="71395968"/>
        <c:scaling>
          <c:orientation val="minMax"/>
          <c:max val="16"/>
          <c:min val="0"/>
        </c:scaling>
        <c:axPos val="l"/>
        <c:majorGridlines/>
        <c:numFmt formatCode="0.0" sourceLinked="1"/>
        <c:tickLblPos val="nextTo"/>
        <c:crossAx val="7139443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'Cas rates - licenced drivers'!$I$18</c:f>
              <c:strCache>
                <c:ptCount val="1"/>
                <c:pt idx="0">
                  <c:v>Rate ratio</c:v>
                </c:pt>
              </c:strCache>
            </c:strRef>
          </c:tx>
          <c:errBars>
            <c:errBarType val="both"/>
            <c:errValType val="cust"/>
            <c:plus>
              <c:numRef>
                <c:f>'Cas rates - licenced drivers'!$AI$34:$AI$45</c:f>
                <c:numCache>
                  <c:formatCode>General</c:formatCode>
                  <c:ptCount val="12"/>
                  <c:pt idx="0">
                    <c:v>0.6974996364163949</c:v>
                  </c:pt>
                  <c:pt idx="1">
                    <c:v>0.70433335058360169</c:v>
                  </c:pt>
                  <c:pt idx="2">
                    <c:v>0.70446477095887561</c:v>
                  </c:pt>
                  <c:pt idx="3">
                    <c:v>0.72105723207640848</c:v>
                  </c:pt>
                  <c:pt idx="4">
                    <c:v>0.7018401510253176</c:v>
                  </c:pt>
                  <c:pt idx="5">
                    <c:v>0.67935372729404264</c:v>
                  </c:pt>
                  <c:pt idx="6">
                    <c:v>0.6774281669821447</c:v>
                  </c:pt>
                  <c:pt idx="7">
                    <c:v>0.70256976717331732</c:v>
                  </c:pt>
                  <c:pt idx="8">
                    <c:v>0.70249000308531262</c:v>
                  </c:pt>
                  <c:pt idx="9">
                    <c:v>0.71235364626363351</c:v>
                  </c:pt>
                  <c:pt idx="10">
                    <c:v>0.72138883951743082</c:v>
                  </c:pt>
                  <c:pt idx="11">
                    <c:v>0.73850775066192398</c:v>
                  </c:pt>
                </c:numCache>
              </c:numRef>
            </c:plus>
            <c:minus>
              <c:numRef>
                <c:f>'Cas rates - licenced drivers'!$AH$34:$AH$45</c:f>
                <c:numCache>
                  <c:formatCode>General</c:formatCode>
                  <c:ptCount val="12"/>
                  <c:pt idx="0">
                    <c:v>0.66203853035879512</c:v>
                  </c:pt>
                  <c:pt idx="1">
                    <c:v>0.66888374184319277</c:v>
                  </c:pt>
                  <c:pt idx="2">
                    <c:v>0.66975290413382693</c:v>
                  </c:pt>
                  <c:pt idx="3">
                    <c:v>0.6859366854733171</c:v>
                  </c:pt>
                  <c:pt idx="4">
                    <c:v>0.66755863607821275</c:v>
                  </c:pt>
                  <c:pt idx="5">
                    <c:v>0.64553159697848694</c:v>
                  </c:pt>
                  <c:pt idx="6">
                    <c:v>0.64290585904461628</c:v>
                  </c:pt>
                  <c:pt idx="7">
                    <c:v>0.66539006254472444</c:v>
                  </c:pt>
                  <c:pt idx="8">
                    <c:v>0.66310688877491941</c:v>
                  </c:pt>
                  <c:pt idx="9">
                    <c:v>0.66991113101541311</c:v>
                  </c:pt>
                  <c:pt idx="10">
                    <c:v>0.67505312318141941</c:v>
                  </c:pt>
                  <c:pt idx="11">
                    <c:v>0.68807576242772761</c:v>
                  </c:pt>
                </c:numCache>
              </c:numRef>
            </c:minus>
          </c:errBars>
          <c:cat>
            <c:strRef>
              <c:f>'Cas rates - licenced drivers'!$A$19:$A$30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licenced drivers'!$AG$19:$AG$30</c:f>
              <c:numCache>
                <c:formatCode>0.0</c:formatCode>
                <c:ptCount val="12"/>
                <c:pt idx="0">
                  <c:v>13.021918534320481</c:v>
                </c:pt>
                <c:pt idx="1">
                  <c:v>13.289769444092931</c:v>
                </c:pt>
                <c:pt idx="2">
                  <c:v>13.592392728044286</c:v>
                </c:pt>
                <c:pt idx="3">
                  <c:v>14.08291315612975</c:v>
                </c:pt>
                <c:pt idx="4">
                  <c:v>13.666824662980833</c:v>
                </c:pt>
                <c:pt idx="5">
                  <c:v>12.966193802754066</c:v>
                </c:pt>
                <c:pt idx="6">
                  <c:v>12.615684282258124</c:v>
                </c:pt>
                <c:pt idx="7">
                  <c:v>12.573605573022961</c:v>
                </c:pt>
                <c:pt idx="8">
                  <c:v>11.828063079775761</c:v>
                </c:pt>
                <c:pt idx="9">
                  <c:v>11.243764278825237</c:v>
                </c:pt>
                <c:pt idx="10">
                  <c:v>10.509728297131469</c:v>
                </c:pt>
                <c:pt idx="11">
                  <c:v>10.075931990540434</c:v>
                </c:pt>
              </c:numCache>
            </c:numRef>
          </c:val>
        </c:ser>
        <c:axId val="71419776"/>
        <c:axId val="71421312"/>
      </c:barChart>
      <c:catAx>
        <c:axId val="71419776"/>
        <c:scaling>
          <c:orientation val="minMax"/>
        </c:scaling>
        <c:axPos val="b"/>
        <c:tickLblPos val="nextTo"/>
        <c:crossAx val="71421312"/>
        <c:crosses val="autoZero"/>
        <c:auto val="1"/>
        <c:lblAlgn val="ctr"/>
        <c:lblOffset val="100"/>
      </c:catAx>
      <c:valAx>
        <c:axId val="71421312"/>
        <c:scaling>
          <c:orientation val="minMax"/>
          <c:max val="16"/>
          <c:min val="0"/>
        </c:scaling>
        <c:axPos val="l"/>
        <c:majorGridlines/>
        <c:numFmt formatCode="0.0" sourceLinked="1"/>
        <c:tickLblPos val="nextTo"/>
        <c:crossAx val="7141977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100"/>
            </a:pPr>
            <a:r>
              <a:rPr lang="en-GB" sz="1100"/>
              <a:t>England</a:t>
            </a:r>
          </a:p>
        </c:rich>
      </c:tx>
      <c:layout/>
    </c:title>
    <c:plotArea>
      <c:layout/>
      <c:lineChart>
        <c:grouping val="standard"/>
        <c:ser>
          <c:idx val="0"/>
          <c:order val="0"/>
          <c:tx>
            <c:strRef>
              <c:f>'Cas rates - popn'!$G$18</c:f>
              <c:strCache>
                <c:ptCount val="1"/>
                <c:pt idx="0">
                  <c:v>YD</c:v>
                </c:pt>
              </c:strCache>
            </c:strRef>
          </c:tx>
          <c:spPr>
            <a:ln>
              <a:solidFill>
                <a:srgbClr val="FF0000"/>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popn'!$G$19:$G$30</c:f>
              <c:numCache>
                <c:formatCode>0.0</c:formatCode>
                <c:ptCount val="12"/>
                <c:pt idx="0">
                  <c:v>15.91447280640771</c:v>
                </c:pt>
                <c:pt idx="1">
                  <c:v>15.066329856525106</c:v>
                </c:pt>
                <c:pt idx="2">
                  <c:v>14.498071289386118</c:v>
                </c:pt>
                <c:pt idx="3">
                  <c:v>14.194314601932048</c:v>
                </c:pt>
                <c:pt idx="4">
                  <c:v>14.387612555059631</c:v>
                </c:pt>
                <c:pt idx="5">
                  <c:v>14.303471112655647</c:v>
                </c:pt>
                <c:pt idx="6">
                  <c:v>13.637027747474008</c:v>
                </c:pt>
                <c:pt idx="7">
                  <c:v>12.561425542312444</c:v>
                </c:pt>
                <c:pt idx="8">
                  <c:v>10.995797540870319</c:v>
                </c:pt>
                <c:pt idx="9">
                  <c:v>9.4943223968367523</c:v>
                </c:pt>
                <c:pt idx="10">
                  <c:v>7.9696013274828328</c:v>
                </c:pt>
                <c:pt idx="11">
                  <c:v>6.8634549985268301</c:v>
                </c:pt>
              </c:numCache>
            </c:numRef>
          </c:val>
        </c:ser>
        <c:ser>
          <c:idx val="1"/>
          <c:order val="1"/>
          <c:tx>
            <c:strRef>
              <c:f>'Cas rates - popn'!$H$18</c:f>
              <c:strCache>
                <c:ptCount val="1"/>
                <c:pt idx="0">
                  <c:v>OD</c:v>
                </c:pt>
              </c:strCache>
            </c:strRef>
          </c:tx>
          <c:spPr>
            <a:ln>
              <a:solidFill>
                <a:srgbClr val="0000FF"/>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popn'!$H$19:$H$30</c:f>
              <c:numCache>
                <c:formatCode>0.0</c:formatCode>
                <c:ptCount val="12"/>
                <c:pt idx="0">
                  <c:v>4.80446243502315</c:v>
                </c:pt>
                <c:pt idx="1">
                  <c:v>4.5535759855395535</c:v>
                </c:pt>
                <c:pt idx="2">
                  <c:v>4.3036097580407944</c:v>
                </c:pt>
                <c:pt idx="3">
                  <c:v>4.056790423971564</c:v>
                </c:pt>
                <c:pt idx="4">
                  <c:v>3.8273851151947227</c:v>
                </c:pt>
                <c:pt idx="5">
                  <c:v>3.589487962976599</c:v>
                </c:pt>
                <c:pt idx="6">
                  <c:v>3.3404133386849972</c:v>
                </c:pt>
                <c:pt idx="7">
                  <c:v>3.1453428466455775</c:v>
                </c:pt>
                <c:pt idx="8">
                  <c:v>2.9791005872380532</c:v>
                </c:pt>
                <c:pt idx="9">
                  <c:v>2.8785496274829265</c:v>
                </c:pt>
                <c:pt idx="10">
                  <c:v>2.7896037377781582</c:v>
                </c:pt>
                <c:pt idx="11">
                  <c:v>2.6645052400860347</c:v>
                </c:pt>
              </c:numCache>
            </c:numRef>
          </c:val>
        </c:ser>
        <c:marker val="1"/>
        <c:axId val="69987712"/>
        <c:axId val="71128192"/>
      </c:lineChart>
      <c:catAx>
        <c:axId val="69987712"/>
        <c:scaling>
          <c:orientation val="minMax"/>
        </c:scaling>
        <c:axPos val="b"/>
        <c:tickLblPos val="nextTo"/>
        <c:crossAx val="71128192"/>
        <c:crosses val="autoZero"/>
        <c:auto val="1"/>
        <c:lblAlgn val="ctr"/>
        <c:lblOffset val="100"/>
      </c:catAx>
      <c:valAx>
        <c:axId val="71128192"/>
        <c:scaling>
          <c:orientation val="minMax"/>
          <c:max val="25"/>
        </c:scaling>
        <c:axPos val="l"/>
        <c:majorGridlines/>
        <c:numFmt formatCode="0.0" sourceLinked="1"/>
        <c:tickLblPos val="nextTo"/>
        <c:crossAx val="6998771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100"/>
            </a:pPr>
            <a:r>
              <a:rPr lang="en-GB" sz="1100"/>
              <a:t>Scotland</a:t>
            </a:r>
          </a:p>
        </c:rich>
      </c:tx>
      <c:layout/>
    </c:title>
    <c:plotArea>
      <c:layout/>
      <c:lineChart>
        <c:grouping val="standard"/>
        <c:ser>
          <c:idx val="0"/>
          <c:order val="0"/>
          <c:tx>
            <c:strRef>
              <c:f>'Cas rates - popn'!$G$18</c:f>
              <c:strCache>
                <c:ptCount val="1"/>
                <c:pt idx="0">
                  <c:v>YD</c:v>
                </c:pt>
              </c:strCache>
            </c:strRef>
          </c:tx>
          <c:spPr>
            <a:ln>
              <a:solidFill>
                <a:srgbClr val="FF0000"/>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popn'!$S$19:$S$30</c:f>
              <c:numCache>
                <c:formatCode>0.0</c:formatCode>
                <c:ptCount val="12"/>
                <c:pt idx="0">
                  <c:v>11.667546425677429</c:v>
                </c:pt>
                <c:pt idx="1">
                  <c:v>11.37916382363883</c:v>
                </c:pt>
                <c:pt idx="2">
                  <c:v>11.210325400443319</c:v>
                </c:pt>
                <c:pt idx="3">
                  <c:v>11.211978671317853</c:v>
                </c:pt>
                <c:pt idx="4">
                  <c:v>11.233452463130398</c:v>
                </c:pt>
                <c:pt idx="5">
                  <c:v>10.914845979020686</c:v>
                </c:pt>
                <c:pt idx="6">
                  <c:v>10.196619130528132</c:v>
                </c:pt>
                <c:pt idx="7">
                  <c:v>9.4865545092160222</c:v>
                </c:pt>
                <c:pt idx="8">
                  <c:v>8.3022651597173578</c:v>
                </c:pt>
                <c:pt idx="9">
                  <c:v>7.2628882973626556</c:v>
                </c:pt>
                <c:pt idx="10">
                  <c:v>6.2379240083479752</c:v>
                </c:pt>
                <c:pt idx="11">
                  <c:v>5.610574940890384</c:v>
                </c:pt>
              </c:numCache>
            </c:numRef>
          </c:val>
        </c:ser>
        <c:ser>
          <c:idx val="1"/>
          <c:order val="1"/>
          <c:tx>
            <c:strRef>
              <c:f>'Cas rates - popn'!$H$18</c:f>
              <c:strCache>
                <c:ptCount val="1"/>
                <c:pt idx="0">
                  <c:v>OD</c:v>
                </c:pt>
              </c:strCache>
            </c:strRef>
          </c:tx>
          <c:spPr>
            <a:ln>
              <a:solidFill>
                <a:srgbClr val="0000FF"/>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popn'!$T$19:$T$30</c:f>
              <c:numCache>
                <c:formatCode>0.0</c:formatCode>
                <c:ptCount val="12"/>
                <c:pt idx="0">
                  <c:v>3.6350485402567725</c:v>
                </c:pt>
                <c:pt idx="1">
                  <c:v>3.4905902864876097</c:v>
                </c:pt>
                <c:pt idx="2">
                  <c:v>3.4163692283007547</c:v>
                </c:pt>
                <c:pt idx="3">
                  <c:v>3.2916711337515188</c:v>
                </c:pt>
                <c:pt idx="4">
                  <c:v>3.1606408241078281</c:v>
                </c:pt>
                <c:pt idx="5">
                  <c:v>2.9373018617743578</c:v>
                </c:pt>
                <c:pt idx="6">
                  <c:v>2.7711254296774444</c:v>
                </c:pt>
                <c:pt idx="7">
                  <c:v>2.6254162061856876</c:v>
                </c:pt>
                <c:pt idx="8">
                  <c:v>2.5136386141286304</c:v>
                </c:pt>
                <c:pt idx="9">
                  <c:v>2.3900965750465542</c:v>
                </c:pt>
                <c:pt idx="10">
                  <c:v>2.2449760215984522</c:v>
                </c:pt>
                <c:pt idx="11">
                  <c:v>2.1232626631648857</c:v>
                </c:pt>
              </c:numCache>
            </c:numRef>
          </c:val>
        </c:ser>
        <c:marker val="1"/>
        <c:axId val="71156864"/>
        <c:axId val="71158400"/>
      </c:lineChart>
      <c:catAx>
        <c:axId val="71156864"/>
        <c:scaling>
          <c:orientation val="minMax"/>
        </c:scaling>
        <c:axPos val="b"/>
        <c:tickLblPos val="nextTo"/>
        <c:crossAx val="71158400"/>
        <c:crosses val="autoZero"/>
        <c:auto val="1"/>
        <c:lblAlgn val="ctr"/>
        <c:lblOffset val="100"/>
      </c:catAx>
      <c:valAx>
        <c:axId val="71158400"/>
        <c:scaling>
          <c:orientation val="minMax"/>
          <c:max val="25"/>
        </c:scaling>
        <c:axPos val="l"/>
        <c:majorGridlines/>
        <c:numFmt formatCode="0.0" sourceLinked="1"/>
        <c:tickLblPos val="nextTo"/>
        <c:crossAx val="7115686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100"/>
            </a:pPr>
            <a:r>
              <a:rPr lang="en-GB" sz="1100"/>
              <a:t>Wales</a:t>
            </a:r>
          </a:p>
        </c:rich>
      </c:tx>
      <c:layout/>
    </c:title>
    <c:plotArea>
      <c:layout/>
      <c:lineChart>
        <c:grouping val="standard"/>
        <c:ser>
          <c:idx val="0"/>
          <c:order val="0"/>
          <c:tx>
            <c:strRef>
              <c:f>'Cas rates - popn'!$G$18</c:f>
              <c:strCache>
                <c:ptCount val="1"/>
                <c:pt idx="0">
                  <c:v>YD</c:v>
                </c:pt>
              </c:strCache>
            </c:strRef>
          </c:tx>
          <c:spPr>
            <a:ln>
              <a:solidFill>
                <a:srgbClr val="FF0000"/>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popn'!$AE$19:$AE$30</c:f>
              <c:numCache>
                <c:formatCode>0.0</c:formatCode>
                <c:ptCount val="12"/>
                <c:pt idx="0">
                  <c:v>17.457969309866087</c:v>
                </c:pt>
                <c:pt idx="1">
                  <c:v>17.644155875043104</c:v>
                </c:pt>
                <c:pt idx="2">
                  <c:v>18.343246772087614</c:v>
                </c:pt>
                <c:pt idx="3">
                  <c:v>19.240936070253831</c:v>
                </c:pt>
                <c:pt idx="4">
                  <c:v>19.364964657528073</c:v>
                </c:pt>
                <c:pt idx="5">
                  <c:v>18.591497443878275</c:v>
                </c:pt>
                <c:pt idx="6">
                  <c:v>17.570206562697692</c:v>
                </c:pt>
                <c:pt idx="7">
                  <c:v>16.034415330465386</c:v>
                </c:pt>
                <c:pt idx="8">
                  <c:v>13.688450437254987</c:v>
                </c:pt>
                <c:pt idx="9">
                  <c:v>11.725139658782544</c:v>
                </c:pt>
                <c:pt idx="10">
                  <c:v>9.7466151553078255</c:v>
                </c:pt>
                <c:pt idx="11">
                  <c:v>8.5819461077016257</c:v>
                </c:pt>
              </c:numCache>
            </c:numRef>
          </c:val>
        </c:ser>
        <c:ser>
          <c:idx val="1"/>
          <c:order val="1"/>
          <c:tx>
            <c:strRef>
              <c:f>'Cas rates - popn'!$H$18</c:f>
              <c:strCache>
                <c:ptCount val="1"/>
                <c:pt idx="0">
                  <c:v>OD</c:v>
                </c:pt>
              </c:strCache>
            </c:strRef>
          </c:tx>
          <c:spPr>
            <a:ln>
              <a:solidFill>
                <a:srgbClr val="0000FF"/>
              </a:solidFill>
            </a:ln>
          </c:spPr>
          <c:marker>
            <c:symbol val="none"/>
          </c:marker>
          <c:cat>
            <c:strRef>
              <c:f>'Crash rates - popn'!$A$19:$A$30</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'Cas rates - popn'!$AF$19:$AF$30</c:f>
              <c:numCache>
                <c:formatCode>0.0</c:formatCode>
                <c:ptCount val="12"/>
                <c:pt idx="0">
                  <c:v>4.5074330281872683</c:v>
                </c:pt>
                <c:pt idx="1">
                  <c:v>4.4535753816919694</c:v>
                </c:pt>
                <c:pt idx="2">
                  <c:v>4.3973095203368562</c:v>
                </c:pt>
                <c:pt idx="3">
                  <c:v>4.0983994182737504</c:v>
                </c:pt>
                <c:pt idx="4">
                  <c:v>3.8667595437607329</c:v>
                </c:pt>
                <c:pt idx="5">
                  <c:v>3.6520869386808426</c:v>
                </c:pt>
                <c:pt idx="6">
                  <c:v>3.4610806244170278</c:v>
                </c:pt>
                <c:pt idx="7">
                  <c:v>3.2272272497646513</c:v>
                </c:pt>
                <c:pt idx="8">
                  <c:v>3.0609753171283915</c:v>
                </c:pt>
                <c:pt idx="9">
                  <c:v>2.8925611659107382</c:v>
                </c:pt>
                <c:pt idx="10">
                  <c:v>2.7211539005847607</c:v>
                </c:pt>
                <c:pt idx="11">
                  <c:v>2.5293482330129118</c:v>
                </c:pt>
              </c:numCache>
            </c:numRef>
          </c:val>
        </c:ser>
        <c:marker val="1"/>
        <c:axId val="71514752"/>
        <c:axId val="71520640"/>
      </c:lineChart>
      <c:catAx>
        <c:axId val="71514752"/>
        <c:scaling>
          <c:orientation val="minMax"/>
        </c:scaling>
        <c:axPos val="b"/>
        <c:tickLblPos val="nextTo"/>
        <c:crossAx val="71520640"/>
        <c:crosses val="autoZero"/>
        <c:auto val="1"/>
        <c:lblAlgn val="ctr"/>
        <c:lblOffset val="100"/>
      </c:catAx>
      <c:valAx>
        <c:axId val="71520640"/>
        <c:scaling>
          <c:orientation val="minMax"/>
        </c:scaling>
        <c:axPos val="l"/>
        <c:majorGridlines/>
        <c:numFmt formatCode="0.0" sourceLinked="1"/>
        <c:tickLblPos val="nextTo"/>
        <c:crossAx val="7151475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24DC09A-92BC-456B-9AFD-9D5CC4A9377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03299-E60F-4B78-AD25-4E1BFDCFE7C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smtClean="0"/>
              <a:t>SRP like marmite</a:t>
            </a:r>
          </a:p>
          <a:p>
            <a:r>
              <a:rPr lang="en-US" dirty="0" smtClean="0"/>
              <a:t>Closer to home… John Spence and Jo Sibert</a:t>
            </a:r>
          </a:p>
        </p:txBody>
      </p:sp>
      <p:sp>
        <p:nvSpPr>
          <p:cNvPr id="94212" name="Slide Number Placeholder 3"/>
          <p:cNvSpPr>
            <a:spLocks noGrp="1"/>
          </p:cNvSpPr>
          <p:nvPr>
            <p:ph type="sldNum" sz="quarter" idx="5"/>
          </p:nvPr>
        </p:nvSpPr>
        <p:spPr>
          <a:noFill/>
        </p:spPr>
        <p:txBody>
          <a:bodyPr/>
          <a:lstStyle/>
          <a:p>
            <a:fld id="{5DA3B237-CF76-4764-AFBA-B9A3206E225B}" type="slidenum">
              <a:rPr lang="en-GB" smtClean="0"/>
              <a:pPr/>
              <a:t>52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Average YLL per fatal crash</a:t>
            </a:r>
            <a:endParaRPr lang="en-GB" dirty="0"/>
          </a:p>
        </p:txBody>
      </p:sp>
      <p:sp>
        <p:nvSpPr>
          <p:cNvPr id="4" name="Slide Number Placeholder 3"/>
          <p:cNvSpPr>
            <a:spLocks noGrp="1"/>
          </p:cNvSpPr>
          <p:nvPr>
            <p:ph type="sldNum" sz="quarter" idx="10"/>
          </p:nvPr>
        </p:nvSpPr>
        <p:spPr/>
        <p:txBody>
          <a:bodyPr/>
          <a:lstStyle/>
          <a:p>
            <a:fld id="{524DC09A-92BC-456B-9AFD-9D5CC4A9377C}"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just numbers, not just deaths</a:t>
            </a:r>
            <a:endParaRPr lang="en-GB" dirty="0"/>
          </a:p>
        </p:txBody>
      </p:sp>
      <p:sp>
        <p:nvSpPr>
          <p:cNvPr id="4" name="Slide Number Placeholder 3"/>
          <p:cNvSpPr>
            <a:spLocks noGrp="1"/>
          </p:cNvSpPr>
          <p:nvPr>
            <p:ph type="sldNum" sz="quarter" idx="10"/>
          </p:nvPr>
        </p:nvSpPr>
        <p:spPr/>
        <p:txBody>
          <a:bodyPr/>
          <a:lstStyle/>
          <a:p>
            <a:fld id="{EE2810C6-37C3-4A58-9DDA-9064B58726F7}"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YD are a product</a:t>
            </a:r>
            <a:r>
              <a:rPr lang="en-GB" baseline="0" dirty="0" smtClean="0"/>
              <a:t> of who they are and the environment in which they exist, most YS are not deliberately unsafe, just inexperienced</a:t>
            </a:r>
            <a:endParaRPr lang="en-GB" dirty="0"/>
          </a:p>
        </p:txBody>
      </p:sp>
      <p:sp>
        <p:nvSpPr>
          <p:cNvPr id="4" name="Slide Number Placeholder 3"/>
          <p:cNvSpPr>
            <a:spLocks noGrp="1"/>
          </p:cNvSpPr>
          <p:nvPr>
            <p:ph type="sldNum" sz="quarter" idx="10"/>
          </p:nvPr>
        </p:nvSpPr>
        <p:spPr/>
        <p:txBody>
          <a:bodyPr/>
          <a:lstStyle/>
          <a:p>
            <a:pPr>
              <a:defRPr/>
            </a:pPr>
            <a:fld id="{FAD7C0D3-2EC2-4D16-B440-14C07843C855}" type="slidenum">
              <a:rPr lang="en-GB" smtClean="0"/>
              <a:pPr>
                <a:defRPr/>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AD7C0D3-2EC2-4D16-B440-14C07843C855}" type="slidenum">
              <a:rPr lang="en-GB" smtClean="0"/>
              <a:pPr>
                <a:defRPr/>
              </a:pPr>
              <a:t>16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006475" y="685800"/>
            <a:ext cx="4845050" cy="3429000"/>
          </a:xfrm>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308C18A9-57F9-4AF5-858A-8F49A07A3568}" type="slidenum">
              <a:rPr lang="en-GB" smtClean="0"/>
              <a:pPr/>
              <a:t>46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AD7C0D3-2EC2-4D16-B440-14C07843C855}" type="slidenum">
              <a:rPr lang="en-GB" smtClean="0"/>
              <a:pPr>
                <a:defRPr/>
              </a:pPr>
              <a:t>47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AD7C0D3-2EC2-4D16-B440-14C07843C855}" type="slidenum">
              <a:rPr lang="en-GB" smtClean="0"/>
              <a:pPr>
                <a:defRPr/>
              </a:pPr>
              <a:t>48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006475" y="685800"/>
            <a:ext cx="4845050" cy="3429000"/>
          </a:xfrm>
          <a:ln/>
        </p:spPr>
      </p:sp>
      <p:sp>
        <p:nvSpPr>
          <p:cNvPr id="93187" name="Notes Placeholder 2"/>
          <p:cNvSpPr>
            <a:spLocks noGrp="1"/>
          </p:cNvSpPr>
          <p:nvPr>
            <p:ph type="body" idx="1"/>
          </p:nvPr>
        </p:nvSpPr>
        <p:spPr>
          <a:noFill/>
          <a:ln/>
        </p:spPr>
        <p:txBody>
          <a:bodyPr/>
          <a:lstStyle/>
          <a:p>
            <a:r>
              <a:rPr lang="en-US" dirty="0" smtClean="0"/>
              <a:t>In public health we often have the difficult choice of leading change or the easy choice of waiting for some one else to do it, if they get around to it.  GDL falls in to one of those areas in which PH has a wealth of experience – pulling together disparate groups with a common purpose. This is an area of change that PH is perfectly placed to advocate for.</a:t>
            </a:r>
          </a:p>
        </p:txBody>
      </p:sp>
      <p:sp>
        <p:nvSpPr>
          <p:cNvPr id="93188" name="Slide Number Placeholder 3"/>
          <p:cNvSpPr>
            <a:spLocks noGrp="1"/>
          </p:cNvSpPr>
          <p:nvPr>
            <p:ph type="sldNum" sz="quarter" idx="5"/>
          </p:nvPr>
        </p:nvSpPr>
        <p:spPr>
          <a:noFill/>
        </p:spPr>
        <p:txBody>
          <a:bodyPr/>
          <a:lstStyle/>
          <a:p>
            <a:fld id="{BE4156D4-2549-4A42-821B-7B3C9BD2879C}" type="slidenum">
              <a:rPr lang="en-GB">
                <a:solidFill>
                  <a:prstClr val="black"/>
                </a:solidFill>
              </a:rPr>
              <a:pPr/>
              <a:t>51</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533400"/>
            <a:ext cx="2270125" cy="474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533400"/>
            <a:ext cx="6662738" cy="474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447800"/>
            <a:ext cx="4465638"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447800"/>
            <a:ext cx="4467225"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Text slide2 b-ground"/>
          <p:cNvPicPr>
            <a:picLocks noChangeAspect="1" noChangeArrowheads="1"/>
          </p:cNvPicPr>
          <p:nvPr/>
        </p:nvPicPr>
        <p:blipFill>
          <a:blip r:embed="rId13" cstate="print"/>
          <a:srcRect/>
          <a:stretch>
            <a:fillRect/>
          </a:stretch>
        </p:blipFill>
        <p:spPr bwMode="auto">
          <a:xfrm>
            <a:off x="-3175" y="0"/>
            <a:ext cx="10694988" cy="7561263"/>
          </a:xfrm>
          <a:prstGeom prst="rect">
            <a:avLst/>
          </a:prstGeom>
          <a:noFill/>
        </p:spPr>
      </p:pic>
      <p:sp>
        <p:nvSpPr>
          <p:cNvPr id="1026" name="Rectangle 2"/>
          <p:cNvSpPr>
            <a:spLocks noGrp="1" noChangeArrowheads="1"/>
          </p:cNvSpPr>
          <p:nvPr>
            <p:ph type="title"/>
          </p:nvPr>
        </p:nvSpPr>
        <p:spPr bwMode="auto">
          <a:xfrm>
            <a:off x="838200" y="533400"/>
            <a:ext cx="7046913"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38200" y="1447800"/>
            <a:ext cx="9085263" cy="38354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4" name="Rectangle 10"/>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1042988" rtl="0" fontAlgn="base">
        <a:spcBef>
          <a:spcPct val="0"/>
        </a:spcBef>
        <a:spcAft>
          <a:spcPct val="0"/>
        </a:spcAft>
        <a:defRPr sz="5000">
          <a:solidFill>
            <a:srgbClr val="423F74"/>
          </a:solidFill>
          <a:latin typeface="+mj-lt"/>
          <a:ea typeface="+mj-ea"/>
          <a:cs typeface="+mj-cs"/>
        </a:defRPr>
      </a:lvl1pPr>
      <a:lvl2pPr algn="l" defTabSz="1042988" rtl="0" fontAlgn="base">
        <a:spcBef>
          <a:spcPct val="0"/>
        </a:spcBef>
        <a:spcAft>
          <a:spcPct val="0"/>
        </a:spcAft>
        <a:defRPr sz="5000">
          <a:solidFill>
            <a:srgbClr val="423F74"/>
          </a:solidFill>
          <a:latin typeface="Verdana Bold" charset="0"/>
          <a:ea typeface="ＭＳ Ｐゴシック" charset="-128"/>
        </a:defRPr>
      </a:lvl2pPr>
      <a:lvl3pPr algn="l" defTabSz="1042988" rtl="0" fontAlgn="base">
        <a:spcBef>
          <a:spcPct val="0"/>
        </a:spcBef>
        <a:spcAft>
          <a:spcPct val="0"/>
        </a:spcAft>
        <a:defRPr sz="5000">
          <a:solidFill>
            <a:srgbClr val="423F74"/>
          </a:solidFill>
          <a:latin typeface="Verdana Bold" charset="0"/>
          <a:ea typeface="ＭＳ Ｐゴシック" charset="-128"/>
        </a:defRPr>
      </a:lvl3pPr>
      <a:lvl4pPr algn="l" defTabSz="1042988" rtl="0" fontAlgn="base">
        <a:spcBef>
          <a:spcPct val="0"/>
        </a:spcBef>
        <a:spcAft>
          <a:spcPct val="0"/>
        </a:spcAft>
        <a:defRPr sz="5000">
          <a:solidFill>
            <a:srgbClr val="423F74"/>
          </a:solidFill>
          <a:latin typeface="Verdana Bold" charset="0"/>
          <a:ea typeface="ＭＳ Ｐゴシック" charset="-128"/>
        </a:defRPr>
      </a:lvl4pPr>
      <a:lvl5pPr algn="l" defTabSz="1042988" rtl="0" fontAlgn="base">
        <a:spcBef>
          <a:spcPct val="0"/>
        </a:spcBef>
        <a:spcAft>
          <a:spcPct val="0"/>
        </a:spcAft>
        <a:defRPr sz="5000">
          <a:solidFill>
            <a:srgbClr val="423F74"/>
          </a:solidFill>
          <a:latin typeface="Verdana Bold" charset="0"/>
          <a:ea typeface="ＭＳ Ｐゴシック" charset="-128"/>
        </a:defRPr>
      </a:lvl5pPr>
      <a:lvl6pPr marL="457200" algn="l" defTabSz="1042988" rtl="0" fontAlgn="base">
        <a:spcBef>
          <a:spcPct val="0"/>
        </a:spcBef>
        <a:spcAft>
          <a:spcPct val="0"/>
        </a:spcAft>
        <a:defRPr sz="5000">
          <a:solidFill>
            <a:srgbClr val="423F74"/>
          </a:solidFill>
          <a:latin typeface="Verdana Bold" charset="0"/>
          <a:ea typeface="ＭＳ Ｐゴシック" charset="-128"/>
        </a:defRPr>
      </a:lvl6pPr>
      <a:lvl7pPr marL="914400" algn="l" defTabSz="1042988" rtl="0" fontAlgn="base">
        <a:spcBef>
          <a:spcPct val="0"/>
        </a:spcBef>
        <a:spcAft>
          <a:spcPct val="0"/>
        </a:spcAft>
        <a:defRPr sz="5000">
          <a:solidFill>
            <a:srgbClr val="423F74"/>
          </a:solidFill>
          <a:latin typeface="Verdana Bold" charset="0"/>
          <a:ea typeface="ＭＳ Ｐゴシック" charset="-128"/>
        </a:defRPr>
      </a:lvl7pPr>
      <a:lvl8pPr marL="1371600" algn="l" defTabSz="1042988" rtl="0" fontAlgn="base">
        <a:spcBef>
          <a:spcPct val="0"/>
        </a:spcBef>
        <a:spcAft>
          <a:spcPct val="0"/>
        </a:spcAft>
        <a:defRPr sz="5000">
          <a:solidFill>
            <a:srgbClr val="423F74"/>
          </a:solidFill>
          <a:latin typeface="Verdana Bold" charset="0"/>
          <a:ea typeface="ＭＳ Ｐゴシック" charset="-128"/>
        </a:defRPr>
      </a:lvl8pPr>
      <a:lvl9pPr marL="1828800" algn="l" defTabSz="1042988" rtl="0" fontAlgn="base">
        <a:spcBef>
          <a:spcPct val="0"/>
        </a:spcBef>
        <a:spcAft>
          <a:spcPct val="0"/>
        </a:spcAft>
        <a:defRPr sz="5000">
          <a:solidFill>
            <a:srgbClr val="423F74"/>
          </a:solidFill>
          <a:latin typeface="Verdana Bold" charset="0"/>
          <a:ea typeface="ＭＳ Ｐゴシック"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Insert name of presentation on Master Slide</a:t>
            </a:r>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3175" y="0"/>
            <a:ext cx="10694988" cy="7561263"/>
          </a:xfrm>
          <a:prstGeom prst="rect">
            <a:avLst/>
          </a:prstGeom>
          <a:noFill/>
        </p:spPr>
      </p:pic>
      <p:sp>
        <p:nvSpPr>
          <p:cNvPr id="6149" name="Rectangle 5"/>
          <p:cNvSpPr>
            <a:spLocks noGrp="1" noChangeArrowheads="1"/>
          </p:cNvSpPr>
          <p:nvPr>
            <p:ph type="title"/>
          </p:nvPr>
        </p:nvSpPr>
        <p:spPr>
          <a:xfrm>
            <a:off x="591791" y="5437609"/>
            <a:ext cx="9525000" cy="762000"/>
          </a:xfrm>
          <a:noFill/>
          <a:ln/>
        </p:spPr>
        <p:txBody>
          <a:bodyPr/>
          <a:lstStyle/>
          <a:p>
            <a:r>
              <a:rPr lang="en-GB" dirty="0" smtClean="0">
                <a:solidFill>
                  <a:schemeClr val="bg1"/>
                </a:solidFill>
              </a:rPr>
              <a:t>Young driver update</a:t>
            </a:r>
            <a:endParaRPr lang="en-GB" dirty="0"/>
          </a:p>
        </p:txBody>
      </p:sp>
      <p:sp>
        <p:nvSpPr>
          <p:cNvPr id="6150" name="Rectangle 6"/>
          <p:cNvSpPr>
            <a:spLocks noChangeArrowheads="1"/>
          </p:cNvSpPr>
          <p:nvPr/>
        </p:nvSpPr>
        <p:spPr bwMode="auto">
          <a:xfrm>
            <a:off x="663799" y="4285481"/>
            <a:ext cx="9525000" cy="762000"/>
          </a:xfrm>
          <a:prstGeom prst="rect">
            <a:avLst/>
          </a:prstGeom>
          <a:noFill/>
          <a:ln w="9525">
            <a:noFill/>
            <a:miter lim="800000"/>
            <a:headEnd/>
            <a:tailEnd/>
          </a:ln>
        </p:spPr>
        <p:txBody>
          <a:bodyPr lIns="104287" tIns="52144" rIns="104287" bIns="52144" anchor="ctr"/>
          <a:lstStyle/>
          <a:p>
            <a:pPr defTabSz="1042988" eaLnBrk="1" hangingPunct="1"/>
            <a:r>
              <a:rPr lang="en-GB" sz="2800" dirty="0" smtClean="0">
                <a:solidFill>
                  <a:schemeClr val="bg1"/>
                </a:solidFill>
                <a:latin typeface="Verdana" charset="0"/>
              </a:rPr>
              <a:t>19 November 2015</a:t>
            </a:r>
            <a:endParaRPr lang="en-GB" sz="2800" dirty="0">
              <a:solidFill>
                <a:schemeClr val="bg1"/>
              </a:solidFill>
            </a:endParaRPr>
          </a:p>
        </p:txBody>
      </p:sp>
      <p:sp>
        <p:nvSpPr>
          <p:cNvPr id="6151" name="Rectangle 7"/>
          <p:cNvSpPr>
            <a:spLocks noChangeArrowheads="1"/>
          </p:cNvSpPr>
          <p:nvPr/>
        </p:nvSpPr>
        <p:spPr bwMode="auto">
          <a:xfrm>
            <a:off x="685800" y="6800850"/>
            <a:ext cx="9525000" cy="514350"/>
          </a:xfrm>
          <a:prstGeom prst="rect">
            <a:avLst/>
          </a:prstGeom>
          <a:noFill/>
          <a:ln w="9525">
            <a:noFill/>
            <a:miter lim="800000"/>
            <a:headEnd/>
            <a:tailEnd/>
          </a:ln>
        </p:spPr>
        <p:txBody>
          <a:bodyPr lIns="104287" tIns="52144" rIns="104287" bIns="52144" anchor="ctr"/>
          <a:lstStyle/>
          <a:p>
            <a:pPr defTabSz="1042988" eaLnBrk="1" hangingPunct="1"/>
            <a:r>
              <a:rPr lang="en-GB" sz="2800" dirty="0" smtClean="0">
                <a:solidFill>
                  <a:schemeClr val="bg1"/>
                </a:solidFill>
                <a:latin typeface="Verdana" charset="0"/>
              </a:rPr>
              <a:t>Dr Sarah J Jones</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83" y="901105"/>
            <a:ext cx="4320480" cy="1656184"/>
          </a:xfrm>
        </p:spPr>
        <p:txBody>
          <a:bodyPr/>
          <a:lstStyle/>
          <a:p>
            <a:r>
              <a:rPr lang="en-GB" dirty="0" smtClean="0"/>
              <a:t>Not just about</a:t>
            </a:r>
            <a:br>
              <a:rPr lang="en-GB" dirty="0" smtClean="0"/>
            </a:br>
            <a:r>
              <a:rPr lang="en-GB" dirty="0" smtClean="0"/>
              <a:t>numbers...</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pic>
        <p:nvPicPr>
          <p:cNvPr id="10242" name="Picture 2"/>
          <p:cNvPicPr>
            <a:picLocks noChangeAspect="1" noChangeArrowheads="1"/>
          </p:cNvPicPr>
          <p:nvPr/>
        </p:nvPicPr>
        <p:blipFill>
          <a:blip r:embed="rId3" cstate="print"/>
          <a:srcRect l="8988" t="5726" r="33216" b="1054"/>
          <a:stretch>
            <a:fillRect/>
          </a:stretch>
        </p:blipFill>
        <p:spPr bwMode="auto">
          <a:xfrm>
            <a:off x="4984279" y="181025"/>
            <a:ext cx="5040560" cy="6300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sa123199\Local Settings\Temporary Internet Files\Content.IE5\2GTJOHSV\MC900432537[1].png"/>
          <p:cNvPicPr>
            <a:picLocks noChangeAspect="1" noChangeArrowheads="1"/>
          </p:cNvPicPr>
          <p:nvPr/>
        </p:nvPicPr>
        <p:blipFill>
          <a:blip r:embed="rId3" cstate="print">
            <a:lum bright="31000"/>
          </a:blip>
          <a:srcRect/>
          <a:stretch>
            <a:fillRect/>
          </a:stretch>
        </p:blipFill>
        <p:spPr bwMode="auto">
          <a:xfrm>
            <a:off x="6130137" y="1566847"/>
            <a:ext cx="4286280" cy="4286280"/>
          </a:xfrm>
          <a:prstGeom prst="rect">
            <a:avLst/>
          </a:prstGeom>
          <a:noFill/>
        </p:spPr>
      </p:pic>
      <p:pic>
        <p:nvPicPr>
          <p:cNvPr id="1026" name="Picture 2" descr="C:\Documents and Settings\sa123199\Local Settings\Temporary Internet Files\Content.IE5\6D3NK88W\MC900441310[1].png"/>
          <p:cNvPicPr>
            <a:picLocks noChangeAspect="1" noChangeArrowheads="1"/>
          </p:cNvPicPr>
          <p:nvPr/>
        </p:nvPicPr>
        <p:blipFill>
          <a:blip r:embed="rId4" cstate="print"/>
          <a:srcRect/>
          <a:stretch>
            <a:fillRect/>
          </a:stretch>
        </p:blipFill>
        <p:spPr bwMode="auto">
          <a:xfrm>
            <a:off x="415097" y="1138219"/>
            <a:ext cx="4857784" cy="5500726"/>
          </a:xfrm>
          <a:prstGeom prst="rect">
            <a:avLst/>
          </a:prstGeom>
          <a:noFill/>
        </p:spPr>
      </p:pic>
      <p:sp>
        <p:nvSpPr>
          <p:cNvPr id="4" name="Title 3"/>
          <p:cNvSpPr>
            <a:spLocks noGrp="1"/>
          </p:cNvSpPr>
          <p:nvPr>
            <p:ph type="title"/>
          </p:nvPr>
        </p:nvSpPr>
        <p:spPr>
          <a:xfrm>
            <a:off x="445360" y="127802"/>
            <a:ext cx="9797918" cy="938979"/>
          </a:xfrm>
        </p:spPr>
        <p:txBody>
          <a:bodyPr/>
          <a:lstStyle/>
          <a:p>
            <a:r>
              <a:rPr lang="en-GB" b="1" dirty="0" smtClean="0">
                <a:latin typeface="Verdana" pitchFamily="34" charset="0"/>
              </a:rPr>
              <a:t>Young driver risk factors</a:t>
            </a:r>
            <a:endParaRPr lang="en-GB" b="1" dirty="0">
              <a:latin typeface="Verdana" pitchFamily="34" charset="0"/>
            </a:endParaRPr>
          </a:p>
        </p:txBody>
      </p:sp>
      <p:sp>
        <p:nvSpPr>
          <p:cNvPr id="5" name="Content Placeholder 4"/>
          <p:cNvSpPr>
            <a:spLocks noGrp="1"/>
          </p:cNvSpPr>
          <p:nvPr>
            <p:ph sz="half" idx="1"/>
          </p:nvPr>
        </p:nvSpPr>
        <p:spPr>
          <a:xfrm>
            <a:off x="557973" y="1352533"/>
            <a:ext cx="4453599" cy="4537710"/>
          </a:xfrm>
        </p:spPr>
        <p:txBody>
          <a:bodyPr/>
          <a:lstStyle/>
          <a:p>
            <a:r>
              <a:rPr lang="en-GB" dirty="0" smtClean="0">
                <a:latin typeface="Verdana" pitchFamily="34" charset="0"/>
              </a:rPr>
              <a:t>Age</a:t>
            </a:r>
          </a:p>
          <a:p>
            <a:pPr lvl="1"/>
            <a:r>
              <a:rPr lang="en-GB" dirty="0" smtClean="0">
                <a:latin typeface="Verdana" pitchFamily="34" charset="0"/>
              </a:rPr>
              <a:t>Exuberance, risk taking, peer pressure, sensation and thrill seeking</a:t>
            </a:r>
          </a:p>
          <a:p>
            <a:r>
              <a:rPr lang="en-GB" dirty="0" smtClean="0">
                <a:latin typeface="Verdana" pitchFamily="34" charset="0"/>
              </a:rPr>
              <a:t>Inexperience</a:t>
            </a:r>
          </a:p>
          <a:p>
            <a:pPr lvl="1"/>
            <a:r>
              <a:rPr lang="en-GB" dirty="0" smtClean="0">
                <a:latin typeface="Verdana" pitchFamily="34" charset="0"/>
              </a:rPr>
              <a:t>Psychomotor skills, hazard perception, judgment, decision making</a:t>
            </a:r>
          </a:p>
          <a:p>
            <a:endParaRPr lang="en-GB" dirty="0"/>
          </a:p>
        </p:txBody>
      </p:sp>
      <p:sp>
        <p:nvSpPr>
          <p:cNvPr id="6" name="Content Placeholder 5"/>
          <p:cNvSpPr>
            <a:spLocks noGrp="1"/>
          </p:cNvSpPr>
          <p:nvPr>
            <p:ph sz="half" idx="2"/>
          </p:nvPr>
        </p:nvSpPr>
        <p:spPr>
          <a:xfrm>
            <a:off x="5772947" y="1638285"/>
            <a:ext cx="4453599" cy="4537710"/>
          </a:xfrm>
        </p:spPr>
        <p:txBody>
          <a:bodyPr/>
          <a:lstStyle/>
          <a:p>
            <a:r>
              <a:rPr lang="en-GB" dirty="0" smtClean="0">
                <a:latin typeface="Verdana" pitchFamily="34" charset="0"/>
              </a:rPr>
              <a:t>Joy riders</a:t>
            </a:r>
          </a:p>
          <a:p>
            <a:r>
              <a:rPr lang="en-GB" dirty="0" smtClean="0">
                <a:latin typeface="Verdana" pitchFamily="34" charset="0"/>
              </a:rPr>
              <a:t>“the irresponsible minority</a:t>
            </a:r>
            <a:endParaRPr lang="en-GB" dirty="0"/>
          </a:p>
        </p:txBody>
      </p:sp>
      <p:sp>
        <p:nvSpPr>
          <p:cNvPr id="7" name="Rectangle 6"/>
          <p:cNvSpPr/>
          <p:nvPr/>
        </p:nvSpPr>
        <p:spPr>
          <a:xfrm>
            <a:off x="735807" y="6733753"/>
            <a:ext cx="2931187" cy="461665"/>
          </a:xfrm>
          <a:prstGeom prst="rect">
            <a:avLst/>
          </a:prstGeom>
        </p:spPr>
        <p:txBody>
          <a:bodyPr wrap="none">
            <a:spAutoFit/>
          </a:bodyPr>
          <a:lstStyle/>
          <a:p>
            <a:r>
              <a:rPr lang="en-GB" dirty="0" smtClean="0">
                <a:solidFill>
                  <a:schemeClr val="bg1"/>
                </a:solidFill>
              </a:rPr>
              <a:t>Young driver update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Young driver update</a:t>
            </a:r>
            <a:endParaRPr lang="en-GB"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03759" y="541065"/>
            <a:ext cx="10225136" cy="547260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783" y="541065"/>
            <a:ext cx="7632848" cy="906789"/>
          </a:xfrm>
        </p:spPr>
        <p:txBody>
          <a:bodyPr/>
          <a:lstStyle/>
          <a:p>
            <a:r>
              <a:rPr lang="en-GB" b="1" dirty="0" smtClean="0">
                <a:latin typeface="Verdana" pitchFamily="34" charset="0"/>
              </a:rPr>
              <a:t>What can we do about it?</a:t>
            </a:r>
            <a:endParaRPr lang="en-GB" b="1" dirty="0">
              <a:latin typeface="Verdana" pitchFamily="34" charset="0"/>
            </a:endParaRPr>
          </a:p>
        </p:txBody>
      </p:sp>
      <p:sp>
        <p:nvSpPr>
          <p:cNvPr id="7" name="Text Placeholder 6"/>
          <p:cNvSpPr>
            <a:spLocks noGrp="1"/>
          </p:cNvSpPr>
          <p:nvPr>
            <p:ph type="body" idx="1"/>
          </p:nvPr>
        </p:nvSpPr>
        <p:spPr>
          <a:xfrm>
            <a:off x="447775" y="2629297"/>
            <a:ext cx="4722671" cy="705515"/>
          </a:xfrm>
        </p:spPr>
        <p:txBody>
          <a:bodyPr/>
          <a:lstStyle/>
          <a:p>
            <a:r>
              <a:rPr lang="en-GB" sz="3500" dirty="0" smtClean="0">
                <a:latin typeface="Verdana" pitchFamily="34" charset="0"/>
              </a:rPr>
              <a:t>Education</a:t>
            </a:r>
            <a:r>
              <a:rPr lang="en-GB" sz="3500" dirty="0" smtClean="0"/>
              <a:t>	</a:t>
            </a:r>
            <a:r>
              <a:rPr lang="en-GB" dirty="0" smtClean="0"/>
              <a:t>		</a:t>
            </a:r>
            <a:endParaRPr lang="en-GB" dirty="0"/>
          </a:p>
        </p:txBody>
      </p:sp>
      <p:sp>
        <p:nvSpPr>
          <p:cNvPr id="8" name="Content Placeholder 7"/>
          <p:cNvSpPr>
            <a:spLocks noGrp="1"/>
          </p:cNvSpPr>
          <p:nvPr>
            <p:ph sz="half" idx="2"/>
          </p:nvPr>
        </p:nvSpPr>
        <p:spPr>
          <a:xfrm>
            <a:off x="591791" y="3061345"/>
            <a:ext cx="4722812" cy="2318816"/>
          </a:xfrm>
        </p:spPr>
        <p:txBody>
          <a:bodyPr/>
          <a:lstStyle/>
          <a:p>
            <a:r>
              <a:rPr lang="en-GB" dirty="0" smtClean="0">
                <a:latin typeface="Verdana" pitchFamily="34" charset="0"/>
              </a:rPr>
              <a:t>Pre-driver school based education</a:t>
            </a:r>
          </a:p>
          <a:p>
            <a:r>
              <a:rPr lang="en-GB" dirty="0" smtClean="0">
                <a:latin typeface="Verdana" pitchFamily="34" charset="0"/>
              </a:rPr>
              <a:t>Driver training</a:t>
            </a:r>
          </a:p>
          <a:p>
            <a:r>
              <a:rPr lang="en-GB" dirty="0" smtClean="0">
                <a:latin typeface="Verdana" pitchFamily="34" charset="0"/>
              </a:rPr>
              <a:t>Post-licence driver training</a:t>
            </a:r>
            <a:endParaRPr lang="en-GB" dirty="0">
              <a:latin typeface="Verdana" pitchFamily="34" charset="0"/>
            </a:endParaRPr>
          </a:p>
        </p:txBody>
      </p:sp>
      <p:sp>
        <p:nvSpPr>
          <p:cNvPr id="9" name="Text Placeholder 8"/>
          <p:cNvSpPr>
            <a:spLocks noGrp="1"/>
          </p:cNvSpPr>
          <p:nvPr>
            <p:ph type="body" sz="quarter" idx="3"/>
          </p:nvPr>
        </p:nvSpPr>
        <p:spPr>
          <a:xfrm>
            <a:off x="5416327" y="2197249"/>
            <a:ext cx="4724526" cy="705515"/>
          </a:xfrm>
        </p:spPr>
        <p:txBody>
          <a:bodyPr/>
          <a:lstStyle/>
          <a:p>
            <a:r>
              <a:rPr lang="en-GB" sz="3500" dirty="0" smtClean="0">
                <a:latin typeface="Verdana" pitchFamily="34" charset="0"/>
              </a:rPr>
              <a:t>Legislation / Enforcement</a:t>
            </a:r>
            <a:endParaRPr lang="en-GB" sz="3500" dirty="0">
              <a:latin typeface="Verdana" pitchFamily="34" charset="0"/>
            </a:endParaRPr>
          </a:p>
        </p:txBody>
      </p:sp>
      <p:sp>
        <p:nvSpPr>
          <p:cNvPr id="10" name="Content Placeholder 9"/>
          <p:cNvSpPr>
            <a:spLocks noGrp="1"/>
          </p:cNvSpPr>
          <p:nvPr>
            <p:ph sz="quarter" idx="4"/>
          </p:nvPr>
        </p:nvSpPr>
        <p:spPr>
          <a:xfrm>
            <a:off x="5416327" y="3133353"/>
            <a:ext cx="4724400" cy="2390823"/>
          </a:xfrm>
        </p:spPr>
        <p:txBody>
          <a:bodyPr/>
          <a:lstStyle/>
          <a:p>
            <a:r>
              <a:rPr lang="en-GB" dirty="0" smtClean="0">
                <a:latin typeface="Verdana" pitchFamily="34" charset="0"/>
              </a:rPr>
              <a:t>Raise licence age</a:t>
            </a:r>
          </a:p>
          <a:p>
            <a:endParaRPr lang="en-GB" dirty="0" smtClean="0">
              <a:latin typeface="Verdana" pitchFamily="34" charset="0"/>
            </a:endParaRPr>
          </a:p>
          <a:p>
            <a:r>
              <a:rPr lang="en-GB" dirty="0" smtClean="0">
                <a:latin typeface="Verdana" pitchFamily="34" charset="0"/>
              </a:rPr>
              <a:t>Graduated Driver Licensing (GDL)</a:t>
            </a:r>
            <a:endParaRPr lang="en-GB" dirty="0">
              <a:latin typeface="Verdana" pitchFamily="34" charset="0"/>
            </a:endParaRPr>
          </a:p>
        </p:txBody>
      </p:sp>
      <p:sp>
        <p:nvSpPr>
          <p:cNvPr id="11"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GDL?</a:t>
            </a:r>
            <a:endParaRPr lang="en-GB" dirty="0"/>
          </a:p>
        </p:txBody>
      </p:sp>
      <p:sp>
        <p:nvSpPr>
          <p:cNvPr id="3" name="Content Placeholder 2"/>
          <p:cNvSpPr>
            <a:spLocks noGrp="1"/>
          </p:cNvSpPr>
          <p:nvPr>
            <p:ph idx="1"/>
          </p:nvPr>
        </p:nvSpPr>
        <p:spPr>
          <a:xfrm>
            <a:off x="807815" y="1261145"/>
            <a:ext cx="9085263" cy="3835400"/>
          </a:xfrm>
        </p:spPr>
        <p:txBody>
          <a:bodyPr/>
          <a:lstStyle/>
          <a:p>
            <a:pPr>
              <a:spcBef>
                <a:spcPts val="984"/>
              </a:spcBef>
            </a:pPr>
            <a:r>
              <a:rPr lang="en-GB" dirty="0">
                <a:latin typeface="Verdana" pitchFamily="34" charset="0"/>
                <a:ea typeface="Verdana" pitchFamily="34" charset="0"/>
                <a:cs typeface="Verdana" pitchFamily="34" charset="0"/>
              </a:rPr>
              <a:t>Opportunity to gain experience under conditions of reduced risk</a:t>
            </a:r>
          </a:p>
          <a:p>
            <a:pPr>
              <a:spcBef>
                <a:spcPts val="984"/>
              </a:spcBef>
              <a:buNone/>
            </a:pPr>
            <a:endParaRPr lang="en-AU" dirty="0">
              <a:latin typeface="Verdana" pitchFamily="34" charset="0"/>
              <a:ea typeface="Verdana" pitchFamily="34" charset="0"/>
              <a:cs typeface="Verdana" pitchFamily="34" charset="0"/>
            </a:endParaRPr>
          </a:p>
          <a:p>
            <a:pPr>
              <a:spcBef>
                <a:spcPts val="984"/>
              </a:spcBef>
            </a:pPr>
            <a:r>
              <a:rPr lang="en-AU" dirty="0">
                <a:latin typeface="Verdana" pitchFamily="34" charset="0"/>
                <a:ea typeface="Verdana" pitchFamily="34" charset="0"/>
                <a:cs typeface="Verdana" pitchFamily="34" charset="0"/>
              </a:rPr>
              <a:t>‘Intermediate phase’ </a:t>
            </a:r>
          </a:p>
          <a:p>
            <a:pPr lvl="1">
              <a:spcBef>
                <a:spcPts val="984"/>
              </a:spcBef>
            </a:pPr>
            <a:r>
              <a:rPr lang="en-AU" sz="2700" dirty="0" smtClean="0">
                <a:latin typeface="Verdana" pitchFamily="34" charset="0"/>
                <a:ea typeface="Verdana" pitchFamily="34" charset="0"/>
                <a:cs typeface="Verdana" pitchFamily="34" charset="0"/>
              </a:rPr>
              <a:t>learner to full licence</a:t>
            </a:r>
          </a:p>
          <a:p>
            <a:pPr>
              <a:spcBef>
                <a:spcPts val="984"/>
              </a:spcBef>
            </a:pPr>
            <a:r>
              <a:rPr lang="en-AU" dirty="0">
                <a:latin typeface="Verdana" pitchFamily="34" charset="0"/>
                <a:ea typeface="Verdana" pitchFamily="34" charset="0"/>
                <a:cs typeface="Verdana" pitchFamily="34" charset="0"/>
              </a:rPr>
              <a:t>‘Permission’ granted to drive unsupervised</a:t>
            </a:r>
          </a:p>
          <a:p>
            <a:pPr lvl="1">
              <a:spcBef>
                <a:spcPts val="984"/>
              </a:spcBef>
            </a:pPr>
            <a:r>
              <a:rPr lang="en-AU" sz="2700" dirty="0" smtClean="0">
                <a:latin typeface="Verdana" pitchFamily="34" charset="0"/>
                <a:ea typeface="Verdana" pitchFamily="34" charset="0"/>
                <a:cs typeface="Verdana" pitchFamily="34" charset="0"/>
              </a:rPr>
              <a:t>Permission </a:t>
            </a:r>
            <a:r>
              <a:rPr lang="en-AU" sz="2700" u="sng" dirty="0" smtClean="0">
                <a:latin typeface="Verdana" pitchFamily="34" charset="0"/>
                <a:ea typeface="Verdana" pitchFamily="34" charset="0"/>
                <a:cs typeface="Verdana" pitchFamily="34" charset="0"/>
              </a:rPr>
              <a:t>not</a:t>
            </a:r>
            <a:r>
              <a:rPr lang="en-AU" sz="2700" dirty="0" smtClean="0">
                <a:latin typeface="Verdana" pitchFamily="34" charset="0"/>
                <a:ea typeface="Verdana" pitchFamily="34" charset="0"/>
                <a:cs typeface="Verdana" pitchFamily="34" charset="0"/>
              </a:rPr>
              <a:t> given for night time driving, carrying passengers, drinking any alcohol</a:t>
            </a:r>
          </a:p>
          <a:p>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3799" y="4357489"/>
            <a:ext cx="9577064" cy="2016224"/>
          </a:xfrm>
        </p:spPr>
        <p:txBody>
          <a:bodyPr/>
          <a:lstStyle/>
          <a:p>
            <a:r>
              <a:rPr lang="en-GB" dirty="0" smtClean="0"/>
              <a:t>The Evidence</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917319"/>
          </a:xfrm>
        </p:spPr>
        <p:txBody>
          <a:bodyPr/>
          <a:lstStyle/>
          <a:p>
            <a:r>
              <a:rPr lang="en-GB" b="1" dirty="0" smtClean="0">
                <a:latin typeface="Verdana" pitchFamily="34" charset="0"/>
                <a:ea typeface="Verdana" pitchFamily="34" charset="0"/>
                <a:cs typeface="Verdana" pitchFamily="34" charset="0"/>
              </a:rPr>
              <a:t>Does it work?</a:t>
            </a:r>
            <a:endParaRPr lang="en-GB"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807815" y="1261145"/>
            <a:ext cx="9085342" cy="4537710"/>
          </a:xfrm>
        </p:spPr>
        <p:txBody>
          <a:bodyPr/>
          <a:lstStyle/>
          <a:p>
            <a:pPr>
              <a:lnSpc>
                <a:spcPct val="80000"/>
              </a:lnSpc>
            </a:pPr>
            <a:r>
              <a:rPr lang="en-AU" sz="3200" dirty="0" smtClean="0">
                <a:latin typeface="Verdana" pitchFamily="34" charset="0"/>
                <a:ea typeface="Verdana" pitchFamily="34" charset="0"/>
                <a:cs typeface="Verdana" pitchFamily="34" charset="0"/>
              </a:rPr>
              <a:t>4 to 60% decrease in casualties among newly qualified drivers</a:t>
            </a:r>
          </a:p>
          <a:p>
            <a:pPr>
              <a:lnSpc>
                <a:spcPct val="80000"/>
              </a:lnSpc>
            </a:pPr>
            <a:r>
              <a:rPr lang="en-AU" sz="3200" dirty="0" smtClean="0">
                <a:latin typeface="Verdana" pitchFamily="34" charset="0"/>
                <a:ea typeface="Verdana" pitchFamily="34" charset="0"/>
                <a:cs typeface="Verdana" pitchFamily="34" charset="0"/>
              </a:rPr>
              <a:t>Ontario – 62% decrease in 12am to 5am crashes</a:t>
            </a:r>
          </a:p>
          <a:p>
            <a:pPr>
              <a:lnSpc>
                <a:spcPct val="80000"/>
              </a:lnSpc>
            </a:pPr>
            <a:r>
              <a:rPr lang="en-AU" sz="3200" dirty="0" smtClean="0">
                <a:latin typeface="Verdana" pitchFamily="34" charset="0"/>
                <a:ea typeface="Verdana" pitchFamily="34" charset="0"/>
                <a:cs typeface="Verdana" pitchFamily="34" charset="0"/>
              </a:rPr>
              <a:t>California – 40% decrease in teen passenger deaths / injuries</a:t>
            </a:r>
          </a:p>
          <a:p>
            <a:pPr>
              <a:lnSpc>
                <a:spcPct val="80000"/>
              </a:lnSpc>
            </a:pPr>
            <a:r>
              <a:rPr lang="en-AU" sz="3200" dirty="0" smtClean="0">
                <a:latin typeface="Verdana" pitchFamily="34" charset="0"/>
                <a:ea typeface="Verdana" pitchFamily="34" charset="0"/>
                <a:cs typeface="Verdana" pitchFamily="34" charset="0"/>
              </a:rPr>
              <a:t>Parents feel more ‘empowered’</a:t>
            </a:r>
          </a:p>
          <a:p>
            <a:pPr>
              <a:lnSpc>
                <a:spcPct val="80000"/>
              </a:lnSpc>
            </a:pPr>
            <a:r>
              <a:rPr lang="en-AU" sz="3200" dirty="0" smtClean="0">
                <a:latin typeface="Verdana" pitchFamily="34" charset="0"/>
                <a:ea typeface="Verdana" pitchFamily="34" charset="0"/>
                <a:cs typeface="Verdana" pitchFamily="34" charset="0"/>
              </a:rPr>
              <a:t>Teens feel less ‘pressured’ into driving in situations that they are not comfortable with</a:t>
            </a:r>
          </a:p>
          <a:p>
            <a:pPr>
              <a:lnSpc>
                <a:spcPct val="80000"/>
              </a:lnSpc>
            </a:pPr>
            <a:r>
              <a:rPr lang="en-AU" sz="3200" dirty="0" smtClean="0">
                <a:latin typeface="Verdana" pitchFamily="34" charset="0"/>
                <a:ea typeface="Verdana" pitchFamily="34" charset="0"/>
                <a:cs typeface="Verdana" pitchFamily="34" charset="0"/>
              </a:rPr>
              <a:t>Cochrane review – only positive effects</a:t>
            </a:r>
            <a:endParaRPr lang="en-US" sz="3200" dirty="0" smtClean="0">
              <a:latin typeface="Verdana" pitchFamily="34" charset="0"/>
              <a:ea typeface="Verdana" pitchFamily="34" charset="0"/>
              <a:cs typeface="Verdana" pitchFamily="34" charset="0"/>
            </a:endParaRPr>
          </a:p>
          <a:p>
            <a:endParaRPr lang="en-GB" dirty="0"/>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867541"/>
          </a:xfrm>
        </p:spPr>
        <p:txBody>
          <a:bodyPr/>
          <a:lstStyle/>
          <a:p>
            <a:r>
              <a:rPr lang="en-GB" b="1" dirty="0" smtClean="0">
                <a:latin typeface="Verdana" pitchFamily="34" charset="0"/>
                <a:ea typeface="Verdana" pitchFamily="34" charset="0"/>
                <a:cs typeface="Verdana" pitchFamily="34" charset="0"/>
              </a:rPr>
              <a:t>Does it work?</a:t>
            </a:r>
            <a:endParaRPr lang="en-GB" b="1" dirty="0"/>
          </a:p>
        </p:txBody>
      </p:sp>
      <p:sp>
        <p:nvSpPr>
          <p:cNvPr id="3" name="Content Placeholder 2"/>
          <p:cNvSpPr>
            <a:spLocks noGrp="1"/>
          </p:cNvSpPr>
          <p:nvPr>
            <p:ph idx="1"/>
          </p:nvPr>
        </p:nvSpPr>
        <p:spPr>
          <a:xfrm>
            <a:off x="343659" y="923905"/>
            <a:ext cx="10072758" cy="4537710"/>
          </a:xfrm>
        </p:spPr>
        <p:txBody>
          <a:bodyPr/>
          <a:lstStyle/>
          <a:p>
            <a:r>
              <a:rPr lang="en-GB" sz="3600" dirty="0" smtClean="0">
                <a:latin typeface="Verdana" pitchFamily="34" charset="0"/>
              </a:rPr>
              <a:t>“GDL is effective in reducing crash rates among young drivers, although the magnitude of the effect varies. The conclusions are supported by consistent findings, temporal relationship, and plausibility of the association. Stronger GDL programmes (i.e. more restrictions or higher quality based on IIHS classification) appear to result in greater fatality reduction” (Russell </a:t>
            </a:r>
            <a:r>
              <a:rPr lang="en-GB" sz="3600" i="1" dirty="0" smtClean="0">
                <a:latin typeface="Verdana" pitchFamily="34" charset="0"/>
              </a:rPr>
              <a:t>et al.</a:t>
            </a:r>
            <a:r>
              <a:rPr lang="en-GB" sz="3600" dirty="0" smtClean="0">
                <a:latin typeface="Verdana" pitchFamily="34" charset="0"/>
              </a:rPr>
              <a:t>, 2011).</a:t>
            </a:r>
          </a:p>
          <a:p>
            <a:endParaRPr lang="en-GB" sz="3600"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27716" t="10554" r="26396"/>
          <a:stretch>
            <a:fillRect/>
          </a:stretch>
        </p:blipFill>
        <p:spPr bwMode="auto">
          <a:xfrm>
            <a:off x="557973" y="1281095"/>
            <a:ext cx="3580586" cy="5057313"/>
          </a:xfrm>
          <a:prstGeom prst="rect">
            <a:avLst/>
          </a:prstGeom>
          <a:noFill/>
          <a:ln w="9525">
            <a:noFill/>
            <a:miter lim="800000"/>
            <a:headEnd/>
            <a:tailEnd/>
          </a:ln>
          <a:effectLst/>
        </p:spPr>
      </p:pic>
      <p:sp>
        <p:nvSpPr>
          <p:cNvPr id="7" name="TextBox 6"/>
          <p:cNvSpPr txBox="1"/>
          <p:nvPr/>
        </p:nvSpPr>
        <p:spPr>
          <a:xfrm>
            <a:off x="4558501" y="1352533"/>
            <a:ext cx="5857916" cy="4401205"/>
          </a:xfrm>
          <a:prstGeom prst="rect">
            <a:avLst/>
          </a:prstGeom>
          <a:noFill/>
        </p:spPr>
        <p:txBody>
          <a:bodyPr wrap="square" rtlCol="0">
            <a:spAutoFit/>
          </a:bodyPr>
          <a:lstStyle/>
          <a:p>
            <a:r>
              <a:rPr lang="en-GB" sz="4000" dirty="0" smtClean="0">
                <a:latin typeface="Verdana" pitchFamily="34" charset="0"/>
              </a:rPr>
              <a:t>“The evidence that Graduated Licensing improves safety is compelling. Driver licensing in GB should be based on a strong Graduated System”</a:t>
            </a:r>
            <a:endParaRPr lang="en-GB" sz="4000" dirty="0">
              <a:latin typeface="Verdana" pitchFamily="34" charset="0"/>
            </a:endParaRPr>
          </a:p>
        </p:txBody>
      </p:sp>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
        <p:nvSpPr>
          <p:cNvPr id="8" name="Title 1"/>
          <p:cNvSpPr>
            <a:spLocks noGrp="1"/>
          </p:cNvSpPr>
          <p:nvPr>
            <p:ph type="title"/>
          </p:nvPr>
        </p:nvSpPr>
        <p:spPr>
          <a:xfrm>
            <a:off x="445360" y="127802"/>
            <a:ext cx="9797918" cy="867541"/>
          </a:xfrm>
        </p:spPr>
        <p:txBody>
          <a:bodyPr/>
          <a:lstStyle/>
          <a:p>
            <a:r>
              <a:rPr lang="en-GB" b="1" dirty="0" err="1" smtClean="0">
                <a:latin typeface="Verdana" pitchFamily="34" charset="0"/>
                <a:ea typeface="Verdana" pitchFamily="34" charset="0"/>
                <a:cs typeface="Verdana" pitchFamily="34" charset="0"/>
              </a:rPr>
              <a:t>Kinnear</a:t>
            </a:r>
            <a:r>
              <a:rPr lang="en-GB" b="1" dirty="0" smtClean="0">
                <a:latin typeface="Verdana" pitchFamily="34" charset="0"/>
                <a:ea typeface="Verdana" pitchFamily="34" charset="0"/>
                <a:cs typeface="Verdana" pitchFamily="34" charset="0"/>
              </a:rPr>
              <a:t> et al (2013)</a:t>
            </a:r>
            <a:endParaRPr lang="en-GB"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938979"/>
          </a:xfrm>
        </p:spPr>
        <p:txBody>
          <a:bodyPr/>
          <a:lstStyle/>
          <a:p>
            <a:r>
              <a:rPr lang="en-GB" b="1" dirty="0" smtClean="0">
                <a:latin typeface="Verdana" pitchFamily="34" charset="0"/>
              </a:rPr>
              <a:t>Does it work?</a:t>
            </a:r>
            <a:endParaRPr lang="en-GB" b="1" dirty="0">
              <a:latin typeface="Verdana" pitchFamily="34" charset="0"/>
            </a:endParaRPr>
          </a:p>
        </p:txBody>
      </p:sp>
      <p:graphicFrame>
        <p:nvGraphicFramePr>
          <p:cNvPr id="4" name="Content Placeholder 3"/>
          <p:cNvGraphicFramePr>
            <a:graphicFrameLocks noGrp="1"/>
          </p:cNvGraphicFramePr>
          <p:nvPr>
            <p:ph idx="1"/>
          </p:nvPr>
        </p:nvGraphicFramePr>
        <p:xfrm>
          <a:off x="272221" y="1209657"/>
          <a:ext cx="10144196" cy="5126360"/>
        </p:xfrm>
        <a:graphic>
          <a:graphicData uri="http://schemas.openxmlformats.org/drawingml/2006/table">
            <a:tbl>
              <a:tblPr/>
              <a:tblGrid>
                <a:gridCol w="2000264"/>
                <a:gridCol w="1428760"/>
                <a:gridCol w="1857388"/>
                <a:gridCol w="2176818"/>
                <a:gridCol w="2680966"/>
              </a:tblGrid>
              <a:tr h="407671">
                <a:tc>
                  <a:txBody>
                    <a:bodyPr/>
                    <a:lstStyle/>
                    <a:p>
                      <a:pPr algn="ctr">
                        <a:spcAft>
                          <a:spcPts val="0"/>
                        </a:spcAft>
                      </a:pPr>
                      <a:r>
                        <a:rPr lang="en-GB" sz="1800" b="1" dirty="0">
                          <a:latin typeface="Verdana"/>
                          <a:ea typeface="Calibri"/>
                        </a:rPr>
                        <a:t>Crash type</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err="1" smtClean="0">
                          <a:latin typeface="Verdana"/>
                          <a:ea typeface="Calibri"/>
                        </a:rPr>
                        <a:t>Popn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latin typeface="Verdana"/>
                          <a:ea typeface="Calibri"/>
                        </a:rPr>
                        <a:t>Denominator</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Verdana"/>
                          <a:ea typeface="Calibri"/>
                        </a:rPr>
                        <a:t>Time period</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Verdana"/>
                          <a:ea typeface="Calibri"/>
                        </a:rPr>
                        <a:t>Effect (adjusted)</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1">
                <a:tc rowSpan="2">
                  <a:txBody>
                    <a:bodyPr/>
                    <a:lstStyle/>
                    <a:p>
                      <a:pPr algn="just">
                        <a:spcAft>
                          <a:spcPts val="0"/>
                        </a:spcAft>
                      </a:pPr>
                      <a:r>
                        <a:rPr lang="en-GB" sz="1800" dirty="0">
                          <a:latin typeface="Verdana"/>
                          <a:ea typeface="Calibri"/>
                        </a:rPr>
                        <a:t>All crashes</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800" dirty="0">
                          <a:latin typeface="Verdana"/>
                          <a:ea typeface="Calibri"/>
                        </a:rPr>
                        <a:t>All teenage drivers</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a:latin typeface="Verdana"/>
                          <a:ea typeface="Calibri"/>
                        </a:rPr>
                        <a:t>Population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800" dirty="0">
                          <a:latin typeface="Verdana"/>
                          <a:ea typeface="Calibri"/>
                        </a:rPr>
                        <a:t>1 year post implementation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4 – 7%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1">
                <a:tc vMerge="1">
                  <a:txBody>
                    <a:bodyPr/>
                    <a:lstStyle/>
                    <a:p>
                      <a:endParaRPr lang="en-GB"/>
                    </a:p>
                  </a:txBody>
                  <a:tcPr/>
                </a:tc>
                <a:tc vMerge="1">
                  <a:txBody>
                    <a:bodyPr/>
                    <a:lstStyle/>
                    <a:p>
                      <a:endParaRPr lang="en-GB"/>
                    </a:p>
                  </a:txBody>
                  <a:tcPr/>
                </a:tc>
                <a:tc>
                  <a:txBody>
                    <a:bodyPr/>
                    <a:lstStyle/>
                    <a:p>
                      <a:pPr algn="just">
                        <a:spcAft>
                          <a:spcPts val="0"/>
                        </a:spcAft>
                      </a:pPr>
                      <a:r>
                        <a:rPr lang="en-GB" sz="1800">
                          <a:latin typeface="Verdana"/>
                          <a:ea typeface="Calibri"/>
                        </a:rPr>
                        <a:t>Licensed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just">
                        <a:spcAft>
                          <a:spcPts val="0"/>
                        </a:spcAft>
                      </a:pPr>
                      <a:r>
                        <a:rPr lang="en-GB" sz="1800">
                          <a:latin typeface="Verdana"/>
                          <a:ea typeface="Calibri"/>
                        </a:rPr>
                        <a:t>11 – 19%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1">
                <a:tc rowSpan="2">
                  <a:txBody>
                    <a:bodyPr/>
                    <a:lstStyle/>
                    <a:p>
                      <a:pPr algn="just">
                        <a:spcAft>
                          <a:spcPts val="0"/>
                        </a:spcAft>
                      </a:pPr>
                      <a:r>
                        <a:rPr lang="en-GB" sz="1800">
                          <a:latin typeface="Verdana"/>
                          <a:ea typeface="Calibri"/>
                        </a:rPr>
                        <a:t>Injury crashes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800">
                          <a:latin typeface="Verdana"/>
                          <a:ea typeface="Calibri"/>
                        </a:rPr>
                        <a:t>All teenage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Population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4 – 23%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1">
                <a:tc vMerge="1">
                  <a:txBody>
                    <a:bodyPr/>
                    <a:lstStyle/>
                    <a:p>
                      <a:endParaRPr lang="en-GB"/>
                    </a:p>
                  </a:txBody>
                  <a:tcPr/>
                </a:tc>
                <a:tc vMerge="1">
                  <a:txBody>
                    <a:bodyPr/>
                    <a:lstStyle/>
                    <a:p>
                      <a:endParaRPr lang="en-GB"/>
                    </a:p>
                  </a:txBody>
                  <a:tcPr/>
                </a:tc>
                <a:tc>
                  <a:txBody>
                    <a:bodyPr/>
                    <a:lstStyle/>
                    <a:p>
                      <a:pPr algn="just">
                        <a:spcAft>
                          <a:spcPts val="0"/>
                        </a:spcAft>
                      </a:pPr>
                      <a:r>
                        <a:rPr lang="en-GB" sz="1800">
                          <a:latin typeface="Verdana"/>
                          <a:ea typeface="Calibri"/>
                        </a:rPr>
                        <a:t>Licensed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just">
                        <a:spcAft>
                          <a:spcPts val="0"/>
                        </a:spcAft>
                      </a:pPr>
                      <a:r>
                        <a:rPr lang="en-GB" sz="1800">
                          <a:latin typeface="Verdana"/>
                          <a:ea typeface="Calibri"/>
                        </a:rPr>
                        <a:t>17%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975">
                <a:tc>
                  <a:txBody>
                    <a:bodyPr/>
                    <a:lstStyle/>
                    <a:p>
                      <a:pPr algn="just">
                        <a:spcAft>
                          <a:spcPts val="0"/>
                        </a:spcAft>
                      </a:pPr>
                      <a:r>
                        <a:rPr lang="en-GB" sz="1800">
                          <a:latin typeface="Verdana"/>
                          <a:ea typeface="Calibri"/>
                        </a:rPr>
                        <a:t>Hospitalisations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All teenage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a:latin typeface="Verdana"/>
                          <a:ea typeface="Calibri"/>
                        </a:rPr>
                        <a:t>Population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19 – 20%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361">
                <a:tc rowSpan="2">
                  <a:txBody>
                    <a:bodyPr/>
                    <a:lstStyle/>
                    <a:p>
                      <a:pPr algn="just">
                        <a:spcAft>
                          <a:spcPts val="0"/>
                        </a:spcAft>
                      </a:pPr>
                      <a:r>
                        <a:rPr lang="en-GB" sz="1800">
                          <a:latin typeface="Verdana"/>
                          <a:ea typeface="Calibri"/>
                        </a:rPr>
                        <a:t>Fatal crashes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800">
                          <a:latin typeface="Verdana"/>
                          <a:ea typeface="Calibri"/>
                        </a:rPr>
                        <a:t>All teenage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Population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a:latin typeface="Verdana"/>
                          <a:ea typeface="Calibri"/>
                        </a:rPr>
                        <a:t>15 – 57% reduction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309">
                <a:tc vMerge="1">
                  <a:txBody>
                    <a:bodyPr/>
                    <a:lstStyle/>
                    <a:p>
                      <a:endParaRPr lang="en-GB"/>
                    </a:p>
                  </a:txBody>
                  <a:tcPr/>
                </a:tc>
                <a:tc vMerge="1">
                  <a:txBody>
                    <a:bodyPr/>
                    <a:lstStyle/>
                    <a:p>
                      <a:endParaRPr lang="en-GB"/>
                    </a:p>
                  </a:txBody>
                  <a:tcPr/>
                </a:tc>
                <a:tc>
                  <a:txBody>
                    <a:bodyPr/>
                    <a:lstStyle/>
                    <a:p>
                      <a:pPr algn="just">
                        <a:spcAft>
                          <a:spcPts val="0"/>
                        </a:spcAft>
                      </a:pPr>
                      <a:r>
                        <a:rPr lang="en-GB" sz="1800">
                          <a:latin typeface="Verdana"/>
                          <a:ea typeface="Calibri"/>
                        </a:rPr>
                        <a:t>Licensed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6 – 19%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695">
                <a:tc>
                  <a:txBody>
                    <a:bodyPr/>
                    <a:lstStyle/>
                    <a:p>
                      <a:pPr algn="just">
                        <a:spcAft>
                          <a:spcPts val="0"/>
                        </a:spcAft>
                      </a:pPr>
                      <a:r>
                        <a:rPr lang="en-GB" sz="1800">
                          <a:latin typeface="Verdana"/>
                          <a:ea typeface="Calibri"/>
                        </a:rPr>
                        <a:t>Night time crashes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All teenage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Licensed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3 – 48% reduction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507">
                <a:tc>
                  <a:txBody>
                    <a:bodyPr/>
                    <a:lstStyle/>
                    <a:p>
                      <a:pPr algn="just">
                        <a:spcAft>
                          <a:spcPts val="0"/>
                        </a:spcAft>
                      </a:pPr>
                      <a:r>
                        <a:rPr lang="en-GB" sz="1800">
                          <a:latin typeface="Verdana"/>
                          <a:ea typeface="Calibri"/>
                        </a:rPr>
                        <a:t>Alcohol related crashes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All teenage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Licensed drivers</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latin typeface="Verdana"/>
                          <a:ea typeface="Calibri"/>
                        </a:rPr>
                        <a:t>1 year post implementation</a:t>
                      </a:r>
                      <a:endParaRPr lang="en-GB" sz="28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a:latin typeface="Verdana"/>
                          <a:ea typeface="Calibri"/>
                        </a:rPr>
                        <a:t>19% reduction</a:t>
                      </a:r>
                      <a:endParaRPr lang="en-GB" sz="2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Young driver update</a:t>
            </a:r>
            <a:endParaRPr lang="en-GB" dirty="0"/>
          </a:p>
        </p:txBody>
      </p:sp>
      <p:sp>
        <p:nvSpPr>
          <p:cNvPr id="9218" name="Rectangle 2"/>
          <p:cNvSpPr>
            <a:spLocks noGrp="1" noChangeArrowheads="1"/>
          </p:cNvSpPr>
          <p:nvPr>
            <p:ph type="title"/>
          </p:nvPr>
        </p:nvSpPr>
        <p:spPr/>
        <p:txBody>
          <a:bodyPr/>
          <a:lstStyle/>
          <a:p>
            <a:r>
              <a:rPr lang="en-GB" dirty="0" smtClean="0"/>
              <a:t>Outline</a:t>
            </a:r>
            <a:endParaRPr lang="en-GB" dirty="0"/>
          </a:p>
        </p:txBody>
      </p:sp>
      <p:sp>
        <p:nvSpPr>
          <p:cNvPr id="9219" name="Rectangle 3"/>
          <p:cNvSpPr>
            <a:spLocks noGrp="1" noChangeArrowheads="1"/>
          </p:cNvSpPr>
          <p:nvPr>
            <p:ph type="body" idx="1"/>
          </p:nvPr>
        </p:nvSpPr>
        <p:spPr/>
        <p:txBody>
          <a:bodyPr/>
          <a:lstStyle/>
          <a:p>
            <a:r>
              <a:rPr lang="en-US" dirty="0" smtClean="0"/>
              <a:t>Young drivers</a:t>
            </a:r>
          </a:p>
          <a:p>
            <a:r>
              <a:rPr lang="en-US" dirty="0" smtClean="0"/>
              <a:t>The evidence</a:t>
            </a:r>
          </a:p>
          <a:p>
            <a:r>
              <a:rPr lang="en-US" dirty="0" smtClean="0"/>
              <a:t>The policy context</a:t>
            </a:r>
          </a:p>
          <a:p>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397049"/>
            <a:ext cx="10009112" cy="762000"/>
          </a:xfrm>
        </p:spPr>
        <p:txBody>
          <a:bodyPr/>
          <a:lstStyle/>
          <a:p>
            <a:r>
              <a:rPr lang="en-GB" sz="4400" dirty="0" smtClean="0"/>
              <a:t>What if we had implemented GDL (crash &amp; </a:t>
            </a:r>
            <a:r>
              <a:rPr lang="en-GB" sz="4400" dirty="0" err="1" smtClean="0"/>
              <a:t>lic</a:t>
            </a:r>
            <a:r>
              <a:rPr lang="en-GB" sz="4400" dirty="0" smtClean="0"/>
              <a:t>)?</a:t>
            </a:r>
            <a:endParaRPr lang="en-GB" sz="4400" dirty="0"/>
          </a:p>
        </p:txBody>
      </p:sp>
      <p:graphicFrame>
        <p:nvGraphicFramePr>
          <p:cNvPr id="5" name="Chart 4"/>
          <p:cNvGraphicFramePr/>
          <p:nvPr/>
        </p:nvGraphicFramePr>
        <p:xfrm>
          <a:off x="0" y="1549177"/>
          <a:ext cx="3400103" cy="2298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997449"/>
          <a:ext cx="3328095" cy="2298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256087" y="1549177"/>
          <a:ext cx="3888432"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3328095" y="3997449"/>
          <a:ext cx="3744416" cy="2298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6800206" y="1549177"/>
          <a:ext cx="3888432" cy="22987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nvGraphicFramePr>
        <p:xfrm>
          <a:off x="7000503" y="3997449"/>
          <a:ext cx="3688135" cy="2298700"/>
        </p:xfrm>
        <a:graphic>
          <a:graphicData uri="http://schemas.openxmlformats.org/drawingml/2006/chart">
            <c:chart xmlns:c="http://schemas.openxmlformats.org/drawingml/2006/chart" xmlns:r="http://schemas.openxmlformats.org/officeDocument/2006/relationships" r:id="rId7"/>
          </a:graphicData>
        </a:graphic>
      </p:graphicFrame>
      <p:sp>
        <p:nvSpPr>
          <p:cNvPr id="10"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397049"/>
            <a:ext cx="10009112" cy="762000"/>
          </a:xfrm>
        </p:spPr>
        <p:txBody>
          <a:bodyPr/>
          <a:lstStyle/>
          <a:p>
            <a:r>
              <a:rPr lang="en-GB" sz="4400" dirty="0" smtClean="0"/>
              <a:t>What if we had implemented GDL (</a:t>
            </a:r>
            <a:r>
              <a:rPr lang="en-GB" sz="4400" dirty="0" err="1" smtClean="0"/>
              <a:t>cas</a:t>
            </a:r>
            <a:r>
              <a:rPr lang="en-GB" sz="4400" dirty="0" smtClean="0"/>
              <a:t> &amp; </a:t>
            </a:r>
            <a:r>
              <a:rPr lang="en-GB" sz="4400" dirty="0" err="1" smtClean="0"/>
              <a:t>lic</a:t>
            </a:r>
            <a:r>
              <a:rPr lang="en-GB" sz="4400" dirty="0" smtClean="0"/>
              <a:t>)?</a:t>
            </a:r>
            <a:endParaRPr lang="en-GB" sz="4400" dirty="0"/>
          </a:p>
        </p:txBody>
      </p:sp>
      <p:graphicFrame>
        <p:nvGraphicFramePr>
          <p:cNvPr id="10" name="Chart 9"/>
          <p:cNvGraphicFramePr/>
          <p:nvPr/>
        </p:nvGraphicFramePr>
        <p:xfrm>
          <a:off x="0" y="1477169"/>
          <a:ext cx="3472111"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3256087" y="1477169"/>
          <a:ext cx="3816424"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6784479" y="1477169"/>
          <a:ext cx="3904159"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0" y="3925441"/>
          <a:ext cx="3616127" cy="2592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3328095" y="3925441"/>
          <a:ext cx="3816424" cy="25922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nvGraphicFramePr>
        <p:xfrm>
          <a:off x="6712471" y="3925441"/>
          <a:ext cx="3976167" cy="2592288"/>
        </p:xfrm>
        <a:graphic>
          <a:graphicData uri="http://schemas.openxmlformats.org/drawingml/2006/chart">
            <c:chart xmlns:c="http://schemas.openxmlformats.org/drawingml/2006/chart" xmlns:r="http://schemas.openxmlformats.org/officeDocument/2006/relationships" r:id="rId7"/>
          </a:graphicData>
        </a:graphic>
      </p:graphicFrame>
      <p:sp>
        <p:nvSpPr>
          <p:cNvPr id="11"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GDL (2)</a:t>
            </a:r>
            <a:endParaRPr lang="en-GB" dirty="0"/>
          </a:p>
        </p:txBody>
      </p:sp>
      <p:graphicFrame>
        <p:nvGraphicFramePr>
          <p:cNvPr id="5" name="Table 4"/>
          <p:cNvGraphicFramePr>
            <a:graphicFrameLocks noGrp="1"/>
          </p:cNvGraphicFramePr>
          <p:nvPr/>
        </p:nvGraphicFramePr>
        <p:xfrm>
          <a:off x="663799" y="1621185"/>
          <a:ext cx="9715570" cy="4311590"/>
        </p:xfrm>
        <a:graphic>
          <a:graphicData uri="http://schemas.openxmlformats.org/drawingml/2006/table">
            <a:tbl>
              <a:tblPr/>
              <a:tblGrid>
                <a:gridCol w="1598540"/>
                <a:gridCol w="2350229"/>
                <a:gridCol w="2820548"/>
                <a:gridCol w="1731807"/>
                <a:gridCol w="1214446"/>
              </a:tblGrid>
              <a:tr h="745719">
                <a:tc>
                  <a:txBody>
                    <a:bodyPr/>
                    <a:lstStyle/>
                    <a:p>
                      <a:pPr algn="l" fontAlgn="b"/>
                      <a:r>
                        <a:rPr lang="en-GB" sz="2000" b="0" i="0" u="none" strike="noStrike" dirty="0">
                          <a:solidFill>
                            <a:srgbClr val="000000"/>
                          </a:solidFill>
                          <a:latin typeface="Verdana" pitchFamily="34" charset="0"/>
                        </a:rPr>
                        <a:t>Country</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Proportion of all regional casualties that involved a young car driver (17–19 years old)</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Expected reduction in all annual casualties from collisions involving a 17 to 19 year old car driver</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Expected reduction in annual KSI casualties from collisions involving a 17 to 19 year old car driver</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Expected value of benefits (£m)</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552">
                <a:tc>
                  <a:txBody>
                    <a:bodyPr/>
                    <a:lstStyle/>
                    <a:p>
                      <a:pPr marL="0" marR="0" indent="0" algn="l" defTabSz="1041713"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latin typeface="Verdana" pitchFamily="34" charset="0"/>
                        </a:rPr>
                        <a:t>Wales</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16.2%</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296</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27</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12.8</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552">
                <a:tc>
                  <a:txBody>
                    <a:bodyPr/>
                    <a:lstStyle/>
                    <a:p>
                      <a:pPr algn="l" fontAlgn="b"/>
                      <a:r>
                        <a:rPr lang="en-GB" sz="2000" b="0" i="0" u="none" strike="noStrike">
                          <a:solidFill>
                            <a:srgbClr val="000000"/>
                          </a:solidFill>
                          <a:latin typeface="Verdana" pitchFamily="34" charset="0"/>
                        </a:rPr>
                        <a:t>Scotland</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12.5%</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299</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45</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18.3</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552">
                <a:tc>
                  <a:txBody>
                    <a:bodyPr/>
                    <a:lstStyle/>
                    <a:p>
                      <a:pPr algn="l" fontAlgn="b"/>
                      <a:r>
                        <a:rPr lang="en-GB" sz="2000" b="0" i="0" u="none" strike="noStrike">
                          <a:solidFill>
                            <a:srgbClr val="000000"/>
                          </a:solidFill>
                          <a:latin typeface="Verdana" pitchFamily="34" charset="0"/>
                        </a:rPr>
                        <a:t>England</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11.6%</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3883</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361</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169.1</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552">
                <a:tc>
                  <a:txBody>
                    <a:bodyPr/>
                    <a:lstStyle/>
                    <a:p>
                      <a:pPr algn="l" fontAlgn="b"/>
                      <a:r>
                        <a:rPr lang="en-GB" sz="2000" b="0" i="0" u="none" strike="noStrike">
                          <a:solidFill>
                            <a:srgbClr val="000000"/>
                          </a:solidFill>
                          <a:latin typeface="Verdana" pitchFamily="34" charset="0"/>
                        </a:rPr>
                        <a:t>GB</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11.9%</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latin typeface="Verdana" pitchFamily="34" charset="0"/>
                        </a:rPr>
                        <a:t>4478</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433</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latin typeface="Verdana" pitchFamily="34" charset="0"/>
                        </a:rPr>
                        <a:t>200.1</a:t>
                      </a:r>
                    </a:p>
                  </a:txBody>
                  <a:tcPr marL="8878" marR="8878" marT="88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YD crash problem is declining</a:t>
            </a:r>
          </a:p>
          <a:p>
            <a:pPr lvl="1"/>
            <a:r>
              <a:rPr lang="en-GB" dirty="0" smtClean="0"/>
              <a:t>But inequalities YD to OD are still v large</a:t>
            </a:r>
          </a:p>
          <a:p>
            <a:pPr lvl="1"/>
            <a:r>
              <a:rPr lang="en-GB" dirty="0" smtClean="0"/>
              <a:t>?? Effect of austerity / recession</a:t>
            </a:r>
          </a:p>
          <a:p>
            <a:pPr lvl="1"/>
            <a:r>
              <a:rPr lang="en-GB" dirty="0" smtClean="0"/>
              <a:t>Early 2014 data suggest rising numbers of crashes</a:t>
            </a:r>
            <a:endParaRPr lang="en-GB" dirty="0"/>
          </a:p>
        </p:txBody>
      </p:sp>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(2)</a:t>
            </a:r>
            <a:endParaRPr lang="en-GB" dirty="0"/>
          </a:p>
        </p:txBody>
      </p:sp>
      <p:sp>
        <p:nvSpPr>
          <p:cNvPr id="3" name="Content Placeholder 2"/>
          <p:cNvSpPr>
            <a:spLocks noGrp="1"/>
          </p:cNvSpPr>
          <p:nvPr>
            <p:ph idx="1"/>
          </p:nvPr>
        </p:nvSpPr>
        <p:spPr/>
        <p:txBody>
          <a:bodyPr/>
          <a:lstStyle/>
          <a:p>
            <a:r>
              <a:rPr lang="en-GB" dirty="0" smtClean="0"/>
              <a:t>Young male crash rates have declined more steeply than young female</a:t>
            </a:r>
          </a:p>
          <a:p>
            <a:r>
              <a:rPr lang="en-GB" dirty="0" smtClean="0"/>
              <a:t>Universal, not targeted approaches needed</a:t>
            </a:r>
          </a:p>
          <a:p>
            <a:r>
              <a:rPr lang="en-GB" dirty="0" smtClean="0"/>
              <a:t>GDL is an obvious, universal approach </a:t>
            </a:r>
            <a:endParaRPr lang="en-GB" dirty="0"/>
          </a:p>
        </p:txBody>
      </p:sp>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7815" y="4573513"/>
            <a:ext cx="9085262" cy="1620838"/>
          </a:xfrm>
        </p:spPr>
        <p:txBody>
          <a:bodyPr/>
          <a:lstStyle/>
          <a:p>
            <a:r>
              <a:rPr lang="en-GB" dirty="0" smtClean="0"/>
              <a:t>FAQs and </a:t>
            </a:r>
            <a:r>
              <a:rPr lang="en-GB" smtClean="0"/>
              <a:t>other comments</a:t>
            </a:r>
            <a:endParaRPr lang="en-GB" b="1" dirty="0">
              <a:solidFill>
                <a:srgbClr val="1C1CA4"/>
              </a:solidFill>
              <a:latin typeface="Verdana" pitchFamily="34" charset="0"/>
            </a:endParaRPr>
          </a:p>
        </p:txBody>
      </p:sp>
      <p:sp>
        <p:nvSpPr>
          <p:cNvPr id="3"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325041"/>
            <a:ext cx="9952831" cy="1010417"/>
          </a:xfrm>
        </p:spPr>
        <p:txBody>
          <a:bodyPr/>
          <a:lstStyle/>
          <a:p>
            <a:r>
              <a:rPr lang="en-GB" b="1" dirty="0" smtClean="0">
                <a:latin typeface="Verdana" pitchFamily="34" charset="0"/>
              </a:rPr>
              <a:t>Just because it works in other places...</a:t>
            </a:r>
            <a:endParaRPr lang="en-GB" b="1" dirty="0">
              <a:latin typeface="Verdana" pitchFamily="34" charset="0"/>
            </a:endParaRPr>
          </a:p>
        </p:txBody>
      </p:sp>
      <p:sp>
        <p:nvSpPr>
          <p:cNvPr id="3" name="Content Placeholder 2"/>
          <p:cNvSpPr>
            <a:spLocks noGrp="1"/>
          </p:cNvSpPr>
          <p:nvPr>
            <p:ph idx="1"/>
          </p:nvPr>
        </p:nvSpPr>
        <p:spPr>
          <a:xfrm>
            <a:off x="447775" y="1693193"/>
            <a:ext cx="10001320" cy="4537710"/>
          </a:xfrm>
        </p:spPr>
        <p:txBody>
          <a:bodyPr/>
          <a:lstStyle/>
          <a:p>
            <a:r>
              <a:rPr lang="en-GB" dirty="0" smtClean="0">
                <a:latin typeface="Verdana" pitchFamily="34" charset="0"/>
              </a:rPr>
              <a:t>There is no good reason why it would </a:t>
            </a:r>
            <a:r>
              <a:rPr lang="en-GB" u="sng" dirty="0" smtClean="0">
                <a:latin typeface="Verdana" pitchFamily="34" charset="0"/>
              </a:rPr>
              <a:t>not</a:t>
            </a:r>
            <a:r>
              <a:rPr lang="en-GB" dirty="0" smtClean="0">
                <a:latin typeface="Verdana" pitchFamily="34" charset="0"/>
              </a:rPr>
              <a:t> work in the UK. </a:t>
            </a:r>
          </a:p>
          <a:p>
            <a:r>
              <a:rPr lang="en-GB" dirty="0" smtClean="0">
                <a:latin typeface="Verdana" pitchFamily="34" charset="0"/>
              </a:rPr>
              <a:t>But, USA, Aus, NZ and Canada are all different – and GDL still works</a:t>
            </a:r>
          </a:p>
          <a:p>
            <a:r>
              <a:rPr lang="en-GB" dirty="0" smtClean="0">
                <a:latin typeface="Verdana" pitchFamily="34" charset="0"/>
              </a:rPr>
              <a:t>Would the UK really be the first place where that trend would be countered?</a:t>
            </a:r>
          </a:p>
          <a:p>
            <a:r>
              <a:rPr lang="en-GB" dirty="0" smtClean="0">
                <a:latin typeface="Verdana" pitchFamily="34" charset="0"/>
              </a:rPr>
              <a:t>Crashes occur in the UK in circumstances covered by GDL</a:t>
            </a:r>
          </a:p>
          <a:p>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775" y="1621185"/>
            <a:ext cx="9787006" cy="4537710"/>
          </a:xfrm>
        </p:spPr>
        <p:txBody>
          <a:bodyPr/>
          <a:lstStyle/>
          <a:p>
            <a:r>
              <a:rPr lang="en-GB" sz="3200" dirty="0" smtClean="0">
                <a:latin typeface="Verdana" pitchFamily="34" charset="0"/>
              </a:rPr>
              <a:t>Head of ACPO Roads Policing, Suzette Davenport, has expressed the need for GDL to be implemented.  </a:t>
            </a:r>
          </a:p>
          <a:p>
            <a:r>
              <a:rPr lang="en-GB" sz="3200" dirty="0" smtClean="0">
                <a:latin typeface="Verdana" pitchFamily="34" charset="0"/>
              </a:rPr>
              <a:t>CC Davenport has stated that the police will find ways to address enforcement and the driver identification issues that go with this.</a:t>
            </a:r>
          </a:p>
          <a:p>
            <a:r>
              <a:rPr lang="en-GB" sz="3200" dirty="0" smtClean="0">
                <a:latin typeface="Verdana" pitchFamily="34" charset="0"/>
              </a:rPr>
              <a:t>But, parents are the primary enforcers, are strongly supportive of GDL and do not feel that the restrictions are inconvenient.</a:t>
            </a:r>
          </a:p>
          <a:p>
            <a:endParaRPr lang="en-GB" sz="3200" dirty="0">
              <a:latin typeface="Verdana" pitchFamily="34" charset="0"/>
            </a:endParaRPr>
          </a:p>
        </p:txBody>
      </p:sp>
      <p:sp>
        <p:nvSpPr>
          <p:cNvPr id="1025" name="Rectangle 1"/>
          <p:cNvSpPr>
            <a:spLocks noGrp="1" noChangeArrowheads="1"/>
          </p:cNvSpPr>
          <p:nvPr>
            <p:ph type="title"/>
          </p:nvPr>
        </p:nvSpPr>
        <p:spPr bwMode="auto">
          <a:xfrm>
            <a:off x="303759" y="0"/>
            <a:ext cx="1015312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GB" altLang="zh-CN" b="1" i="0" u="none" strike="noStrike" cap="none" normalizeH="0" baseline="0" dirty="0" smtClean="0">
                <a:ln>
                  <a:noFill/>
                </a:ln>
                <a:effectLst/>
                <a:latin typeface="Verdana" pitchFamily="34" charset="0"/>
                <a:ea typeface="Calibri" pitchFamily="34" charset="0"/>
                <a:cs typeface="Times New Roman" pitchFamily="18" charset="0"/>
              </a:rPr>
              <a:t>The police are too busy to enforce GDL </a:t>
            </a:r>
            <a:endParaRPr kumimoji="0" lang="en-GB" altLang="zh-CN" b="1" i="0" u="none" strike="noStrike" cap="none" normalizeH="0" baseline="0" dirty="0" smtClean="0">
              <a:ln>
                <a:noFill/>
              </a:ln>
              <a:effectLst/>
              <a:latin typeface="Arial"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791" y="2701305"/>
            <a:ext cx="9644130" cy="3312368"/>
          </a:xfrm>
        </p:spPr>
        <p:txBody>
          <a:bodyPr/>
          <a:lstStyle/>
          <a:p>
            <a:r>
              <a:rPr lang="en-GB" dirty="0" smtClean="0">
                <a:latin typeface="Verdana" pitchFamily="34" charset="0"/>
              </a:rPr>
              <a:t>Most teens involved in fatal crashes do not have prior violations or crashes on their records </a:t>
            </a:r>
          </a:p>
          <a:p>
            <a:r>
              <a:rPr lang="en-GB" dirty="0" smtClean="0">
                <a:latin typeface="Verdana" pitchFamily="34" charset="0"/>
              </a:rPr>
              <a:t>Many “model” teens are killed in car crashes. </a:t>
            </a:r>
          </a:p>
        </p:txBody>
      </p:sp>
      <p:sp>
        <p:nvSpPr>
          <p:cNvPr id="107521" name="Rectangle 1"/>
          <p:cNvSpPr>
            <a:spLocks noGrp="1" noChangeArrowheads="1"/>
          </p:cNvSpPr>
          <p:nvPr>
            <p:ph type="title"/>
          </p:nvPr>
        </p:nvSpPr>
        <p:spPr bwMode="auto">
          <a:xfrm>
            <a:off x="303759" y="0"/>
            <a:ext cx="10009113"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en-GB" altLang="zh-CN" b="1" i="0" u="none" strike="noStrike" cap="none" normalizeH="0" baseline="0" dirty="0" smtClean="0">
                <a:ln>
                  <a:noFill/>
                </a:ln>
                <a:effectLst/>
                <a:latin typeface="Verdana" pitchFamily="34" charset="0"/>
                <a:ea typeface="Calibri" pitchFamily="34" charset="0"/>
                <a:cs typeface="Times New Roman" pitchFamily="18" charset="0"/>
              </a:rPr>
              <a:t>GDL would penalise the majority of law abiding teens</a:t>
            </a:r>
            <a:endParaRPr kumimoji="0" lang="en-GB" altLang="zh-CN" b="1" i="0" u="none" strike="noStrike" cap="none" normalizeH="0" baseline="0" dirty="0" smtClean="0">
              <a:ln>
                <a:noFill/>
              </a:ln>
              <a:effectLst/>
              <a:latin typeface="Arial"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659" y="1837209"/>
            <a:ext cx="10344979" cy="4537710"/>
          </a:xfrm>
        </p:spPr>
        <p:txBody>
          <a:bodyPr/>
          <a:lstStyle/>
          <a:p>
            <a:r>
              <a:rPr lang="en-GB" sz="3200" dirty="0" smtClean="0">
                <a:latin typeface="Verdana" pitchFamily="34" charset="0"/>
              </a:rPr>
              <a:t>NZ study </a:t>
            </a:r>
          </a:p>
          <a:p>
            <a:pPr lvl="1"/>
            <a:r>
              <a:rPr lang="en-GB" sz="2800" dirty="0" smtClean="0">
                <a:latin typeface="Verdana" pitchFamily="34" charset="0"/>
              </a:rPr>
              <a:t>8% of those subject to GDL said that the night time curfew hindered work</a:t>
            </a:r>
          </a:p>
          <a:p>
            <a:pPr lvl="1"/>
            <a:r>
              <a:rPr lang="en-GB" sz="2800" dirty="0" smtClean="0">
                <a:latin typeface="Verdana" pitchFamily="34" charset="0"/>
              </a:rPr>
              <a:t>1% said the passenger restriction hindered work</a:t>
            </a:r>
          </a:p>
          <a:p>
            <a:r>
              <a:rPr lang="en-GB" sz="3200" dirty="0" smtClean="0">
                <a:latin typeface="Verdana" pitchFamily="34" charset="0"/>
              </a:rPr>
              <a:t>In the UK</a:t>
            </a:r>
          </a:p>
          <a:p>
            <a:pPr lvl="1"/>
            <a:r>
              <a:rPr lang="en-GB" sz="2800" dirty="0" smtClean="0">
                <a:latin typeface="Verdana" pitchFamily="34" charset="0"/>
              </a:rPr>
              <a:t>25% of 17-19 year olds hold a driving licence</a:t>
            </a:r>
          </a:p>
          <a:p>
            <a:pPr lvl="1"/>
            <a:r>
              <a:rPr lang="en-GB" sz="2800" dirty="0" smtClean="0">
                <a:latin typeface="Verdana" pitchFamily="34" charset="0"/>
              </a:rPr>
              <a:t>So 75% are able to manage work and education without a driving licence...</a:t>
            </a:r>
            <a:endParaRPr lang="en-GB" sz="2800" dirty="0">
              <a:latin typeface="Verdana" pitchFamily="34" charset="0"/>
            </a:endParaRPr>
          </a:p>
        </p:txBody>
      </p:sp>
      <p:sp>
        <p:nvSpPr>
          <p:cNvPr id="108545" name="Rectangle 1"/>
          <p:cNvSpPr>
            <a:spLocks noGrp="1" noChangeArrowheads="1"/>
          </p:cNvSpPr>
          <p:nvPr>
            <p:ph type="title"/>
          </p:nvPr>
        </p:nvSpPr>
        <p:spPr bwMode="auto">
          <a:xfrm>
            <a:off x="0" y="0"/>
            <a:ext cx="1068863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GB" altLang="zh-CN" b="1" i="0" u="none" strike="noStrike" cap="none" normalizeH="0" baseline="0" dirty="0" smtClean="0">
                <a:ln>
                  <a:noFill/>
                </a:ln>
                <a:effectLst/>
                <a:latin typeface="Verdana" pitchFamily="34" charset="0"/>
                <a:ea typeface="Calibri" pitchFamily="34" charset="0"/>
                <a:cs typeface="Times New Roman" pitchFamily="18" charset="0"/>
              </a:rPr>
              <a:t>GDL will hinder education or employment opportunities</a:t>
            </a:r>
            <a:endParaRPr kumimoji="0" lang="en-GB" altLang="zh-CN" b="1" i="0" u="none" strike="noStrike" cap="none" normalizeH="0" baseline="0" dirty="0" smtClean="0">
              <a:ln>
                <a:noFill/>
              </a:ln>
              <a:effectLst/>
              <a:latin typeface="Arial"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3799" y="4357489"/>
            <a:ext cx="9577064" cy="2016224"/>
          </a:xfrm>
        </p:spPr>
        <p:txBody>
          <a:bodyPr/>
          <a:lstStyle/>
          <a:p>
            <a:r>
              <a:rPr lang="en-GB" dirty="0" smtClean="0"/>
              <a:t>The problem young Driver</a:t>
            </a:r>
            <a:br>
              <a:rPr lang="en-GB" dirty="0" smtClean="0"/>
            </a:br>
            <a:r>
              <a:rPr lang="en-GB" dirty="0" smtClean="0"/>
              <a:t>or</a:t>
            </a:r>
            <a:br>
              <a:rPr lang="en-GB" dirty="0" smtClean="0"/>
            </a:br>
            <a:r>
              <a:rPr lang="en-GB" dirty="0" smtClean="0"/>
              <a:t>The young driver problem ?</a:t>
            </a:r>
            <a:endParaRPr lang="en-GB" dirty="0"/>
          </a:p>
        </p:txBody>
      </p:sp>
      <p:sp>
        <p:nvSpPr>
          <p:cNvPr id="7"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75" y="325041"/>
            <a:ext cx="9797918" cy="938979"/>
          </a:xfrm>
        </p:spPr>
        <p:txBody>
          <a:bodyPr/>
          <a:lstStyle/>
          <a:p>
            <a:r>
              <a:rPr lang="en-GB" b="1" dirty="0" smtClean="0">
                <a:latin typeface="Verdana" pitchFamily="34" charset="0"/>
              </a:rPr>
              <a:t>Restrictions are unfair</a:t>
            </a:r>
            <a:endParaRPr lang="en-GB" b="1" dirty="0">
              <a:latin typeface="Verdana" pitchFamily="34" charset="0"/>
            </a:endParaRPr>
          </a:p>
        </p:txBody>
      </p:sp>
      <p:sp>
        <p:nvSpPr>
          <p:cNvPr id="3" name="Content Placeholder 2"/>
          <p:cNvSpPr>
            <a:spLocks noGrp="1"/>
          </p:cNvSpPr>
          <p:nvPr>
            <p:ph idx="1"/>
          </p:nvPr>
        </p:nvSpPr>
        <p:spPr>
          <a:xfrm>
            <a:off x="843725" y="1924037"/>
            <a:ext cx="9085342" cy="4537710"/>
          </a:xfrm>
        </p:spPr>
        <p:txBody>
          <a:bodyPr/>
          <a:lstStyle/>
          <a:p>
            <a:r>
              <a:rPr lang="en-GB" dirty="0" smtClean="0">
                <a:latin typeface="Verdana" pitchFamily="34" charset="0"/>
              </a:rPr>
              <a:t>So are road traffic crashes, casualties and fatalities</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67" y="325041"/>
            <a:ext cx="10168855" cy="938979"/>
          </a:xfrm>
        </p:spPr>
        <p:txBody>
          <a:bodyPr/>
          <a:lstStyle/>
          <a:p>
            <a:r>
              <a:rPr lang="en-GB" b="1" dirty="0" smtClean="0">
                <a:latin typeface="Verdana" pitchFamily="34" charset="0"/>
              </a:rPr>
              <a:t>Restrictions will not be complied with</a:t>
            </a:r>
            <a:endParaRPr lang="en-GB" b="1" dirty="0">
              <a:latin typeface="Verdana" pitchFamily="34" charset="0"/>
            </a:endParaRPr>
          </a:p>
        </p:txBody>
      </p:sp>
      <p:sp>
        <p:nvSpPr>
          <p:cNvPr id="3" name="Content Placeholder 2"/>
          <p:cNvSpPr>
            <a:spLocks noGrp="1"/>
          </p:cNvSpPr>
          <p:nvPr>
            <p:ph idx="1"/>
          </p:nvPr>
        </p:nvSpPr>
        <p:spPr>
          <a:xfrm>
            <a:off x="231751" y="1621185"/>
            <a:ext cx="10688637" cy="4681726"/>
          </a:xfrm>
        </p:spPr>
        <p:txBody>
          <a:bodyPr/>
          <a:lstStyle/>
          <a:p>
            <a:r>
              <a:rPr lang="en-GB" sz="2400" dirty="0" smtClean="0">
                <a:latin typeface="Verdana" pitchFamily="34" charset="0"/>
              </a:rPr>
              <a:t>“both parents and teens are generally much more accepting of the kinds of restrictions that have long been recommended for high-quality GDL systems than is generally assumed”</a:t>
            </a:r>
          </a:p>
          <a:p>
            <a:r>
              <a:rPr lang="en-GB" sz="2400" dirty="0" smtClean="0">
                <a:latin typeface="Verdana" pitchFamily="34" charset="0"/>
              </a:rPr>
              <a:t>“by large majorities, the public wants enforced restrictions placed on young drivers before and initially after they receive their licences”</a:t>
            </a:r>
          </a:p>
          <a:p>
            <a:r>
              <a:rPr lang="en-GB" sz="2400" dirty="0" smtClean="0">
                <a:latin typeface="Verdana" pitchFamily="34" charset="0"/>
              </a:rPr>
              <a:t>NZ study</a:t>
            </a:r>
          </a:p>
          <a:p>
            <a:pPr lvl="1"/>
            <a:r>
              <a:rPr lang="en-GB" sz="2400" dirty="0" smtClean="0">
                <a:latin typeface="Verdana" pitchFamily="34" charset="0"/>
              </a:rPr>
              <a:t>26% supported all three GDL conditions (night time, passengers and alcohol), but 78% would not breach the licensing conditions. </a:t>
            </a:r>
          </a:p>
          <a:p>
            <a:pPr lvl="1"/>
            <a:r>
              <a:rPr lang="en-GB" sz="2400" dirty="0" smtClean="0">
                <a:latin typeface="Verdana" pitchFamily="34" charset="0"/>
              </a:rPr>
              <a:t>30% believed the passenger restriction was convenient; it removed their responsibility for driving others.</a:t>
            </a:r>
          </a:p>
          <a:p>
            <a:pPr>
              <a:buNone/>
            </a:pPr>
            <a:endParaRPr lang="en-GB" sz="2400"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69057"/>
            <a:ext cx="9793089" cy="938979"/>
          </a:xfrm>
        </p:spPr>
        <p:txBody>
          <a:bodyPr/>
          <a:lstStyle/>
          <a:p>
            <a:r>
              <a:rPr lang="en-GB" b="1" dirty="0" smtClean="0">
                <a:latin typeface="Verdana" pitchFamily="34" charset="0"/>
              </a:rPr>
              <a:t>More will drive without a licence</a:t>
            </a:r>
            <a:endParaRPr lang="en-GB" b="1" dirty="0">
              <a:latin typeface="Verdana" pitchFamily="34" charset="0"/>
            </a:endParaRPr>
          </a:p>
        </p:txBody>
      </p:sp>
      <p:sp>
        <p:nvSpPr>
          <p:cNvPr id="3" name="Content Placeholder 2"/>
          <p:cNvSpPr>
            <a:spLocks noGrp="1"/>
          </p:cNvSpPr>
          <p:nvPr>
            <p:ph idx="1"/>
          </p:nvPr>
        </p:nvSpPr>
        <p:spPr>
          <a:xfrm>
            <a:off x="519783" y="1693193"/>
            <a:ext cx="9787006" cy="4537710"/>
          </a:xfrm>
        </p:spPr>
        <p:txBody>
          <a:bodyPr/>
          <a:lstStyle/>
          <a:p>
            <a:r>
              <a:rPr lang="en-GB" dirty="0" smtClean="0">
                <a:latin typeface="Verdana" pitchFamily="34" charset="0"/>
              </a:rPr>
              <a:t>Frith and Perkins (1992) found that after introducing GDL the proportion of unlicensed drivers was almost unchanged</a:t>
            </a:r>
          </a:p>
          <a:p>
            <a:r>
              <a:rPr lang="en-GB" dirty="0" smtClean="0">
                <a:latin typeface="Verdana" pitchFamily="34" charset="0"/>
              </a:rPr>
              <a:t>Here, cost of insurance a greater risk for driving illegally than implementing GDL</a:t>
            </a:r>
            <a:r>
              <a:rPr lang="en-GB" dirty="0" smtClean="0"/>
              <a:t>.</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4" y="541065"/>
            <a:ext cx="8815944" cy="867541"/>
          </a:xfrm>
        </p:spPr>
        <p:txBody>
          <a:bodyPr/>
          <a:lstStyle/>
          <a:p>
            <a:r>
              <a:rPr lang="en-GB" b="1" dirty="0" smtClean="0">
                <a:latin typeface="Verdana" pitchFamily="34" charset="0"/>
              </a:rPr>
              <a:t>Crash risk up when restrictions lifted</a:t>
            </a:r>
            <a:endParaRPr lang="en-GB" b="1" dirty="0">
              <a:latin typeface="Verdana" pitchFamily="34" charset="0"/>
            </a:endParaRPr>
          </a:p>
        </p:txBody>
      </p:sp>
      <p:sp>
        <p:nvSpPr>
          <p:cNvPr id="3" name="Content Placeholder 2"/>
          <p:cNvSpPr>
            <a:spLocks noGrp="1"/>
          </p:cNvSpPr>
          <p:nvPr>
            <p:ph idx="1"/>
          </p:nvPr>
        </p:nvSpPr>
        <p:spPr>
          <a:xfrm>
            <a:off x="735807" y="2269257"/>
            <a:ext cx="9085342" cy="3961646"/>
          </a:xfrm>
        </p:spPr>
        <p:txBody>
          <a:bodyPr/>
          <a:lstStyle/>
          <a:p>
            <a:r>
              <a:rPr lang="en-GB" dirty="0" smtClean="0">
                <a:latin typeface="Verdana" pitchFamily="34" charset="0"/>
              </a:rPr>
              <a:t>Not clear what will happen</a:t>
            </a:r>
          </a:p>
          <a:p>
            <a:r>
              <a:rPr lang="en-GB" dirty="0" smtClean="0">
                <a:latin typeface="Verdana" pitchFamily="34" charset="0"/>
              </a:rPr>
              <a:t>Driving experience will be obtained</a:t>
            </a:r>
          </a:p>
          <a:p>
            <a:pPr>
              <a:buNone/>
            </a:pP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51" y="613073"/>
            <a:ext cx="9865096" cy="867541"/>
          </a:xfrm>
        </p:spPr>
        <p:txBody>
          <a:bodyPr/>
          <a:lstStyle/>
          <a:p>
            <a:r>
              <a:rPr lang="en-GB" b="1" dirty="0" smtClean="0">
                <a:latin typeface="Verdana" pitchFamily="34" charset="0"/>
              </a:rPr>
              <a:t>YD need a ‘trade off’ of lower learner age</a:t>
            </a:r>
            <a:endParaRPr lang="en-GB" b="1" dirty="0">
              <a:latin typeface="Verdana" pitchFamily="34" charset="0"/>
            </a:endParaRPr>
          </a:p>
        </p:txBody>
      </p:sp>
      <p:sp>
        <p:nvSpPr>
          <p:cNvPr id="3" name="Content Placeholder 2"/>
          <p:cNvSpPr>
            <a:spLocks noGrp="1"/>
          </p:cNvSpPr>
          <p:nvPr>
            <p:ph idx="1"/>
          </p:nvPr>
        </p:nvSpPr>
        <p:spPr>
          <a:xfrm>
            <a:off x="375767" y="1909217"/>
            <a:ext cx="9085342" cy="4537710"/>
          </a:xfrm>
        </p:spPr>
        <p:txBody>
          <a:bodyPr/>
          <a:lstStyle/>
          <a:p>
            <a:r>
              <a:rPr lang="en-GB" dirty="0" smtClean="0">
                <a:latin typeface="Verdana" pitchFamily="34" charset="0"/>
              </a:rPr>
              <a:t>Increasing the learner age from 16 to 16.5 </a:t>
            </a:r>
          </a:p>
          <a:p>
            <a:pPr lvl="1"/>
            <a:r>
              <a:rPr lang="en-GB" dirty="0" smtClean="0">
                <a:latin typeface="Verdana" pitchFamily="34" charset="0"/>
              </a:rPr>
              <a:t>reduced the fatal crash rate in one study by 7%</a:t>
            </a:r>
          </a:p>
          <a:p>
            <a:pPr lvl="1"/>
            <a:r>
              <a:rPr lang="en-GB" dirty="0" smtClean="0">
                <a:latin typeface="Verdana" pitchFamily="34" charset="0"/>
              </a:rPr>
              <a:t>increase to 17 brought about a 13% decrease</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83" y="325041"/>
            <a:ext cx="10168855" cy="796103"/>
          </a:xfrm>
        </p:spPr>
        <p:txBody>
          <a:bodyPr/>
          <a:lstStyle/>
          <a:p>
            <a:r>
              <a:rPr lang="en-GB" b="1" dirty="0" smtClean="0">
                <a:latin typeface="Verdana" pitchFamily="34" charset="0"/>
              </a:rPr>
              <a:t>Rural young people will be unfairly penalised</a:t>
            </a:r>
            <a:endParaRPr lang="en-GB" b="1" dirty="0">
              <a:latin typeface="Verdana" pitchFamily="34" charset="0"/>
            </a:endParaRPr>
          </a:p>
        </p:txBody>
      </p:sp>
      <p:sp>
        <p:nvSpPr>
          <p:cNvPr id="3" name="Content Placeholder 2"/>
          <p:cNvSpPr>
            <a:spLocks noGrp="1"/>
          </p:cNvSpPr>
          <p:nvPr>
            <p:ph idx="1"/>
          </p:nvPr>
        </p:nvSpPr>
        <p:spPr>
          <a:xfrm>
            <a:off x="879823" y="1621185"/>
            <a:ext cx="9085342" cy="4537710"/>
          </a:xfrm>
        </p:spPr>
        <p:txBody>
          <a:bodyPr/>
          <a:lstStyle/>
          <a:p>
            <a:r>
              <a:rPr lang="en-GB" dirty="0" smtClean="0">
                <a:latin typeface="Verdana" pitchFamily="34" charset="0"/>
              </a:rPr>
              <a:t>The burden of young driver crashes is greater in rural areas</a:t>
            </a:r>
          </a:p>
          <a:p>
            <a:pPr lvl="1"/>
            <a:r>
              <a:rPr lang="en-GB" dirty="0" smtClean="0">
                <a:latin typeface="Verdana" pitchFamily="34" charset="0"/>
              </a:rPr>
              <a:t>Road network </a:t>
            </a:r>
          </a:p>
          <a:p>
            <a:pPr lvl="1"/>
            <a:r>
              <a:rPr lang="en-GB" dirty="0" smtClean="0">
                <a:latin typeface="Verdana" pitchFamily="34" charset="0"/>
              </a:rPr>
              <a:t>long distances to medical care</a:t>
            </a:r>
          </a:p>
          <a:p>
            <a:r>
              <a:rPr lang="en-GB" dirty="0" smtClean="0">
                <a:latin typeface="Verdana" pitchFamily="34" charset="0"/>
              </a:rPr>
              <a:t>Research comparing urban and rural attitudes to GDL</a:t>
            </a:r>
          </a:p>
          <a:p>
            <a:pPr lvl="1"/>
            <a:r>
              <a:rPr lang="en-GB" dirty="0" smtClean="0">
                <a:latin typeface="Verdana" pitchFamily="34" charset="0"/>
              </a:rPr>
              <a:t>Rural parents support GDL and at equivalent levels to urban areas</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75" y="397049"/>
            <a:ext cx="9797918" cy="938979"/>
          </a:xfrm>
        </p:spPr>
        <p:txBody>
          <a:bodyPr/>
          <a:lstStyle/>
          <a:p>
            <a:r>
              <a:rPr lang="en-GB" b="1" dirty="0" smtClean="0">
                <a:latin typeface="Verdana" pitchFamily="34" charset="0"/>
              </a:rPr>
              <a:t>It will be unpopular with the voting public</a:t>
            </a:r>
            <a:endParaRPr lang="en-GB" b="1" dirty="0">
              <a:latin typeface="Verdana" pitchFamily="34" charset="0"/>
            </a:endParaRPr>
          </a:p>
        </p:txBody>
      </p:sp>
      <p:sp>
        <p:nvSpPr>
          <p:cNvPr id="3" name="Content Placeholder 2"/>
          <p:cNvSpPr>
            <a:spLocks noGrp="1"/>
          </p:cNvSpPr>
          <p:nvPr>
            <p:ph idx="1"/>
          </p:nvPr>
        </p:nvSpPr>
        <p:spPr>
          <a:xfrm>
            <a:off x="735807" y="1693193"/>
            <a:ext cx="9085342" cy="4537710"/>
          </a:xfrm>
        </p:spPr>
        <p:txBody>
          <a:bodyPr/>
          <a:lstStyle/>
          <a:p>
            <a:r>
              <a:rPr lang="en-GB" dirty="0" smtClean="0">
                <a:latin typeface="Verdana" pitchFamily="34" charset="0"/>
              </a:rPr>
              <a:t>RAC Foundation (2014)</a:t>
            </a:r>
          </a:p>
          <a:p>
            <a:pPr lvl="1"/>
            <a:r>
              <a:rPr lang="en-GB" sz="2800" dirty="0" smtClean="0">
                <a:latin typeface="Verdana" pitchFamily="34" charset="0"/>
              </a:rPr>
              <a:t>61% support for GDL</a:t>
            </a:r>
          </a:p>
          <a:p>
            <a:pPr lvl="1"/>
            <a:r>
              <a:rPr lang="en-GB" sz="2800" dirty="0" smtClean="0">
                <a:latin typeface="Verdana" pitchFamily="34" charset="0"/>
              </a:rPr>
              <a:t>41% of U24s support GDL, 32% oppose</a:t>
            </a:r>
          </a:p>
          <a:p>
            <a:pPr lvl="1"/>
            <a:r>
              <a:rPr lang="en-GB" sz="2800" dirty="0" smtClean="0">
                <a:latin typeface="Verdana" pitchFamily="34" charset="0"/>
              </a:rPr>
              <a:t>66% support passenger restrictions, 61% support night time driving restrictions</a:t>
            </a:r>
          </a:p>
          <a:p>
            <a:pPr lvl="1"/>
            <a:r>
              <a:rPr lang="en-GB" sz="2800" dirty="0" smtClean="0">
                <a:latin typeface="Verdana" pitchFamily="34" charset="0"/>
              </a:rPr>
              <a:t>41% of young people oppose passenger restriction, 40% oppose night time driving restriction</a:t>
            </a:r>
          </a:p>
          <a:p>
            <a:pPr lvl="1"/>
            <a:r>
              <a:rPr lang="en-GB" sz="2800" dirty="0" smtClean="0">
                <a:latin typeface="Verdana" pitchFamily="34" charset="0"/>
              </a:rPr>
              <a:t>34% of parents strongly support GDL</a:t>
            </a:r>
          </a:p>
          <a:p>
            <a:pPr lvl="1"/>
            <a:endParaRPr lang="en-GB" sz="2800" dirty="0" smtClean="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3799" y="4357489"/>
            <a:ext cx="9577064" cy="2016224"/>
          </a:xfrm>
        </p:spPr>
        <p:txBody>
          <a:bodyPr/>
          <a:lstStyle/>
          <a:p>
            <a:r>
              <a:rPr lang="en-GB" dirty="0" smtClean="0"/>
              <a:t>The policy context</a:t>
            </a:r>
            <a:endParaRPr lang="en-GB" dirty="0"/>
          </a:p>
        </p:txBody>
      </p:sp>
      <p:sp>
        <p:nvSpPr>
          <p:cNvPr id="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 what?</a:t>
            </a:r>
            <a:endParaRPr lang="en-GB" dirty="0"/>
          </a:p>
        </p:txBody>
      </p:sp>
      <p:sp>
        <p:nvSpPr>
          <p:cNvPr id="7" name="Content Placeholder 6"/>
          <p:cNvSpPr>
            <a:spLocks noGrp="1"/>
          </p:cNvSpPr>
          <p:nvPr>
            <p:ph idx="1"/>
          </p:nvPr>
        </p:nvSpPr>
        <p:spPr/>
        <p:txBody>
          <a:bodyPr/>
          <a:lstStyle/>
          <a:p>
            <a:r>
              <a:rPr lang="en-GB" dirty="0" smtClean="0"/>
              <a:t>What are we doing about this?</a:t>
            </a:r>
          </a:p>
          <a:p>
            <a:endParaRPr lang="en-GB" dirty="0"/>
          </a:p>
          <a:p>
            <a:endParaRPr lang="en-GB" dirty="0" smtClean="0"/>
          </a:p>
          <a:p>
            <a:r>
              <a:rPr lang="en-GB" dirty="0" smtClean="0"/>
              <a:t>Current policy</a:t>
            </a:r>
          </a:p>
          <a:p>
            <a:pPr lvl="1"/>
            <a:r>
              <a:rPr lang="en-GB" dirty="0" smtClean="0"/>
              <a:t>“Carrot not stick”</a:t>
            </a:r>
          </a:p>
          <a:p>
            <a:pPr lvl="1"/>
            <a:r>
              <a:rPr lang="en-GB" dirty="0" err="1" smtClean="0"/>
              <a:t>Telematics</a:t>
            </a:r>
            <a:endParaRPr lang="en-GB" dirty="0" smtClean="0"/>
          </a:p>
          <a:p>
            <a:pPr lvl="1"/>
            <a:r>
              <a:rPr lang="en-GB" dirty="0" smtClean="0"/>
              <a:t>Involve parents</a:t>
            </a:r>
          </a:p>
          <a:p>
            <a:pPr lvl="1"/>
            <a:r>
              <a:rPr lang="en-GB" dirty="0" smtClean="0"/>
              <a:t>Look at education approaches</a:t>
            </a:r>
            <a:endParaRPr lang="en-GB" dirty="0"/>
          </a:p>
        </p:txBody>
      </p:sp>
      <p:sp>
        <p:nvSpPr>
          <p:cNvPr id="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97" y="0"/>
            <a:ext cx="9797918" cy="938979"/>
          </a:xfrm>
        </p:spPr>
        <p:txBody>
          <a:bodyPr/>
          <a:lstStyle/>
          <a:p>
            <a:r>
              <a:rPr lang="en-GB" sz="4800" b="1" dirty="0" smtClean="0">
                <a:latin typeface="Verdana" pitchFamily="34" charset="0"/>
              </a:rPr>
              <a:t>UK Government power</a:t>
            </a:r>
            <a:endParaRPr lang="en-GB" sz="4800" b="1" dirty="0">
              <a:latin typeface="Verdana" pitchFamily="34" charset="0"/>
            </a:endParaRPr>
          </a:p>
        </p:txBody>
      </p:sp>
      <p:sp>
        <p:nvSpPr>
          <p:cNvPr id="3" name="Content Placeholder 2"/>
          <p:cNvSpPr>
            <a:spLocks noGrp="1"/>
          </p:cNvSpPr>
          <p:nvPr>
            <p:ph idx="1"/>
          </p:nvPr>
        </p:nvSpPr>
        <p:spPr>
          <a:xfrm>
            <a:off x="557973" y="1138219"/>
            <a:ext cx="9715568" cy="5307316"/>
          </a:xfrm>
        </p:spPr>
        <p:txBody>
          <a:bodyPr/>
          <a:lstStyle/>
          <a:p>
            <a:r>
              <a:rPr lang="en-GB" dirty="0" smtClean="0">
                <a:latin typeface="Verdana" pitchFamily="34" charset="0"/>
              </a:rPr>
              <a:t>GDL legislation reserved to Westminster</a:t>
            </a:r>
          </a:p>
          <a:p>
            <a:r>
              <a:rPr lang="en-GB" dirty="0" smtClean="0">
                <a:latin typeface="Verdana" pitchFamily="34" charset="0"/>
              </a:rPr>
              <a:t>January 2013 UK Gov announced forthcoming Green Paper on Young Drivers</a:t>
            </a:r>
          </a:p>
          <a:p>
            <a:pPr lvl="1"/>
            <a:r>
              <a:rPr lang="en-GB" dirty="0" smtClean="0">
                <a:latin typeface="Verdana" pitchFamily="34" charset="0"/>
              </a:rPr>
              <a:t>To be published by summer 2013</a:t>
            </a:r>
          </a:p>
          <a:p>
            <a:r>
              <a:rPr lang="en-GB" dirty="0" smtClean="0">
                <a:latin typeface="Verdana" pitchFamily="34" charset="0"/>
              </a:rPr>
              <a:t>Asked TRL to produce evidence review</a:t>
            </a:r>
          </a:p>
          <a:p>
            <a:pPr lvl="1"/>
            <a:r>
              <a:rPr lang="en-GB" dirty="0" err="1" smtClean="0">
                <a:latin typeface="Verdana" pitchFamily="34" charset="0"/>
              </a:rPr>
              <a:t>Kinnear</a:t>
            </a:r>
            <a:r>
              <a:rPr lang="en-GB" dirty="0" smtClean="0">
                <a:latin typeface="Verdana" pitchFamily="34" charset="0"/>
              </a:rPr>
              <a:t> et al (2013)</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7815" y="253033"/>
            <a:ext cx="7046913" cy="762000"/>
          </a:xfrm>
        </p:spPr>
        <p:txBody>
          <a:bodyPr/>
          <a:lstStyle/>
          <a:p>
            <a:r>
              <a:rPr lang="en-GB" dirty="0" smtClean="0"/>
              <a:t>Young drivers</a:t>
            </a:r>
            <a:endParaRPr lang="en-GB"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smtClean="0"/>
          </a:p>
          <a:p>
            <a:endParaRPr lang="en-GB" dirty="0"/>
          </a:p>
          <a:p>
            <a:pPr>
              <a:buNone/>
            </a:pPr>
            <a:endParaRPr lang="en-GB" dirty="0" smtClean="0"/>
          </a:p>
          <a:p>
            <a:pPr>
              <a:buNone/>
            </a:pP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sp>
        <p:nvSpPr>
          <p:cNvPr id="9" name="Content Placeholder 2"/>
          <p:cNvSpPr txBox="1">
            <a:spLocks/>
          </p:cNvSpPr>
          <p:nvPr/>
        </p:nvSpPr>
        <p:spPr bwMode="auto">
          <a:xfrm>
            <a:off x="591791" y="1189137"/>
            <a:ext cx="9644130" cy="4857784"/>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b="0" i="0" u="none" strike="noStrike" kern="0" cap="none" spc="0" normalizeH="0" baseline="0" noProof="0" dirty="0" smtClean="0">
                <a:ln>
                  <a:noFill/>
                </a:ln>
                <a:solidFill>
                  <a:schemeClr val="tx1"/>
                </a:solidFill>
                <a:effectLst/>
                <a:uLnTx/>
                <a:uFillTx/>
                <a:latin typeface="Verdana" pitchFamily="34" charset="0"/>
                <a:ea typeface="+mn-ea"/>
                <a:cs typeface="+mn-cs"/>
              </a:rPr>
              <a:t>2004, OECD Countries</a:t>
            </a:r>
          </a:p>
          <a:p>
            <a:pPr marL="847725" marR="0" lvl="1" indent="-327025" algn="l" defTabSz="1042988"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Verdana" pitchFamily="34" charset="0"/>
                <a:ea typeface="+mn-ea"/>
              </a:rPr>
              <a:t>15 to 24 year olds</a:t>
            </a:r>
          </a:p>
          <a:p>
            <a:pPr marL="847725" marR="0" lvl="1" indent="-327025" algn="l" defTabSz="1042988"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Verdana" pitchFamily="34" charset="0"/>
                <a:ea typeface="+mn-ea"/>
              </a:rPr>
              <a:t>27% of driver fatalities, 10% of </a:t>
            </a:r>
            <a:r>
              <a:rPr kumimoji="0" lang="en-GB" sz="3200" b="0" i="0" u="none" strike="noStrike" kern="0" cap="none" spc="0" normalizeH="0" baseline="0" noProof="0" dirty="0" err="1" smtClean="0">
                <a:ln>
                  <a:noFill/>
                </a:ln>
                <a:solidFill>
                  <a:schemeClr val="tx1"/>
                </a:solidFill>
                <a:effectLst/>
                <a:uLnTx/>
                <a:uFillTx/>
                <a:latin typeface="Verdana" pitchFamily="34" charset="0"/>
                <a:ea typeface="+mn-ea"/>
              </a:rPr>
              <a:t>popn</a:t>
            </a:r>
            <a:endParaRPr kumimoji="0" lang="en-GB" sz="3200" b="0" i="0" u="none" strike="noStrike" kern="0" cap="none" spc="0" normalizeH="0" baseline="0" noProof="0" dirty="0" smtClean="0">
              <a:ln>
                <a:noFill/>
              </a:ln>
              <a:solidFill>
                <a:schemeClr val="tx1"/>
              </a:solidFill>
              <a:effectLst/>
              <a:uLnTx/>
              <a:uFillTx/>
              <a:latin typeface="Verdana" pitchFamily="34" charset="0"/>
              <a:ea typeface="+mn-ea"/>
            </a:endParaRP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b="0" i="0" u="none" strike="noStrike" kern="0" cap="none" spc="0" normalizeH="0" baseline="0" noProof="0" dirty="0" smtClean="0">
                <a:ln>
                  <a:noFill/>
                </a:ln>
                <a:solidFill>
                  <a:schemeClr val="tx1"/>
                </a:solidFill>
                <a:effectLst/>
                <a:uLnTx/>
                <a:uFillTx/>
                <a:latin typeface="Verdana" pitchFamily="34" charset="0"/>
                <a:ea typeface="+mn-ea"/>
                <a:cs typeface="+mn-cs"/>
              </a:rPr>
              <a:t>UK </a:t>
            </a:r>
          </a:p>
          <a:p>
            <a:pPr marL="847725" marR="0" lvl="1" indent="-327025" algn="l" defTabSz="1042988"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Verdana" pitchFamily="34" charset="0"/>
                <a:ea typeface="+mn-ea"/>
              </a:rPr>
              <a:t>1 in 5 crash within 6 months of licence</a:t>
            </a:r>
          </a:p>
          <a:p>
            <a:pPr marL="847725" marR="0" lvl="1" indent="-327025" algn="l" defTabSz="1042988"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chemeClr val="tx1"/>
                </a:solidFill>
                <a:effectLst/>
                <a:uLnTx/>
                <a:uFillTx/>
                <a:latin typeface="Verdana" pitchFamily="34" charset="0"/>
                <a:ea typeface="+mn-ea"/>
              </a:rPr>
              <a:t>4 people killed or seriously injured each </a:t>
            </a:r>
            <a:r>
              <a:rPr kumimoji="0" lang="en-GB" sz="3200" b="0" i="0" u="none" strike="noStrike" kern="0" cap="none" spc="0" normalizeH="0" baseline="0" noProof="0" dirty="0" smtClean="0">
                <a:ln>
                  <a:noFill/>
                </a:ln>
                <a:solidFill>
                  <a:schemeClr val="tx1"/>
                </a:solidFill>
                <a:effectLst/>
                <a:uLnTx/>
                <a:uFillTx/>
                <a:latin typeface="+mn-lt"/>
                <a:ea typeface="+mn-ea"/>
              </a:rPr>
              <a:t>day in crashes involving young drivers</a:t>
            </a:r>
          </a:p>
          <a:p>
            <a:pPr marL="390525" indent="-327025" defTabSz="1042988" eaLnBrk="1" hangingPunct="1">
              <a:spcBef>
                <a:spcPct val="20000"/>
              </a:spcBef>
              <a:buFont typeface="Arial" pitchFamily="34" charset="0"/>
              <a:buChar char="•"/>
            </a:pPr>
            <a:r>
              <a:rPr lang="en-GB" sz="3200" kern="0" dirty="0" smtClean="0">
                <a:latin typeface="Verdana" pitchFamily="34" charset="0"/>
              </a:rPr>
              <a:t>Often seen as a “boy racer” problem or problem of the minority</a:t>
            </a:r>
            <a:endParaRPr kumimoji="0" lang="en-GB" sz="32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867541"/>
          </a:xfrm>
        </p:spPr>
        <p:txBody>
          <a:bodyPr/>
          <a:lstStyle/>
          <a:p>
            <a:r>
              <a:rPr lang="en-GB" b="1" dirty="0" smtClean="0">
                <a:latin typeface="Verdana" pitchFamily="34" charset="0"/>
              </a:rPr>
              <a:t>UK Government power (2)</a:t>
            </a:r>
            <a:endParaRPr lang="en-GB" b="1" dirty="0"/>
          </a:p>
        </p:txBody>
      </p:sp>
      <p:sp>
        <p:nvSpPr>
          <p:cNvPr id="3" name="Content Placeholder 2"/>
          <p:cNvSpPr>
            <a:spLocks noGrp="1"/>
          </p:cNvSpPr>
          <p:nvPr>
            <p:ph idx="1"/>
          </p:nvPr>
        </p:nvSpPr>
        <p:spPr>
          <a:xfrm>
            <a:off x="700849" y="1138219"/>
            <a:ext cx="9085342" cy="4537710"/>
          </a:xfrm>
        </p:spPr>
        <p:txBody>
          <a:bodyPr/>
          <a:lstStyle/>
          <a:p>
            <a:r>
              <a:rPr lang="en-GB" dirty="0" smtClean="0">
                <a:latin typeface="Verdana" pitchFamily="34" charset="0"/>
              </a:rPr>
              <a:t>Green Paper repeatedly delayed</a:t>
            </a:r>
          </a:p>
          <a:p>
            <a:r>
              <a:rPr lang="en-GB" dirty="0" smtClean="0">
                <a:latin typeface="Verdana" pitchFamily="34" charset="0"/>
              </a:rPr>
              <a:t>January 2014 – Green Paper postponed indefinitely</a:t>
            </a:r>
          </a:p>
          <a:p>
            <a:r>
              <a:rPr lang="en-GB" dirty="0" smtClean="0">
                <a:latin typeface="Verdana" pitchFamily="34" charset="0"/>
              </a:rPr>
              <a:t>Jones et al (2014) </a:t>
            </a:r>
            <a:r>
              <a:rPr lang="en-GB" i="1" dirty="0" smtClean="0">
                <a:latin typeface="Verdana" pitchFamily="34" charset="0"/>
              </a:rPr>
              <a:t>BMJ</a:t>
            </a:r>
            <a:r>
              <a:rPr lang="en-GB" dirty="0" smtClean="0">
                <a:latin typeface="Verdana" pitchFamily="34" charset="0"/>
              </a:rPr>
              <a:t> called on UK Gov to take urgent action</a:t>
            </a:r>
          </a:p>
          <a:p>
            <a:r>
              <a:rPr lang="en-GB" dirty="0" smtClean="0">
                <a:latin typeface="Verdana" pitchFamily="34" charset="0"/>
              </a:rPr>
              <a:t>Focus appears to be on telematics</a:t>
            </a:r>
          </a:p>
          <a:p>
            <a:pPr lvl="1"/>
            <a:r>
              <a:rPr lang="en-GB" dirty="0" smtClean="0">
                <a:latin typeface="Verdana" pitchFamily="34" charset="0"/>
              </a:rPr>
              <a:t>Unlikely to have same effect as GDL</a:t>
            </a: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Price of delay?</a:t>
            </a:r>
            <a:endParaRPr lang="en-GB" dirty="0"/>
          </a:p>
        </p:txBody>
      </p:sp>
      <p:sp>
        <p:nvSpPr>
          <p:cNvPr id="3" name="Content Placeholder 2"/>
          <p:cNvSpPr>
            <a:spLocks noGrp="1"/>
          </p:cNvSpPr>
          <p:nvPr>
            <p:ph idx="1"/>
          </p:nvPr>
        </p:nvSpPr>
        <p:spPr>
          <a:xfrm>
            <a:off x="838200" y="1447800"/>
            <a:ext cx="9085263" cy="1253505"/>
          </a:xfrm>
        </p:spPr>
        <p:txBody>
          <a:bodyPr/>
          <a:lstStyle/>
          <a:p>
            <a:r>
              <a:rPr lang="en-GB" dirty="0" smtClean="0"/>
              <a:t>In 32 months Jan 2013 to end September 2015</a:t>
            </a:r>
            <a:endParaRPr lang="en-GB" dirty="0"/>
          </a:p>
        </p:txBody>
      </p:sp>
      <p:graphicFrame>
        <p:nvGraphicFramePr>
          <p:cNvPr id="5" name="Table 4"/>
          <p:cNvGraphicFramePr>
            <a:graphicFrameLocks noGrp="1"/>
          </p:cNvGraphicFramePr>
          <p:nvPr/>
        </p:nvGraphicFramePr>
        <p:xfrm>
          <a:off x="807815" y="2989337"/>
          <a:ext cx="9145015" cy="2926080"/>
        </p:xfrm>
        <a:graphic>
          <a:graphicData uri="http://schemas.openxmlformats.org/drawingml/2006/table">
            <a:tbl>
              <a:tblPr firstRow="1" bandRow="1">
                <a:tableStyleId>{F5AB1C69-6EDB-4FF4-983F-18BD219EF322}</a:tableStyleId>
              </a:tblPr>
              <a:tblGrid>
                <a:gridCol w="1829003"/>
                <a:gridCol w="1829003"/>
                <a:gridCol w="1829003"/>
                <a:gridCol w="1829003"/>
                <a:gridCol w="1829003"/>
              </a:tblGrid>
              <a:tr h="370840">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chemeClr val="tx1"/>
                          </a:solidFill>
                        </a:rPr>
                        <a:t>GB</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chemeClr val="tx1"/>
                          </a:solidFill>
                        </a:rPr>
                        <a:t>England</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chemeClr val="tx1"/>
                          </a:solidFill>
                        </a:rPr>
                        <a:t>Scotland</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solidFill>
                            <a:schemeClr val="tx1"/>
                          </a:solidFill>
                        </a:rPr>
                        <a:t>Wales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Casualties associated with YD crashes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11941</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10355</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797</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789</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KSI</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1155</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963</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120</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72</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t>Cost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£534M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£451M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£49M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£34M</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938979"/>
          </a:xfrm>
        </p:spPr>
        <p:txBody>
          <a:bodyPr/>
          <a:lstStyle/>
          <a:p>
            <a:r>
              <a:rPr lang="en-GB" b="1" dirty="0" smtClean="0">
                <a:latin typeface="Verdana" pitchFamily="34" charset="0"/>
              </a:rPr>
              <a:t>Northern Ireland</a:t>
            </a:r>
            <a:endParaRPr lang="en-GB" b="1" dirty="0">
              <a:latin typeface="Verdana" pitchFamily="34" charset="0"/>
            </a:endParaRPr>
          </a:p>
        </p:txBody>
      </p:sp>
      <p:sp>
        <p:nvSpPr>
          <p:cNvPr id="3" name="Content Placeholder 2"/>
          <p:cNvSpPr>
            <a:spLocks noGrp="1"/>
          </p:cNvSpPr>
          <p:nvPr>
            <p:ph idx="1"/>
          </p:nvPr>
        </p:nvSpPr>
        <p:spPr>
          <a:xfrm>
            <a:off x="843725" y="1138219"/>
            <a:ext cx="9397138" cy="4537710"/>
          </a:xfrm>
        </p:spPr>
        <p:txBody>
          <a:bodyPr/>
          <a:lstStyle/>
          <a:p>
            <a:r>
              <a:rPr lang="en-GB" dirty="0" smtClean="0">
                <a:latin typeface="Verdana" pitchFamily="34" charset="0"/>
              </a:rPr>
              <a:t>Have power to make legislation on driving licences</a:t>
            </a:r>
          </a:p>
          <a:p>
            <a:r>
              <a:rPr lang="en-GB" dirty="0" smtClean="0">
                <a:latin typeface="Verdana" pitchFamily="34" charset="0"/>
              </a:rPr>
              <a:t>Legislation before NI Executive</a:t>
            </a:r>
          </a:p>
          <a:p>
            <a:r>
              <a:rPr lang="en-GB" dirty="0" smtClean="0">
                <a:latin typeface="Verdana" pitchFamily="34" charset="0"/>
              </a:rPr>
              <a:t>Consultation process closed 29/8/14</a:t>
            </a:r>
          </a:p>
          <a:p>
            <a:r>
              <a:rPr lang="en-GB" dirty="0" smtClean="0">
                <a:latin typeface="Verdana" pitchFamily="34" charset="0"/>
              </a:rPr>
              <a:t>Signed Spring 2015</a:t>
            </a:r>
          </a:p>
          <a:p>
            <a:endParaRPr lang="en-GB" dirty="0">
              <a:latin typeface="Verdana" pitchFamily="34" charset="0"/>
            </a:endParaRPr>
          </a:p>
          <a:p>
            <a:pPr>
              <a:buNone/>
            </a:pPr>
            <a:endParaRPr lang="en-GB"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796103"/>
          </a:xfrm>
        </p:spPr>
        <p:txBody>
          <a:bodyPr/>
          <a:lstStyle/>
          <a:p>
            <a:r>
              <a:rPr lang="en-GB" b="1" dirty="0" smtClean="0">
                <a:latin typeface="Verdana" pitchFamily="34" charset="0"/>
              </a:rPr>
              <a:t>NI Proposals (2)</a:t>
            </a:r>
            <a:endParaRPr lang="en-GB" b="1" dirty="0">
              <a:latin typeface="Verdana" pitchFamily="34" charset="0"/>
            </a:endParaRPr>
          </a:p>
        </p:txBody>
      </p:sp>
      <p:sp>
        <p:nvSpPr>
          <p:cNvPr id="3" name="Content Placeholder 2"/>
          <p:cNvSpPr>
            <a:spLocks noGrp="1"/>
          </p:cNvSpPr>
          <p:nvPr>
            <p:ph idx="1"/>
          </p:nvPr>
        </p:nvSpPr>
        <p:spPr>
          <a:xfrm>
            <a:off x="557973" y="1138219"/>
            <a:ext cx="9787006" cy="4537710"/>
          </a:xfrm>
        </p:spPr>
        <p:txBody>
          <a:bodyPr/>
          <a:lstStyle/>
          <a:p>
            <a:r>
              <a:rPr lang="en-GB" sz="3200" dirty="0" smtClean="0">
                <a:latin typeface="Verdana" pitchFamily="34" charset="0"/>
              </a:rPr>
              <a:t>Repeal legislation around 45mph speed limit and R plate</a:t>
            </a:r>
          </a:p>
          <a:p>
            <a:r>
              <a:rPr lang="en-GB" sz="3200" dirty="0" smtClean="0">
                <a:latin typeface="Verdana" pitchFamily="34" charset="0"/>
              </a:rPr>
              <a:t>Reduce L age to 16.5 with 1 yr min L period and logbook</a:t>
            </a:r>
          </a:p>
          <a:p>
            <a:r>
              <a:rPr lang="en-GB" sz="3200" dirty="0" smtClean="0">
                <a:latin typeface="Verdana" pitchFamily="34" charset="0"/>
              </a:rPr>
              <a:t>Reduce BAC to 50mm for all drivers, 20mm for newly qualified drivers</a:t>
            </a:r>
          </a:p>
          <a:p>
            <a:r>
              <a:rPr lang="en-GB" sz="3200" dirty="0" smtClean="0">
                <a:latin typeface="Verdana" pitchFamily="34" charset="0"/>
              </a:rPr>
              <a:t>Max 1 14-20 yr old passenger unless supervised, exemptions apply</a:t>
            </a:r>
          </a:p>
          <a:p>
            <a:r>
              <a:rPr lang="en-GB" sz="3200" dirty="0" smtClean="0">
                <a:latin typeface="Verdana" pitchFamily="34" charset="0"/>
              </a:rPr>
              <a:t>Changes likely – passenger restriction during night time hours only</a:t>
            </a:r>
          </a:p>
          <a:p>
            <a:pPr>
              <a:buNone/>
            </a:pPr>
            <a:endParaRPr lang="en-GB" sz="3200" dirty="0" smtClean="0">
              <a:latin typeface="Verdana" pitchFamily="34" charset="0"/>
            </a:endParaRPr>
          </a:p>
          <a:p>
            <a:endParaRPr lang="en-GB" sz="3200" dirty="0" smtClean="0">
              <a:latin typeface="Verdana" pitchFamily="34" charset="0"/>
            </a:endParaRPr>
          </a:p>
          <a:p>
            <a:endParaRPr lang="en-GB" sz="3200" dirty="0">
              <a:latin typeface="Verdana" pitchFamily="34" charset="0"/>
            </a:endParaRP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Isle of Man</a:t>
            </a:r>
            <a:endParaRPr lang="en-GB" dirty="0"/>
          </a:p>
        </p:txBody>
      </p:sp>
      <p:sp>
        <p:nvSpPr>
          <p:cNvPr id="3" name="Content Placeholder 2"/>
          <p:cNvSpPr>
            <a:spLocks noGrp="1"/>
          </p:cNvSpPr>
          <p:nvPr>
            <p:ph idx="1"/>
          </p:nvPr>
        </p:nvSpPr>
        <p:spPr>
          <a:xfrm>
            <a:off x="447775" y="1261145"/>
            <a:ext cx="9793087" cy="3835400"/>
          </a:xfrm>
        </p:spPr>
        <p:txBody>
          <a:bodyPr/>
          <a:lstStyle/>
          <a:p>
            <a:r>
              <a:rPr lang="en-GB" sz="3200" dirty="0" smtClean="0"/>
              <a:t>October 2015</a:t>
            </a:r>
          </a:p>
          <a:p>
            <a:r>
              <a:rPr lang="en-GB" sz="3200" dirty="0" smtClean="0"/>
              <a:t>In response to a number of recent YD related deaths / injuries</a:t>
            </a:r>
          </a:p>
          <a:p>
            <a:r>
              <a:rPr lang="en-GB" sz="3200" dirty="0" smtClean="0"/>
              <a:t>Proposal</a:t>
            </a:r>
          </a:p>
          <a:p>
            <a:pPr lvl="1"/>
            <a:r>
              <a:rPr lang="en-GB" sz="2800" dirty="0" smtClean="0"/>
              <a:t>R plate restrictions increased from 1 to 2 years</a:t>
            </a:r>
          </a:p>
          <a:p>
            <a:pPr lvl="1"/>
            <a:r>
              <a:rPr lang="en-GB" sz="2800" dirty="0" smtClean="0"/>
              <a:t>R plate drivers allowed only 1 passenger</a:t>
            </a:r>
          </a:p>
          <a:p>
            <a:pPr lvl="1"/>
            <a:r>
              <a:rPr lang="en-GB" sz="2800" dirty="0" smtClean="0"/>
              <a:t>R plate drivers have Midnight to 5am curfew</a:t>
            </a:r>
          </a:p>
          <a:p>
            <a:pPr lvl="1"/>
            <a:r>
              <a:rPr lang="en-GB" sz="2800" dirty="0" smtClean="0"/>
              <a:t>No plan to increase L age from 16 to 17</a:t>
            </a:r>
          </a:p>
          <a:p>
            <a:pPr lvl="1"/>
            <a:r>
              <a:rPr lang="en-GB" sz="2800" dirty="0" smtClean="0"/>
              <a:t>Previous proposal for lower BAC for L vetoed</a:t>
            </a:r>
          </a:p>
          <a:p>
            <a:pPr lvl="1"/>
            <a:r>
              <a:rPr lang="en-GB" sz="2800" dirty="0" smtClean="0"/>
              <a:t>R plate already prevents &gt;50mph</a:t>
            </a:r>
          </a:p>
          <a:p>
            <a:pPr lvl="1"/>
            <a:endParaRPr lang="en-GB" sz="2800" dirty="0"/>
          </a:p>
        </p:txBody>
      </p:sp>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Health budget demands</a:t>
            </a:r>
            <a:endParaRPr lang="en-GB" dirty="0"/>
          </a:p>
        </p:txBody>
      </p:sp>
      <p:sp>
        <p:nvSpPr>
          <p:cNvPr id="3" name="Content Placeholder 2"/>
          <p:cNvSpPr>
            <a:spLocks noGrp="1"/>
          </p:cNvSpPr>
          <p:nvPr>
            <p:ph idx="1"/>
          </p:nvPr>
        </p:nvSpPr>
        <p:spPr>
          <a:xfrm>
            <a:off x="5776367" y="1837209"/>
            <a:ext cx="4536503" cy="4320480"/>
          </a:xfrm>
        </p:spPr>
        <p:txBody>
          <a:bodyPr/>
          <a:lstStyle/>
          <a:p>
            <a:r>
              <a:rPr lang="en-GB" dirty="0" smtClean="0"/>
              <a:t>Current threat to cut £200M from PH budget</a:t>
            </a:r>
            <a:endParaRPr lang="en-GB" dirty="0"/>
          </a:p>
        </p:txBody>
      </p:sp>
      <p:pic>
        <p:nvPicPr>
          <p:cNvPr id="10246" name="Picture 6" descr="C:\Users\Sa123199\AppData\Local\Microsoft\Windows\Temporary Internet Files\Content.IE5\EE5DW7TK\rocket_red[1].png"/>
          <p:cNvPicPr>
            <a:picLocks noChangeAspect="1" noChangeArrowheads="1"/>
          </p:cNvPicPr>
          <p:nvPr/>
        </p:nvPicPr>
        <p:blipFill>
          <a:blip r:embed="rId2" cstate="print"/>
          <a:srcRect/>
          <a:stretch>
            <a:fillRect/>
          </a:stretch>
        </p:blipFill>
        <p:spPr bwMode="auto">
          <a:xfrm>
            <a:off x="303759" y="2269257"/>
            <a:ext cx="5400600" cy="3961754"/>
          </a:xfrm>
          <a:prstGeom prst="rect">
            <a:avLst/>
          </a:prstGeom>
          <a:noFill/>
        </p:spPr>
      </p:pic>
      <p:sp>
        <p:nvSpPr>
          <p:cNvPr id="11"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5"/>
          <p:cNvGrpSpPr>
            <a:grpSpLocks noChangeAspect="1"/>
          </p:cNvGrpSpPr>
          <p:nvPr/>
        </p:nvGrpSpPr>
        <p:grpSpPr bwMode="auto">
          <a:xfrm>
            <a:off x="3660775" y="1160463"/>
            <a:ext cx="952500" cy="995362"/>
            <a:chOff x="218" y="0"/>
            <a:chExt cx="3742" cy="4140"/>
          </a:xfrm>
        </p:grpSpPr>
        <p:sp>
          <p:nvSpPr>
            <p:cNvPr id="18560" name="AutoShape 76"/>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61" name="Freeform 77"/>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2" name="Freeform 78"/>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3" name="Freeform 79"/>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4" name="Freeform 80"/>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5" name="Freeform 81"/>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6" name="Freeform 82"/>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67" name="Freeform 83"/>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pic>
        <p:nvPicPr>
          <p:cNvPr id="18446" name="Picture 95" descr="MCj04325480000[1]"/>
          <p:cNvPicPr>
            <a:picLocks noChangeAspect="1" noChangeArrowheads="1"/>
          </p:cNvPicPr>
          <p:nvPr/>
        </p:nvPicPr>
        <p:blipFill>
          <a:blip r:embed="rId3" cstate="print"/>
          <a:srcRect/>
          <a:stretch>
            <a:fillRect/>
          </a:stretch>
        </p:blipFill>
        <p:spPr bwMode="auto">
          <a:xfrm>
            <a:off x="3408374" y="922338"/>
            <a:ext cx="422275" cy="357188"/>
          </a:xfrm>
          <a:prstGeom prst="rect">
            <a:avLst/>
          </a:prstGeom>
          <a:noFill/>
          <a:ln w="9525">
            <a:noFill/>
            <a:miter lim="800000"/>
            <a:headEnd/>
            <a:tailEnd/>
          </a:ln>
        </p:spPr>
      </p:pic>
      <p:grpSp>
        <p:nvGrpSpPr>
          <p:cNvPr id="9" name="Group 97"/>
          <p:cNvGrpSpPr>
            <a:grpSpLocks noChangeAspect="1"/>
          </p:cNvGrpSpPr>
          <p:nvPr/>
        </p:nvGrpSpPr>
        <p:grpSpPr bwMode="auto">
          <a:xfrm>
            <a:off x="3324225" y="1479556"/>
            <a:ext cx="950914" cy="993775"/>
            <a:chOff x="218" y="0"/>
            <a:chExt cx="3742" cy="4140"/>
          </a:xfrm>
        </p:grpSpPr>
        <p:sp>
          <p:nvSpPr>
            <p:cNvPr id="18544" name="AutoShape 98"/>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45" name="Freeform 99"/>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6" name="Freeform 100"/>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7" name="Freeform 101"/>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8" name="Freeform 102"/>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9" name="Freeform 103"/>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0" name="Freeform 104"/>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1" name="Freeform 105"/>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203" name="Group 202"/>
          <p:cNvGrpSpPr/>
          <p:nvPr/>
        </p:nvGrpSpPr>
        <p:grpSpPr>
          <a:xfrm>
            <a:off x="0" y="181025"/>
            <a:ext cx="10688638" cy="6669799"/>
            <a:chOff x="0" y="207970"/>
            <a:chExt cx="10688638" cy="7385537"/>
          </a:xfrm>
        </p:grpSpPr>
        <p:pic>
          <p:nvPicPr>
            <p:cNvPr id="18434" name="Picture 2" descr="MCTN00898_0000[1]"/>
            <p:cNvPicPr>
              <a:picLocks noChangeAspect="1" noChangeArrowheads="1"/>
            </p:cNvPicPr>
            <p:nvPr/>
          </p:nvPicPr>
          <p:blipFill>
            <a:blip r:embed="rId4" cstate="print"/>
            <a:srcRect/>
            <a:stretch>
              <a:fillRect/>
            </a:stretch>
          </p:blipFill>
          <p:spPr bwMode="auto">
            <a:xfrm>
              <a:off x="800102" y="3067050"/>
              <a:ext cx="1430338" cy="1265238"/>
            </a:xfrm>
            <a:prstGeom prst="rect">
              <a:avLst/>
            </a:prstGeom>
            <a:noFill/>
            <a:ln w="9525">
              <a:noFill/>
              <a:miter lim="800000"/>
              <a:headEnd/>
              <a:tailEnd/>
            </a:ln>
          </p:spPr>
        </p:pic>
        <p:grpSp>
          <p:nvGrpSpPr>
            <p:cNvPr id="2" name="Group 3"/>
            <p:cNvGrpSpPr>
              <a:grpSpLocks noChangeAspect="1"/>
            </p:cNvGrpSpPr>
            <p:nvPr/>
          </p:nvGrpSpPr>
          <p:grpSpPr bwMode="auto">
            <a:xfrm>
              <a:off x="800110" y="1241426"/>
              <a:ext cx="1514475" cy="1335088"/>
              <a:chOff x="0" y="0"/>
              <a:chExt cx="1380" cy="1290"/>
            </a:xfrm>
          </p:grpSpPr>
          <p:sp>
            <p:nvSpPr>
              <p:cNvPr id="18620" name="AutoShape 4"/>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621" name="Freeform 5"/>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2" name="Freeform 6"/>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3" name="Freeform 7"/>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4" name="Freeform 8"/>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5" name="Freeform 9"/>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6" name="Freeform 10"/>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7" name="Freeform 11"/>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8" name="Freeform 12"/>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29" name="Freeform 13"/>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30" name="Freeform 14"/>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31" name="Freeform 15"/>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32" name="Freeform 16"/>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4" name="Group 31"/>
            <p:cNvGrpSpPr>
              <a:grpSpLocks noChangeAspect="1"/>
            </p:cNvGrpSpPr>
            <p:nvPr/>
          </p:nvGrpSpPr>
          <p:grpSpPr bwMode="auto">
            <a:xfrm>
              <a:off x="800102" y="4503738"/>
              <a:ext cx="1597024" cy="1409700"/>
              <a:chOff x="0" y="0"/>
              <a:chExt cx="1380" cy="1290"/>
            </a:xfrm>
          </p:grpSpPr>
          <p:sp>
            <p:nvSpPr>
              <p:cNvPr id="18594" name="AutoShape 32"/>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95" name="Freeform 33"/>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6" name="Freeform 34"/>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7" name="Freeform 35"/>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8" name="Freeform 36"/>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9" name="Freeform 37"/>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0" name="Freeform 38"/>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1" name="Freeform 39"/>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2" name="Freeform 40"/>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3" name="Freeform 41"/>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4" name="Freeform 42"/>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5" name="Freeform 43"/>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6" name="Freeform 44"/>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5" name="Group 45"/>
            <p:cNvGrpSpPr>
              <a:grpSpLocks noChangeAspect="1"/>
            </p:cNvGrpSpPr>
            <p:nvPr/>
          </p:nvGrpSpPr>
          <p:grpSpPr bwMode="auto">
            <a:xfrm>
              <a:off x="7448550" y="4283075"/>
              <a:ext cx="2020888" cy="1633538"/>
              <a:chOff x="0" y="0"/>
              <a:chExt cx="1380" cy="1290"/>
            </a:xfrm>
          </p:grpSpPr>
          <p:sp>
            <p:nvSpPr>
              <p:cNvPr id="18581" name="AutoShape 46"/>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82" name="Freeform 47"/>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3" name="Freeform 48"/>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4" name="Freeform 49"/>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5" name="Freeform 50"/>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6" name="Freeform 51"/>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7" name="Freeform 52"/>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8" name="Freeform 53"/>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9" name="Freeform 54"/>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0" name="Freeform 55"/>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1" name="Freeform 56"/>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2" name="Freeform 57"/>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93" name="Freeform 58"/>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00FF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6" name="Group 59"/>
            <p:cNvGrpSpPr>
              <a:grpSpLocks noChangeAspect="1"/>
            </p:cNvGrpSpPr>
            <p:nvPr/>
          </p:nvGrpSpPr>
          <p:grpSpPr bwMode="auto">
            <a:xfrm>
              <a:off x="4165601" y="4416425"/>
              <a:ext cx="1852613" cy="1500188"/>
              <a:chOff x="0" y="0"/>
              <a:chExt cx="1380" cy="1290"/>
            </a:xfrm>
          </p:grpSpPr>
          <p:sp>
            <p:nvSpPr>
              <p:cNvPr id="18568" name="AutoShape 60"/>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69" name="Freeform 61"/>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0" name="Freeform 62"/>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1" name="Freeform 63"/>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2" name="Freeform 64"/>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3" name="Freeform 65"/>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4" name="Freeform 66"/>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5" name="Freeform 67"/>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6" name="Freeform 68"/>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7" name="Freeform 69"/>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8" name="Freeform 70"/>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79" name="Freeform 71"/>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80" name="Freeform 72"/>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99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sp>
          <p:nvSpPr>
            <p:cNvPr id="18440" name="Text Box 73"/>
            <p:cNvSpPr txBox="1">
              <a:spLocks noChangeArrowheads="1"/>
            </p:cNvSpPr>
            <p:nvPr/>
          </p:nvSpPr>
          <p:spPr bwMode="auto">
            <a:xfrm>
              <a:off x="209559" y="207970"/>
              <a:ext cx="2273301" cy="551461"/>
            </a:xfrm>
            <a:prstGeom prst="rect">
              <a:avLst/>
            </a:prstGeom>
            <a:noFill/>
            <a:ln w="9525">
              <a:noFill/>
              <a:miter lim="800000"/>
              <a:headEnd/>
              <a:tailEnd/>
            </a:ln>
          </p:spPr>
          <p:txBody>
            <a:bodyPr lIns="104172" tIns="52084" rIns="104172" bIns="52084">
              <a:spAutoFit/>
            </a:bodyPr>
            <a:lstStyle/>
            <a:p>
              <a:pPr>
                <a:spcBef>
                  <a:spcPct val="50000"/>
                </a:spcBef>
              </a:pPr>
              <a:r>
                <a:rPr lang="en-GB" sz="2900" b="1" dirty="0">
                  <a:latin typeface="Verdana" pitchFamily="34" charset="0"/>
                  <a:ea typeface="Verdana" pitchFamily="34" charset="0"/>
                  <a:cs typeface="Verdana" pitchFamily="34" charset="0"/>
                </a:rPr>
                <a:t>Now</a:t>
              </a:r>
            </a:p>
          </p:txBody>
        </p:sp>
        <p:sp>
          <p:nvSpPr>
            <p:cNvPr id="18441" name="Text Box 74"/>
            <p:cNvSpPr txBox="1">
              <a:spLocks noChangeArrowheads="1"/>
            </p:cNvSpPr>
            <p:nvPr/>
          </p:nvSpPr>
          <p:spPr bwMode="auto">
            <a:xfrm>
              <a:off x="0" y="6595770"/>
              <a:ext cx="4165600" cy="997737"/>
            </a:xfrm>
            <a:prstGeom prst="rect">
              <a:avLst/>
            </a:prstGeom>
            <a:noFill/>
            <a:ln w="9525">
              <a:noFill/>
              <a:miter lim="800000"/>
              <a:headEnd/>
              <a:tailEnd/>
            </a:ln>
          </p:spPr>
          <p:txBody>
            <a:bodyPr wrap="square" lIns="104172" tIns="52084" rIns="104172" bIns="52084">
              <a:spAutoFit/>
            </a:bodyPr>
            <a:lstStyle/>
            <a:p>
              <a:pPr>
                <a:spcBef>
                  <a:spcPct val="50000"/>
                </a:spcBef>
              </a:pPr>
              <a:r>
                <a:rPr lang="en-GB" sz="2900" b="1" dirty="0">
                  <a:latin typeface="Verdana" pitchFamily="34" charset="0"/>
                  <a:ea typeface="Verdana" pitchFamily="34" charset="0"/>
                  <a:cs typeface="Verdana" pitchFamily="34" charset="0"/>
                </a:rPr>
                <a:t>With Graduated Driver Licensing</a:t>
              </a:r>
            </a:p>
          </p:txBody>
        </p:sp>
        <p:pic>
          <p:nvPicPr>
            <p:cNvPr id="18443" name="Picture 84" descr="MCj04325890000[1]"/>
            <p:cNvPicPr>
              <a:picLocks noChangeAspect="1" noChangeArrowheads="1"/>
            </p:cNvPicPr>
            <p:nvPr/>
          </p:nvPicPr>
          <p:blipFill>
            <a:blip r:embed="rId5" cstate="print"/>
            <a:srcRect/>
            <a:stretch>
              <a:fillRect/>
            </a:stretch>
          </p:blipFill>
          <p:spPr bwMode="auto">
            <a:xfrm>
              <a:off x="5345113" y="4019550"/>
              <a:ext cx="755650" cy="714375"/>
            </a:xfrm>
            <a:prstGeom prst="rect">
              <a:avLst/>
            </a:prstGeom>
            <a:noFill/>
            <a:ln w="9525">
              <a:noFill/>
              <a:miter lim="800000"/>
              <a:headEnd/>
              <a:tailEnd/>
            </a:ln>
          </p:spPr>
        </p:pic>
        <p:grpSp>
          <p:nvGrpSpPr>
            <p:cNvPr id="8" name="Group 86"/>
            <p:cNvGrpSpPr>
              <a:grpSpLocks noChangeAspect="1"/>
            </p:cNvGrpSpPr>
            <p:nvPr/>
          </p:nvGrpSpPr>
          <p:grpSpPr bwMode="auto">
            <a:xfrm>
              <a:off x="6858001" y="4814892"/>
              <a:ext cx="954088" cy="993775"/>
              <a:chOff x="218" y="0"/>
              <a:chExt cx="3742" cy="4140"/>
            </a:xfrm>
          </p:grpSpPr>
          <p:sp>
            <p:nvSpPr>
              <p:cNvPr id="18552" name="AutoShape 87"/>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53" name="Freeform 88"/>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4" name="Freeform 89"/>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5" name="Freeform 90"/>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6" name="Freeform 91"/>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7" name="Freeform 92"/>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8" name="Freeform 93"/>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59" name="Freeform 94"/>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sp>
          <p:nvSpPr>
            <p:cNvPr id="18449" name="Text Box 106"/>
            <p:cNvSpPr txBox="1">
              <a:spLocks noChangeArrowheads="1"/>
            </p:cNvSpPr>
            <p:nvPr/>
          </p:nvSpPr>
          <p:spPr bwMode="auto">
            <a:xfrm>
              <a:off x="10" y="2629300"/>
              <a:ext cx="3688135" cy="320629"/>
            </a:xfrm>
            <a:prstGeom prst="rect">
              <a:avLst/>
            </a:prstGeom>
            <a:noFill/>
            <a:ln w="9525">
              <a:noFill/>
              <a:miter lim="800000"/>
              <a:headEnd/>
              <a:tailEnd/>
            </a:ln>
          </p:spPr>
          <p:txBody>
            <a:bodyPr wrap="square" lIns="104172" tIns="52084" rIns="104172" bIns="52084">
              <a:spAutoFit/>
            </a:bodyPr>
            <a:lstStyle/>
            <a:p>
              <a:pPr algn="ctr">
                <a:spcBef>
                  <a:spcPct val="50000"/>
                </a:spcBef>
              </a:pPr>
              <a:r>
                <a:rPr lang="en-GB" sz="1400" dirty="0">
                  <a:latin typeface="Verdana" pitchFamily="34" charset="0"/>
                  <a:ea typeface="Verdana" pitchFamily="34" charset="0"/>
                  <a:cs typeface="Verdana" pitchFamily="34" charset="0"/>
                </a:rPr>
                <a:t>Learner period; un-restricted duration</a:t>
              </a:r>
            </a:p>
          </p:txBody>
        </p:sp>
        <p:sp>
          <p:nvSpPr>
            <p:cNvPr id="18451" name="Text Box 108"/>
            <p:cNvSpPr txBox="1">
              <a:spLocks noChangeArrowheads="1"/>
            </p:cNvSpPr>
            <p:nvPr/>
          </p:nvSpPr>
          <p:spPr bwMode="auto">
            <a:xfrm>
              <a:off x="293698" y="6083307"/>
              <a:ext cx="2693987" cy="536072"/>
            </a:xfrm>
            <a:prstGeom prst="rect">
              <a:avLst/>
            </a:prstGeom>
            <a:noFill/>
            <a:ln w="9525">
              <a:noFill/>
              <a:miter lim="800000"/>
              <a:headEnd/>
              <a:tailEnd/>
            </a:ln>
          </p:spPr>
          <p:txBody>
            <a:bodyPr lIns="104172" tIns="52084" rIns="104172" bIns="52084">
              <a:spAutoFit/>
            </a:bodyPr>
            <a:lstStyle/>
            <a:p>
              <a:pPr algn="ctr">
                <a:spcBef>
                  <a:spcPct val="50000"/>
                </a:spcBef>
              </a:pPr>
              <a:r>
                <a:rPr lang="en-GB" sz="1400" dirty="0">
                  <a:latin typeface="Verdana" pitchFamily="34" charset="0"/>
                  <a:ea typeface="Verdana" pitchFamily="34" charset="0"/>
                  <a:cs typeface="Verdana" pitchFamily="34" charset="0"/>
                </a:rPr>
                <a:t>Minimum length learner period</a:t>
              </a:r>
            </a:p>
          </p:txBody>
        </p:sp>
        <p:sp>
          <p:nvSpPr>
            <p:cNvPr id="18452" name="Text Box 109"/>
            <p:cNvSpPr txBox="1">
              <a:spLocks noChangeArrowheads="1"/>
            </p:cNvSpPr>
            <p:nvPr/>
          </p:nvSpPr>
          <p:spPr bwMode="auto">
            <a:xfrm>
              <a:off x="3913192" y="6083303"/>
              <a:ext cx="2443162" cy="1182403"/>
            </a:xfrm>
            <a:prstGeom prst="rect">
              <a:avLst/>
            </a:prstGeom>
            <a:noFill/>
            <a:ln w="9525">
              <a:noFill/>
              <a:miter lim="800000"/>
              <a:headEnd/>
              <a:tailEnd/>
            </a:ln>
          </p:spPr>
          <p:txBody>
            <a:bodyPr lIns="104172" tIns="52084" rIns="104172" bIns="52084">
              <a:spAutoFit/>
            </a:bodyPr>
            <a:lstStyle/>
            <a:p>
              <a:pPr>
                <a:spcBef>
                  <a:spcPct val="50000"/>
                </a:spcBef>
              </a:pPr>
              <a:r>
                <a:rPr lang="en-GB" sz="1400" dirty="0">
                  <a:latin typeface="Verdana" pitchFamily="34" charset="0"/>
                  <a:ea typeface="Verdana" pitchFamily="34" charset="0"/>
                  <a:cs typeface="Verdana" pitchFamily="34" charset="0"/>
                </a:rPr>
                <a:t>Fixed term, restricted intermediate period – no night time driving, no teen passengers, no alcohol</a:t>
              </a:r>
            </a:p>
          </p:txBody>
        </p:sp>
        <p:grpSp>
          <p:nvGrpSpPr>
            <p:cNvPr id="10" name="Group 111"/>
            <p:cNvGrpSpPr>
              <a:grpSpLocks noChangeAspect="1"/>
            </p:cNvGrpSpPr>
            <p:nvPr/>
          </p:nvGrpSpPr>
          <p:grpSpPr bwMode="auto">
            <a:xfrm>
              <a:off x="7280275" y="4495800"/>
              <a:ext cx="801688" cy="835026"/>
              <a:chOff x="218" y="0"/>
              <a:chExt cx="3742" cy="4140"/>
            </a:xfrm>
          </p:grpSpPr>
          <p:sp>
            <p:nvSpPr>
              <p:cNvPr id="18536" name="AutoShape 112"/>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37" name="Freeform 113"/>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8" name="Freeform 114"/>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9" name="Freeform 115"/>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0" name="Freeform 116"/>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1" name="Freeform 117"/>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2" name="Freeform 118"/>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43" name="Freeform 119"/>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sp>
          <p:nvSpPr>
            <p:cNvPr id="18455" name="Text Box 120"/>
            <p:cNvSpPr txBox="1">
              <a:spLocks noChangeArrowheads="1"/>
            </p:cNvSpPr>
            <p:nvPr/>
          </p:nvSpPr>
          <p:spPr bwMode="auto">
            <a:xfrm>
              <a:off x="6775450" y="6083303"/>
              <a:ext cx="3619500" cy="966960"/>
            </a:xfrm>
            <a:prstGeom prst="rect">
              <a:avLst/>
            </a:prstGeom>
            <a:noFill/>
            <a:ln w="9525">
              <a:noFill/>
              <a:miter lim="800000"/>
              <a:headEnd/>
              <a:tailEnd/>
            </a:ln>
          </p:spPr>
          <p:txBody>
            <a:bodyPr lIns="104172" tIns="52084" rIns="104172" bIns="52084">
              <a:spAutoFit/>
            </a:bodyPr>
            <a:lstStyle/>
            <a:p>
              <a:pPr>
                <a:spcBef>
                  <a:spcPct val="50000"/>
                </a:spcBef>
              </a:pPr>
              <a:r>
                <a:rPr lang="en-GB" sz="1400" dirty="0">
                  <a:latin typeface="Verdana" pitchFamily="34" charset="0"/>
                  <a:ea typeface="Verdana" pitchFamily="34" charset="0"/>
                  <a:cs typeface="Verdana" pitchFamily="34" charset="0"/>
                </a:rPr>
                <a:t>Graduated driver licensing could save </a:t>
              </a:r>
              <a:r>
                <a:rPr lang="en-GB" sz="1400" dirty="0" smtClean="0">
                  <a:latin typeface="Verdana" pitchFamily="34" charset="0"/>
                  <a:ea typeface="Verdana" pitchFamily="34" charset="0"/>
                  <a:cs typeface="Verdana" pitchFamily="34" charset="0"/>
                </a:rPr>
                <a:t>55 </a:t>
              </a:r>
              <a:r>
                <a:rPr lang="en-GB" sz="1400" dirty="0">
                  <a:latin typeface="Verdana" pitchFamily="34" charset="0"/>
                  <a:ea typeface="Verdana" pitchFamily="34" charset="0"/>
                  <a:cs typeface="Verdana" pitchFamily="34" charset="0"/>
                </a:rPr>
                <a:t>lives a year in Great Britain, prevent </a:t>
              </a:r>
              <a:r>
                <a:rPr lang="en-GB" sz="1400" dirty="0" smtClean="0">
                  <a:latin typeface="Verdana" pitchFamily="34" charset="0"/>
                  <a:ea typeface="Verdana" pitchFamily="34" charset="0"/>
                  <a:cs typeface="Verdana" pitchFamily="34" charset="0"/>
                </a:rPr>
                <a:t>5,000 </a:t>
              </a:r>
              <a:r>
                <a:rPr lang="en-GB" sz="1400" dirty="0">
                  <a:latin typeface="Verdana" pitchFamily="34" charset="0"/>
                  <a:ea typeface="Verdana" pitchFamily="34" charset="0"/>
                  <a:cs typeface="Verdana" pitchFamily="34" charset="0"/>
                </a:rPr>
                <a:t>casualties and save the GB economy </a:t>
              </a:r>
              <a:r>
                <a:rPr lang="en-GB" sz="1400" dirty="0" smtClean="0">
                  <a:latin typeface="Verdana" pitchFamily="34" charset="0"/>
                  <a:ea typeface="Verdana" pitchFamily="34" charset="0"/>
                  <a:cs typeface="Verdana" pitchFamily="34" charset="0"/>
                </a:rPr>
                <a:t>£250M </a:t>
              </a:r>
              <a:r>
                <a:rPr lang="en-GB" sz="1400" dirty="0">
                  <a:latin typeface="Verdana" pitchFamily="34" charset="0"/>
                  <a:ea typeface="Verdana" pitchFamily="34" charset="0"/>
                  <a:cs typeface="Verdana" pitchFamily="34" charset="0"/>
                </a:rPr>
                <a:t>per year</a:t>
              </a:r>
            </a:p>
          </p:txBody>
        </p:sp>
        <p:grpSp>
          <p:nvGrpSpPr>
            <p:cNvPr id="202" name="Group 201"/>
            <p:cNvGrpSpPr/>
            <p:nvPr/>
          </p:nvGrpSpPr>
          <p:grpSpPr>
            <a:xfrm>
              <a:off x="3071815" y="368300"/>
              <a:ext cx="7616823" cy="3874287"/>
              <a:chOff x="3071815" y="368300"/>
              <a:chExt cx="7616823" cy="3874287"/>
            </a:xfrm>
          </p:grpSpPr>
          <p:grpSp>
            <p:nvGrpSpPr>
              <p:cNvPr id="3" name="Group 17"/>
              <p:cNvGrpSpPr>
                <a:grpSpLocks noChangeAspect="1"/>
              </p:cNvGrpSpPr>
              <p:nvPr/>
            </p:nvGrpSpPr>
            <p:grpSpPr bwMode="auto">
              <a:xfrm>
                <a:off x="3830638" y="1241425"/>
                <a:ext cx="1935162" cy="1290638"/>
                <a:chOff x="0" y="0"/>
                <a:chExt cx="1380" cy="1290"/>
              </a:xfrm>
            </p:grpSpPr>
            <p:sp>
              <p:nvSpPr>
                <p:cNvPr id="18607" name="AutoShape 18"/>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608" name="Freeform 19"/>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09" name="Freeform 20"/>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0" name="Freeform 21"/>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1" name="Freeform 22"/>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2" name="Freeform 23"/>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3" name="Freeform 24"/>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4" name="Freeform 25"/>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5" name="Freeform 26"/>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6" name="Freeform 27"/>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7" name="Freeform 28"/>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8" name="Freeform 29"/>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619" name="Freeform 30"/>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pic>
            <p:nvPicPr>
              <p:cNvPr id="18444" name="Picture 85" descr="MCj04355840000[1]"/>
              <p:cNvPicPr>
                <a:picLocks noChangeAspect="1" noChangeArrowheads="1"/>
              </p:cNvPicPr>
              <p:nvPr/>
            </p:nvPicPr>
            <p:blipFill>
              <a:blip r:embed="rId6" cstate="print"/>
              <a:srcRect l="56250" b="74480"/>
              <a:stretch>
                <a:fillRect/>
              </a:stretch>
            </p:blipFill>
            <p:spPr bwMode="auto">
              <a:xfrm>
                <a:off x="5092700" y="446088"/>
                <a:ext cx="935038" cy="514350"/>
              </a:xfrm>
              <a:prstGeom prst="rect">
                <a:avLst/>
              </a:prstGeom>
              <a:noFill/>
              <a:ln w="9525">
                <a:noFill/>
                <a:miter lim="800000"/>
                <a:headEnd/>
                <a:tailEnd/>
              </a:ln>
            </p:spPr>
          </p:pic>
          <p:pic>
            <p:nvPicPr>
              <p:cNvPr id="18447" name="Picture 96" descr="MCj04325480000[1]"/>
              <p:cNvPicPr>
                <a:picLocks noChangeAspect="1" noChangeArrowheads="1"/>
              </p:cNvPicPr>
              <p:nvPr/>
            </p:nvPicPr>
            <p:blipFill>
              <a:blip r:embed="rId7" cstate="print"/>
              <a:srcRect/>
              <a:stretch>
                <a:fillRect/>
              </a:stretch>
            </p:blipFill>
            <p:spPr bwMode="auto">
              <a:xfrm>
                <a:off x="3071815" y="446088"/>
                <a:ext cx="419100" cy="357188"/>
              </a:xfrm>
              <a:prstGeom prst="rect">
                <a:avLst/>
              </a:prstGeom>
              <a:noFill/>
              <a:ln w="9525">
                <a:noFill/>
                <a:miter lim="800000"/>
                <a:headEnd/>
                <a:tailEnd/>
              </a:ln>
            </p:spPr>
          </p:pic>
          <p:sp>
            <p:nvSpPr>
              <p:cNvPr id="18450" name="Text Box 107"/>
              <p:cNvSpPr txBox="1">
                <a:spLocks noChangeArrowheads="1"/>
              </p:cNvSpPr>
              <p:nvPr/>
            </p:nvSpPr>
            <p:spPr bwMode="auto">
              <a:xfrm>
                <a:off x="3688139" y="2629301"/>
                <a:ext cx="3198813" cy="320629"/>
              </a:xfrm>
              <a:prstGeom prst="rect">
                <a:avLst/>
              </a:prstGeom>
              <a:noFill/>
              <a:ln w="9525">
                <a:noFill/>
                <a:miter lim="800000"/>
                <a:headEnd/>
                <a:tailEnd/>
              </a:ln>
            </p:spPr>
            <p:txBody>
              <a:bodyPr lIns="104172" tIns="52084" rIns="104172" bIns="52084">
                <a:spAutoFit/>
              </a:bodyPr>
              <a:lstStyle/>
              <a:p>
                <a:pPr>
                  <a:spcBef>
                    <a:spcPct val="50000"/>
                  </a:spcBef>
                </a:pPr>
                <a:r>
                  <a:rPr lang="en-GB" sz="1400" dirty="0">
                    <a:latin typeface="Verdana" pitchFamily="34" charset="0"/>
                    <a:ea typeface="Verdana" pitchFamily="34" charset="0"/>
                    <a:cs typeface="Verdana" pitchFamily="34" charset="0"/>
                  </a:rPr>
                  <a:t>Un-restricted full licence</a:t>
                </a:r>
              </a:p>
            </p:txBody>
          </p:sp>
          <p:sp>
            <p:nvSpPr>
              <p:cNvPr id="18453" name="Rectangle 110"/>
              <p:cNvSpPr>
                <a:spLocks noChangeArrowheads="1"/>
              </p:cNvSpPr>
              <p:nvPr/>
            </p:nvSpPr>
            <p:spPr bwMode="auto">
              <a:xfrm>
                <a:off x="6568454" y="2629297"/>
                <a:ext cx="4120184" cy="1613290"/>
              </a:xfrm>
              <a:prstGeom prst="rect">
                <a:avLst/>
              </a:prstGeom>
              <a:noFill/>
              <a:ln w="9525">
                <a:noFill/>
                <a:miter lim="800000"/>
                <a:headEnd/>
                <a:tailEnd/>
              </a:ln>
            </p:spPr>
            <p:txBody>
              <a:bodyPr wrap="square" lIns="104172" tIns="52084" rIns="104172" bIns="52084" anchor="ctr">
                <a:spAutoFit/>
              </a:bodyPr>
              <a:lstStyle/>
              <a:p>
                <a:pPr>
                  <a:buFontTx/>
                  <a:buChar char="•"/>
                </a:pPr>
                <a:r>
                  <a:rPr lang="en-GB" sz="1100" dirty="0">
                    <a:latin typeface="Verdana" pitchFamily="34" charset="0"/>
                    <a:ea typeface="Verdana" pitchFamily="34" charset="0"/>
                    <a:cs typeface="Verdana" pitchFamily="34" charset="0"/>
                  </a:rPr>
                  <a:t> </a:t>
                </a:r>
                <a:r>
                  <a:rPr lang="en-GB" sz="1400" dirty="0">
                    <a:latin typeface="Verdana" pitchFamily="34" charset="0"/>
                    <a:ea typeface="Verdana" pitchFamily="34" charset="0"/>
                    <a:cs typeface="Verdana" pitchFamily="34" charset="0"/>
                  </a:rPr>
                  <a:t>1 in 5 newly qualified drivers crash within 6 months of obtaining their licence.</a:t>
                </a:r>
              </a:p>
              <a:p>
                <a:pPr>
                  <a:buFontTx/>
                  <a:buChar char="•"/>
                </a:pPr>
                <a:r>
                  <a:rPr lang="en-GB" sz="1400" dirty="0">
                    <a:latin typeface="Verdana" pitchFamily="34" charset="0"/>
                    <a:ea typeface="Verdana" pitchFamily="34" charset="0"/>
                    <a:cs typeface="Verdana" pitchFamily="34" charset="0"/>
                  </a:rPr>
                  <a:t> Most newly qualified drivers are aged under 25.</a:t>
                </a:r>
              </a:p>
              <a:p>
                <a:pPr>
                  <a:buFontTx/>
                  <a:buChar char="•"/>
                </a:pPr>
                <a:r>
                  <a:rPr lang="en-GB" sz="1400" dirty="0">
                    <a:latin typeface="Verdana" pitchFamily="34" charset="0"/>
                    <a:ea typeface="Verdana" pitchFamily="34" charset="0"/>
                    <a:cs typeface="Verdana" pitchFamily="34" charset="0"/>
                  </a:rPr>
                  <a:t> 4 people per day are killed or seriously injured in crashes involving young drivers in the UK </a:t>
                </a:r>
              </a:p>
            </p:txBody>
          </p:sp>
          <p:grpSp>
            <p:nvGrpSpPr>
              <p:cNvPr id="201" name="Group 200"/>
              <p:cNvGrpSpPr/>
              <p:nvPr/>
            </p:nvGrpSpPr>
            <p:grpSpPr>
              <a:xfrm>
                <a:off x="6943726" y="368300"/>
                <a:ext cx="3232160" cy="2473325"/>
                <a:chOff x="6943726" y="368300"/>
                <a:chExt cx="3232160" cy="2473325"/>
              </a:xfrm>
            </p:grpSpPr>
            <p:grpSp>
              <p:nvGrpSpPr>
                <p:cNvPr id="11" name="Group 121"/>
                <p:cNvGrpSpPr>
                  <a:grpSpLocks noChangeAspect="1"/>
                </p:cNvGrpSpPr>
                <p:nvPr/>
              </p:nvGrpSpPr>
              <p:grpSpPr bwMode="auto">
                <a:xfrm>
                  <a:off x="9131311" y="368300"/>
                  <a:ext cx="1044575" cy="2473325"/>
                  <a:chOff x="3240" y="0"/>
                  <a:chExt cx="2175" cy="5460"/>
                </a:xfrm>
              </p:grpSpPr>
              <p:sp>
                <p:nvSpPr>
                  <p:cNvPr id="18522" name="AutoShape 122"/>
                  <p:cNvSpPr>
                    <a:spLocks noChangeAspect="1" noChangeArrowheads="1"/>
                  </p:cNvSpPr>
                  <p:nvPr/>
                </p:nvSpPr>
                <p:spPr bwMode="auto">
                  <a:xfrm>
                    <a:off x="3240" y="0"/>
                    <a:ext cx="2175" cy="546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23" name="Freeform 123"/>
                  <p:cNvSpPr>
                    <a:spLocks/>
                  </p:cNvSpPr>
                  <p:nvPr/>
                </p:nvSpPr>
                <p:spPr bwMode="auto">
                  <a:xfrm>
                    <a:off x="3838" y="140"/>
                    <a:ext cx="780" cy="5083"/>
                  </a:xfrm>
                  <a:custGeom>
                    <a:avLst/>
                    <a:gdLst>
                      <a:gd name="T0" fmla="*/ 0 w 780"/>
                      <a:gd name="T1" fmla="*/ 5 h 5083"/>
                      <a:gd name="T2" fmla="*/ 425 w 780"/>
                      <a:gd name="T3" fmla="*/ 3971 h 5083"/>
                      <a:gd name="T4" fmla="*/ 159 w 780"/>
                      <a:gd name="T5" fmla="*/ 5083 h 5083"/>
                      <a:gd name="T6" fmla="*/ 485 w 780"/>
                      <a:gd name="T7" fmla="*/ 5049 h 5083"/>
                      <a:gd name="T8" fmla="*/ 737 w 780"/>
                      <a:gd name="T9" fmla="*/ 4413 h 5083"/>
                      <a:gd name="T10" fmla="*/ 780 w 780"/>
                      <a:gd name="T11" fmla="*/ 3715 h 5083"/>
                      <a:gd name="T12" fmla="*/ 233 w 780"/>
                      <a:gd name="T13" fmla="*/ 0 h 5083"/>
                      <a:gd name="T14" fmla="*/ 0 w 780"/>
                      <a:gd name="T15" fmla="*/ 5 h 5083"/>
                      <a:gd name="T16" fmla="*/ 0 w 780"/>
                      <a:gd name="T17" fmla="*/ 5 h 5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0"/>
                      <a:gd name="T28" fmla="*/ 0 h 5083"/>
                      <a:gd name="T29" fmla="*/ 780 w 780"/>
                      <a:gd name="T30" fmla="*/ 5083 h 50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0" h="5083">
                        <a:moveTo>
                          <a:pt x="0" y="5"/>
                        </a:moveTo>
                        <a:lnTo>
                          <a:pt x="425" y="3971"/>
                        </a:lnTo>
                        <a:lnTo>
                          <a:pt x="159" y="5083"/>
                        </a:lnTo>
                        <a:lnTo>
                          <a:pt x="485" y="5049"/>
                        </a:lnTo>
                        <a:lnTo>
                          <a:pt x="737" y="4413"/>
                        </a:lnTo>
                        <a:lnTo>
                          <a:pt x="780" y="3715"/>
                        </a:lnTo>
                        <a:lnTo>
                          <a:pt x="233" y="0"/>
                        </a:lnTo>
                        <a:lnTo>
                          <a:pt x="0" y="5"/>
                        </a:lnTo>
                        <a:close/>
                      </a:path>
                    </a:pathLst>
                  </a:custGeom>
                  <a:solidFill>
                    <a:srgbClr val="E8967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4" name="Freeform 124"/>
                  <p:cNvSpPr>
                    <a:spLocks/>
                  </p:cNvSpPr>
                  <p:nvPr/>
                </p:nvSpPr>
                <p:spPr bwMode="auto">
                  <a:xfrm>
                    <a:off x="3769" y="26"/>
                    <a:ext cx="583" cy="5211"/>
                  </a:xfrm>
                  <a:custGeom>
                    <a:avLst/>
                    <a:gdLst>
                      <a:gd name="T0" fmla="*/ 138 w 583"/>
                      <a:gd name="T1" fmla="*/ 5147 h 5211"/>
                      <a:gd name="T2" fmla="*/ 461 w 583"/>
                      <a:gd name="T3" fmla="*/ 4114 h 5211"/>
                      <a:gd name="T4" fmla="*/ 0 w 583"/>
                      <a:gd name="T5" fmla="*/ 221 h 5211"/>
                      <a:gd name="T6" fmla="*/ 23 w 583"/>
                      <a:gd name="T7" fmla="*/ 12 h 5211"/>
                      <a:gd name="T8" fmla="*/ 154 w 583"/>
                      <a:gd name="T9" fmla="*/ 0 h 5211"/>
                      <a:gd name="T10" fmla="*/ 316 w 583"/>
                      <a:gd name="T11" fmla="*/ 135 h 5211"/>
                      <a:gd name="T12" fmla="*/ 238 w 583"/>
                      <a:gd name="T13" fmla="*/ 197 h 5211"/>
                      <a:gd name="T14" fmla="*/ 95 w 583"/>
                      <a:gd name="T15" fmla="*/ 249 h 5211"/>
                      <a:gd name="T16" fmla="*/ 583 w 583"/>
                      <a:gd name="T17" fmla="*/ 4064 h 5211"/>
                      <a:gd name="T18" fmla="*/ 514 w 583"/>
                      <a:gd name="T19" fmla="*/ 4467 h 5211"/>
                      <a:gd name="T20" fmla="*/ 280 w 583"/>
                      <a:gd name="T21" fmla="*/ 5211 h 5211"/>
                      <a:gd name="T22" fmla="*/ 138 w 583"/>
                      <a:gd name="T23" fmla="*/ 5147 h 5211"/>
                      <a:gd name="T24" fmla="*/ 138 w 583"/>
                      <a:gd name="T25" fmla="*/ 5147 h 5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3"/>
                      <a:gd name="T40" fmla="*/ 0 h 5211"/>
                      <a:gd name="T41" fmla="*/ 583 w 583"/>
                      <a:gd name="T42" fmla="*/ 5211 h 5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3" h="5211">
                        <a:moveTo>
                          <a:pt x="138" y="5147"/>
                        </a:moveTo>
                        <a:lnTo>
                          <a:pt x="461" y="4114"/>
                        </a:lnTo>
                        <a:lnTo>
                          <a:pt x="0" y="221"/>
                        </a:lnTo>
                        <a:lnTo>
                          <a:pt x="23" y="12"/>
                        </a:lnTo>
                        <a:lnTo>
                          <a:pt x="154" y="0"/>
                        </a:lnTo>
                        <a:lnTo>
                          <a:pt x="316" y="135"/>
                        </a:lnTo>
                        <a:lnTo>
                          <a:pt x="238" y="197"/>
                        </a:lnTo>
                        <a:lnTo>
                          <a:pt x="95" y="249"/>
                        </a:lnTo>
                        <a:lnTo>
                          <a:pt x="583" y="4064"/>
                        </a:lnTo>
                        <a:lnTo>
                          <a:pt x="514" y="4467"/>
                        </a:lnTo>
                        <a:lnTo>
                          <a:pt x="280" y="5211"/>
                        </a:lnTo>
                        <a:lnTo>
                          <a:pt x="138" y="5147"/>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5" name="Freeform 125"/>
                  <p:cNvSpPr>
                    <a:spLocks/>
                  </p:cNvSpPr>
                  <p:nvPr/>
                </p:nvSpPr>
                <p:spPr bwMode="auto">
                  <a:xfrm>
                    <a:off x="4028" y="154"/>
                    <a:ext cx="671" cy="5076"/>
                  </a:xfrm>
                  <a:custGeom>
                    <a:avLst/>
                    <a:gdLst>
                      <a:gd name="T0" fmla="*/ 0 w 671"/>
                      <a:gd name="T1" fmla="*/ 0 h 5076"/>
                      <a:gd name="T2" fmla="*/ 535 w 671"/>
                      <a:gd name="T3" fmla="*/ 3791 h 5076"/>
                      <a:gd name="T4" fmla="*/ 450 w 671"/>
                      <a:gd name="T5" fmla="*/ 4439 h 5076"/>
                      <a:gd name="T6" fmla="*/ 257 w 671"/>
                      <a:gd name="T7" fmla="*/ 5076 h 5076"/>
                      <a:gd name="T8" fmla="*/ 376 w 671"/>
                      <a:gd name="T9" fmla="*/ 4981 h 5076"/>
                      <a:gd name="T10" fmla="*/ 578 w 671"/>
                      <a:gd name="T11" fmla="*/ 4451 h 5076"/>
                      <a:gd name="T12" fmla="*/ 671 w 671"/>
                      <a:gd name="T13" fmla="*/ 3746 h 5076"/>
                      <a:gd name="T14" fmla="*/ 57 w 671"/>
                      <a:gd name="T15" fmla="*/ 0 h 5076"/>
                      <a:gd name="T16" fmla="*/ 0 w 671"/>
                      <a:gd name="T17" fmla="*/ 0 h 5076"/>
                      <a:gd name="T18" fmla="*/ 0 w 671"/>
                      <a:gd name="T19" fmla="*/ 0 h 5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1"/>
                      <a:gd name="T31" fmla="*/ 0 h 5076"/>
                      <a:gd name="T32" fmla="*/ 671 w 671"/>
                      <a:gd name="T33" fmla="*/ 5076 h 5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1" h="5076">
                        <a:moveTo>
                          <a:pt x="0" y="0"/>
                        </a:moveTo>
                        <a:lnTo>
                          <a:pt x="535" y="3791"/>
                        </a:lnTo>
                        <a:lnTo>
                          <a:pt x="450" y="4439"/>
                        </a:lnTo>
                        <a:lnTo>
                          <a:pt x="257" y="5076"/>
                        </a:lnTo>
                        <a:lnTo>
                          <a:pt x="376" y="4981"/>
                        </a:lnTo>
                        <a:lnTo>
                          <a:pt x="578" y="4451"/>
                        </a:lnTo>
                        <a:lnTo>
                          <a:pt x="671" y="3746"/>
                        </a:lnTo>
                        <a:lnTo>
                          <a:pt x="57" y="0"/>
                        </a:lnTo>
                        <a:lnTo>
                          <a:pt x="0"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6" name="Freeform 126"/>
                  <p:cNvSpPr>
                    <a:spLocks/>
                  </p:cNvSpPr>
                  <p:nvPr/>
                </p:nvSpPr>
                <p:spPr bwMode="auto">
                  <a:xfrm>
                    <a:off x="3436" y="525"/>
                    <a:ext cx="390" cy="266"/>
                  </a:xfrm>
                  <a:custGeom>
                    <a:avLst/>
                    <a:gdLst>
                      <a:gd name="T0" fmla="*/ 385 w 390"/>
                      <a:gd name="T1" fmla="*/ 0 h 266"/>
                      <a:gd name="T2" fmla="*/ 207 w 390"/>
                      <a:gd name="T3" fmla="*/ 35 h 266"/>
                      <a:gd name="T4" fmla="*/ 140 w 390"/>
                      <a:gd name="T5" fmla="*/ 178 h 266"/>
                      <a:gd name="T6" fmla="*/ 0 w 390"/>
                      <a:gd name="T7" fmla="*/ 83 h 266"/>
                      <a:gd name="T8" fmla="*/ 49 w 390"/>
                      <a:gd name="T9" fmla="*/ 204 h 266"/>
                      <a:gd name="T10" fmla="*/ 187 w 390"/>
                      <a:gd name="T11" fmla="*/ 266 h 266"/>
                      <a:gd name="T12" fmla="*/ 247 w 390"/>
                      <a:gd name="T13" fmla="*/ 102 h 266"/>
                      <a:gd name="T14" fmla="*/ 390 w 390"/>
                      <a:gd name="T15" fmla="*/ 83 h 266"/>
                      <a:gd name="T16" fmla="*/ 385 w 390"/>
                      <a:gd name="T17" fmla="*/ 0 h 266"/>
                      <a:gd name="T18" fmla="*/ 385 w 390"/>
                      <a:gd name="T19" fmla="*/ 0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266"/>
                      <a:gd name="T32" fmla="*/ 390 w 390"/>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266">
                        <a:moveTo>
                          <a:pt x="385" y="0"/>
                        </a:moveTo>
                        <a:lnTo>
                          <a:pt x="207" y="35"/>
                        </a:lnTo>
                        <a:lnTo>
                          <a:pt x="140" y="178"/>
                        </a:lnTo>
                        <a:lnTo>
                          <a:pt x="0" y="83"/>
                        </a:lnTo>
                        <a:lnTo>
                          <a:pt x="49" y="204"/>
                        </a:lnTo>
                        <a:lnTo>
                          <a:pt x="187" y="266"/>
                        </a:lnTo>
                        <a:lnTo>
                          <a:pt x="247" y="102"/>
                        </a:lnTo>
                        <a:lnTo>
                          <a:pt x="390" y="83"/>
                        </a:lnTo>
                        <a:lnTo>
                          <a:pt x="385"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7" name="Freeform 127"/>
                  <p:cNvSpPr>
                    <a:spLocks/>
                  </p:cNvSpPr>
                  <p:nvPr/>
                </p:nvSpPr>
                <p:spPr bwMode="auto">
                  <a:xfrm>
                    <a:off x="3495" y="819"/>
                    <a:ext cx="388" cy="269"/>
                  </a:xfrm>
                  <a:custGeom>
                    <a:avLst/>
                    <a:gdLst>
                      <a:gd name="T0" fmla="*/ 385 w 388"/>
                      <a:gd name="T1" fmla="*/ 0 h 269"/>
                      <a:gd name="T2" fmla="*/ 207 w 388"/>
                      <a:gd name="T3" fmla="*/ 38 h 269"/>
                      <a:gd name="T4" fmla="*/ 138 w 388"/>
                      <a:gd name="T5" fmla="*/ 178 h 269"/>
                      <a:gd name="T6" fmla="*/ 0 w 388"/>
                      <a:gd name="T7" fmla="*/ 86 h 269"/>
                      <a:gd name="T8" fmla="*/ 50 w 388"/>
                      <a:gd name="T9" fmla="*/ 205 h 269"/>
                      <a:gd name="T10" fmla="*/ 188 w 388"/>
                      <a:gd name="T11" fmla="*/ 269 h 269"/>
                      <a:gd name="T12" fmla="*/ 247 w 388"/>
                      <a:gd name="T13" fmla="*/ 102 h 269"/>
                      <a:gd name="T14" fmla="*/ 388 w 388"/>
                      <a:gd name="T15" fmla="*/ 83 h 269"/>
                      <a:gd name="T16" fmla="*/ 385 w 388"/>
                      <a:gd name="T17" fmla="*/ 0 h 269"/>
                      <a:gd name="T18" fmla="*/ 385 w 388"/>
                      <a:gd name="T19" fmla="*/ 0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269"/>
                      <a:gd name="T32" fmla="*/ 388 w 388"/>
                      <a:gd name="T33" fmla="*/ 269 h 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269">
                        <a:moveTo>
                          <a:pt x="385" y="0"/>
                        </a:moveTo>
                        <a:lnTo>
                          <a:pt x="207" y="38"/>
                        </a:lnTo>
                        <a:lnTo>
                          <a:pt x="138" y="178"/>
                        </a:lnTo>
                        <a:lnTo>
                          <a:pt x="0" y="86"/>
                        </a:lnTo>
                        <a:lnTo>
                          <a:pt x="50" y="205"/>
                        </a:lnTo>
                        <a:lnTo>
                          <a:pt x="188" y="269"/>
                        </a:lnTo>
                        <a:lnTo>
                          <a:pt x="247" y="102"/>
                        </a:lnTo>
                        <a:lnTo>
                          <a:pt x="388" y="83"/>
                        </a:lnTo>
                        <a:lnTo>
                          <a:pt x="385"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8" name="Freeform 128"/>
                  <p:cNvSpPr>
                    <a:spLocks/>
                  </p:cNvSpPr>
                  <p:nvPr/>
                </p:nvSpPr>
                <p:spPr bwMode="auto">
                  <a:xfrm>
                    <a:off x="3554" y="1116"/>
                    <a:ext cx="388" cy="266"/>
                  </a:xfrm>
                  <a:custGeom>
                    <a:avLst/>
                    <a:gdLst>
                      <a:gd name="T0" fmla="*/ 386 w 388"/>
                      <a:gd name="T1" fmla="*/ 0 h 266"/>
                      <a:gd name="T2" fmla="*/ 207 w 388"/>
                      <a:gd name="T3" fmla="*/ 36 h 266"/>
                      <a:gd name="T4" fmla="*/ 138 w 388"/>
                      <a:gd name="T5" fmla="*/ 178 h 266"/>
                      <a:gd name="T6" fmla="*/ 0 w 388"/>
                      <a:gd name="T7" fmla="*/ 83 h 266"/>
                      <a:gd name="T8" fmla="*/ 50 w 388"/>
                      <a:gd name="T9" fmla="*/ 204 h 266"/>
                      <a:gd name="T10" fmla="*/ 186 w 388"/>
                      <a:gd name="T11" fmla="*/ 266 h 266"/>
                      <a:gd name="T12" fmla="*/ 248 w 388"/>
                      <a:gd name="T13" fmla="*/ 100 h 266"/>
                      <a:gd name="T14" fmla="*/ 388 w 388"/>
                      <a:gd name="T15" fmla="*/ 83 h 266"/>
                      <a:gd name="T16" fmla="*/ 386 w 388"/>
                      <a:gd name="T17" fmla="*/ 0 h 266"/>
                      <a:gd name="T18" fmla="*/ 386 w 388"/>
                      <a:gd name="T19" fmla="*/ 0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266"/>
                      <a:gd name="T32" fmla="*/ 388 w 388"/>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266">
                        <a:moveTo>
                          <a:pt x="386" y="0"/>
                        </a:moveTo>
                        <a:lnTo>
                          <a:pt x="207" y="36"/>
                        </a:lnTo>
                        <a:lnTo>
                          <a:pt x="138" y="178"/>
                        </a:lnTo>
                        <a:lnTo>
                          <a:pt x="0" y="83"/>
                        </a:lnTo>
                        <a:lnTo>
                          <a:pt x="50" y="204"/>
                        </a:lnTo>
                        <a:lnTo>
                          <a:pt x="186" y="266"/>
                        </a:lnTo>
                        <a:lnTo>
                          <a:pt x="248" y="100"/>
                        </a:lnTo>
                        <a:lnTo>
                          <a:pt x="388" y="83"/>
                        </a:lnTo>
                        <a:lnTo>
                          <a:pt x="386"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9" name="Freeform 129"/>
                  <p:cNvSpPr>
                    <a:spLocks/>
                  </p:cNvSpPr>
                  <p:nvPr/>
                </p:nvSpPr>
                <p:spPr bwMode="auto">
                  <a:xfrm>
                    <a:off x="4087" y="468"/>
                    <a:ext cx="391" cy="237"/>
                  </a:xfrm>
                  <a:custGeom>
                    <a:avLst/>
                    <a:gdLst>
                      <a:gd name="T0" fmla="*/ 0 w 391"/>
                      <a:gd name="T1" fmla="*/ 50 h 237"/>
                      <a:gd name="T2" fmla="*/ 179 w 391"/>
                      <a:gd name="T3" fmla="*/ 26 h 237"/>
                      <a:gd name="T4" fmla="*/ 286 w 391"/>
                      <a:gd name="T5" fmla="*/ 135 h 237"/>
                      <a:gd name="T6" fmla="*/ 391 w 391"/>
                      <a:gd name="T7" fmla="*/ 0 h 237"/>
                      <a:gd name="T8" fmla="*/ 379 w 391"/>
                      <a:gd name="T9" fmla="*/ 130 h 237"/>
                      <a:gd name="T10" fmla="*/ 272 w 391"/>
                      <a:gd name="T11" fmla="*/ 237 h 237"/>
                      <a:gd name="T12" fmla="*/ 160 w 391"/>
                      <a:gd name="T13" fmla="*/ 104 h 237"/>
                      <a:gd name="T14" fmla="*/ 24 w 391"/>
                      <a:gd name="T15" fmla="*/ 133 h 237"/>
                      <a:gd name="T16" fmla="*/ 0 w 391"/>
                      <a:gd name="T17" fmla="*/ 50 h 237"/>
                      <a:gd name="T18" fmla="*/ 0 w 391"/>
                      <a:gd name="T19" fmla="*/ 50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1"/>
                      <a:gd name="T31" fmla="*/ 0 h 237"/>
                      <a:gd name="T32" fmla="*/ 391 w 391"/>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1" h="237">
                        <a:moveTo>
                          <a:pt x="0" y="50"/>
                        </a:moveTo>
                        <a:lnTo>
                          <a:pt x="179" y="26"/>
                        </a:lnTo>
                        <a:lnTo>
                          <a:pt x="286" y="135"/>
                        </a:lnTo>
                        <a:lnTo>
                          <a:pt x="391" y="0"/>
                        </a:lnTo>
                        <a:lnTo>
                          <a:pt x="379" y="130"/>
                        </a:lnTo>
                        <a:lnTo>
                          <a:pt x="272" y="237"/>
                        </a:lnTo>
                        <a:lnTo>
                          <a:pt x="160" y="104"/>
                        </a:lnTo>
                        <a:lnTo>
                          <a:pt x="24" y="133"/>
                        </a:lnTo>
                        <a:lnTo>
                          <a:pt x="0" y="5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0" name="Freeform 130"/>
                  <p:cNvSpPr>
                    <a:spLocks/>
                  </p:cNvSpPr>
                  <p:nvPr/>
                </p:nvSpPr>
                <p:spPr bwMode="auto">
                  <a:xfrm>
                    <a:off x="4149" y="741"/>
                    <a:ext cx="390" cy="237"/>
                  </a:xfrm>
                  <a:custGeom>
                    <a:avLst/>
                    <a:gdLst>
                      <a:gd name="T0" fmla="*/ 0 w 390"/>
                      <a:gd name="T1" fmla="*/ 52 h 237"/>
                      <a:gd name="T2" fmla="*/ 179 w 390"/>
                      <a:gd name="T3" fmla="*/ 26 h 237"/>
                      <a:gd name="T4" fmla="*/ 286 w 390"/>
                      <a:gd name="T5" fmla="*/ 138 h 237"/>
                      <a:gd name="T6" fmla="*/ 390 w 390"/>
                      <a:gd name="T7" fmla="*/ 0 h 237"/>
                      <a:gd name="T8" fmla="*/ 379 w 390"/>
                      <a:gd name="T9" fmla="*/ 131 h 237"/>
                      <a:gd name="T10" fmla="*/ 272 w 390"/>
                      <a:gd name="T11" fmla="*/ 237 h 237"/>
                      <a:gd name="T12" fmla="*/ 160 w 390"/>
                      <a:gd name="T13" fmla="*/ 102 h 237"/>
                      <a:gd name="T14" fmla="*/ 22 w 390"/>
                      <a:gd name="T15" fmla="*/ 131 h 237"/>
                      <a:gd name="T16" fmla="*/ 0 w 390"/>
                      <a:gd name="T17" fmla="*/ 52 h 237"/>
                      <a:gd name="T18" fmla="*/ 0 w 390"/>
                      <a:gd name="T19" fmla="*/ 52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237"/>
                      <a:gd name="T32" fmla="*/ 390 w 390"/>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237">
                        <a:moveTo>
                          <a:pt x="0" y="52"/>
                        </a:moveTo>
                        <a:lnTo>
                          <a:pt x="179" y="26"/>
                        </a:lnTo>
                        <a:lnTo>
                          <a:pt x="286" y="138"/>
                        </a:lnTo>
                        <a:lnTo>
                          <a:pt x="390" y="0"/>
                        </a:lnTo>
                        <a:lnTo>
                          <a:pt x="379" y="131"/>
                        </a:lnTo>
                        <a:lnTo>
                          <a:pt x="272" y="237"/>
                        </a:lnTo>
                        <a:lnTo>
                          <a:pt x="160" y="102"/>
                        </a:lnTo>
                        <a:lnTo>
                          <a:pt x="22" y="131"/>
                        </a:lnTo>
                        <a:lnTo>
                          <a:pt x="0" y="52"/>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1" name="Freeform 131"/>
                  <p:cNvSpPr>
                    <a:spLocks/>
                  </p:cNvSpPr>
                  <p:nvPr/>
                </p:nvSpPr>
                <p:spPr bwMode="auto">
                  <a:xfrm>
                    <a:off x="4211" y="1014"/>
                    <a:ext cx="388" cy="238"/>
                  </a:xfrm>
                  <a:custGeom>
                    <a:avLst/>
                    <a:gdLst>
                      <a:gd name="T0" fmla="*/ 0 w 388"/>
                      <a:gd name="T1" fmla="*/ 52 h 238"/>
                      <a:gd name="T2" fmla="*/ 179 w 388"/>
                      <a:gd name="T3" fmla="*/ 24 h 238"/>
                      <a:gd name="T4" fmla="*/ 286 w 388"/>
                      <a:gd name="T5" fmla="*/ 138 h 238"/>
                      <a:gd name="T6" fmla="*/ 388 w 388"/>
                      <a:gd name="T7" fmla="*/ 0 h 238"/>
                      <a:gd name="T8" fmla="*/ 378 w 388"/>
                      <a:gd name="T9" fmla="*/ 131 h 238"/>
                      <a:gd name="T10" fmla="*/ 271 w 388"/>
                      <a:gd name="T11" fmla="*/ 238 h 238"/>
                      <a:gd name="T12" fmla="*/ 160 w 388"/>
                      <a:gd name="T13" fmla="*/ 102 h 238"/>
                      <a:gd name="T14" fmla="*/ 22 w 388"/>
                      <a:gd name="T15" fmla="*/ 133 h 238"/>
                      <a:gd name="T16" fmla="*/ 0 w 388"/>
                      <a:gd name="T17" fmla="*/ 52 h 238"/>
                      <a:gd name="T18" fmla="*/ 0 w 388"/>
                      <a:gd name="T19" fmla="*/ 52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238"/>
                      <a:gd name="T32" fmla="*/ 388 w 388"/>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238">
                        <a:moveTo>
                          <a:pt x="0" y="52"/>
                        </a:moveTo>
                        <a:lnTo>
                          <a:pt x="179" y="24"/>
                        </a:lnTo>
                        <a:lnTo>
                          <a:pt x="286" y="138"/>
                        </a:lnTo>
                        <a:lnTo>
                          <a:pt x="388" y="0"/>
                        </a:lnTo>
                        <a:lnTo>
                          <a:pt x="378" y="131"/>
                        </a:lnTo>
                        <a:lnTo>
                          <a:pt x="271" y="238"/>
                        </a:lnTo>
                        <a:lnTo>
                          <a:pt x="160" y="102"/>
                        </a:lnTo>
                        <a:lnTo>
                          <a:pt x="22" y="133"/>
                        </a:lnTo>
                        <a:lnTo>
                          <a:pt x="0" y="52"/>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2" name="Freeform 132"/>
                  <p:cNvSpPr>
                    <a:spLocks/>
                  </p:cNvSpPr>
                  <p:nvPr/>
                </p:nvSpPr>
                <p:spPr bwMode="auto">
                  <a:xfrm>
                    <a:off x="3935" y="3277"/>
                    <a:ext cx="252" cy="133"/>
                  </a:xfrm>
                  <a:custGeom>
                    <a:avLst/>
                    <a:gdLst>
                      <a:gd name="T0" fmla="*/ 245 w 252"/>
                      <a:gd name="T1" fmla="*/ 0 h 133"/>
                      <a:gd name="T2" fmla="*/ 0 w 252"/>
                      <a:gd name="T3" fmla="*/ 122 h 133"/>
                      <a:gd name="T4" fmla="*/ 252 w 252"/>
                      <a:gd name="T5" fmla="*/ 133 h 133"/>
                      <a:gd name="T6" fmla="*/ 245 w 252"/>
                      <a:gd name="T7" fmla="*/ 0 h 133"/>
                      <a:gd name="T8" fmla="*/ 245 w 252"/>
                      <a:gd name="T9" fmla="*/ 0 h 133"/>
                      <a:gd name="T10" fmla="*/ 0 60000 65536"/>
                      <a:gd name="T11" fmla="*/ 0 60000 65536"/>
                      <a:gd name="T12" fmla="*/ 0 60000 65536"/>
                      <a:gd name="T13" fmla="*/ 0 60000 65536"/>
                      <a:gd name="T14" fmla="*/ 0 60000 65536"/>
                      <a:gd name="T15" fmla="*/ 0 w 252"/>
                      <a:gd name="T16" fmla="*/ 0 h 133"/>
                      <a:gd name="T17" fmla="*/ 252 w 252"/>
                      <a:gd name="T18" fmla="*/ 133 h 133"/>
                    </a:gdLst>
                    <a:ahLst/>
                    <a:cxnLst>
                      <a:cxn ang="T10">
                        <a:pos x="T0" y="T1"/>
                      </a:cxn>
                      <a:cxn ang="T11">
                        <a:pos x="T2" y="T3"/>
                      </a:cxn>
                      <a:cxn ang="T12">
                        <a:pos x="T4" y="T5"/>
                      </a:cxn>
                      <a:cxn ang="T13">
                        <a:pos x="T6" y="T7"/>
                      </a:cxn>
                      <a:cxn ang="T14">
                        <a:pos x="T8" y="T9"/>
                      </a:cxn>
                    </a:cxnLst>
                    <a:rect l="T15" t="T16" r="T17" b="T18"/>
                    <a:pathLst>
                      <a:path w="252" h="133">
                        <a:moveTo>
                          <a:pt x="245" y="0"/>
                        </a:moveTo>
                        <a:lnTo>
                          <a:pt x="0" y="122"/>
                        </a:lnTo>
                        <a:lnTo>
                          <a:pt x="252" y="133"/>
                        </a:lnTo>
                        <a:lnTo>
                          <a:pt x="245"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3" name="Freeform 133"/>
                  <p:cNvSpPr>
                    <a:spLocks/>
                  </p:cNvSpPr>
                  <p:nvPr/>
                </p:nvSpPr>
                <p:spPr bwMode="auto">
                  <a:xfrm>
                    <a:off x="4761" y="2325"/>
                    <a:ext cx="211" cy="1095"/>
                  </a:xfrm>
                  <a:custGeom>
                    <a:avLst/>
                    <a:gdLst>
                      <a:gd name="T0" fmla="*/ 183 w 211"/>
                      <a:gd name="T1" fmla="*/ 1095 h 1095"/>
                      <a:gd name="T2" fmla="*/ 0 w 211"/>
                      <a:gd name="T3" fmla="*/ 0 h 1095"/>
                      <a:gd name="T4" fmla="*/ 159 w 211"/>
                      <a:gd name="T5" fmla="*/ 466 h 1095"/>
                      <a:gd name="T6" fmla="*/ 211 w 211"/>
                      <a:gd name="T7" fmla="*/ 803 h 1095"/>
                      <a:gd name="T8" fmla="*/ 183 w 211"/>
                      <a:gd name="T9" fmla="*/ 1095 h 1095"/>
                      <a:gd name="T10" fmla="*/ 183 w 211"/>
                      <a:gd name="T11" fmla="*/ 1095 h 1095"/>
                      <a:gd name="T12" fmla="*/ 0 60000 65536"/>
                      <a:gd name="T13" fmla="*/ 0 60000 65536"/>
                      <a:gd name="T14" fmla="*/ 0 60000 65536"/>
                      <a:gd name="T15" fmla="*/ 0 60000 65536"/>
                      <a:gd name="T16" fmla="*/ 0 60000 65536"/>
                      <a:gd name="T17" fmla="*/ 0 60000 65536"/>
                      <a:gd name="T18" fmla="*/ 0 w 211"/>
                      <a:gd name="T19" fmla="*/ 0 h 1095"/>
                      <a:gd name="T20" fmla="*/ 211 w 211"/>
                      <a:gd name="T21" fmla="*/ 1095 h 1095"/>
                    </a:gdLst>
                    <a:ahLst/>
                    <a:cxnLst>
                      <a:cxn ang="T12">
                        <a:pos x="T0" y="T1"/>
                      </a:cxn>
                      <a:cxn ang="T13">
                        <a:pos x="T2" y="T3"/>
                      </a:cxn>
                      <a:cxn ang="T14">
                        <a:pos x="T4" y="T5"/>
                      </a:cxn>
                      <a:cxn ang="T15">
                        <a:pos x="T6" y="T7"/>
                      </a:cxn>
                      <a:cxn ang="T16">
                        <a:pos x="T8" y="T9"/>
                      </a:cxn>
                      <a:cxn ang="T17">
                        <a:pos x="T10" y="T11"/>
                      </a:cxn>
                    </a:cxnLst>
                    <a:rect l="T18" t="T19" r="T20" b="T21"/>
                    <a:pathLst>
                      <a:path w="211" h="1095">
                        <a:moveTo>
                          <a:pt x="183" y="1095"/>
                        </a:moveTo>
                        <a:lnTo>
                          <a:pt x="0" y="0"/>
                        </a:lnTo>
                        <a:lnTo>
                          <a:pt x="159" y="466"/>
                        </a:lnTo>
                        <a:lnTo>
                          <a:pt x="211" y="803"/>
                        </a:lnTo>
                        <a:lnTo>
                          <a:pt x="183" y="1095"/>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4" name="Freeform 134"/>
                  <p:cNvSpPr>
                    <a:spLocks/>
                  </p:cNvSpPr>
                  <p:nvPr/>
                </p:nvSpPr>
                <p:spPr bwMode="auto">
                  <a:xfrm>
                    <a:off x="4942" y="3016"/>
                    <a:ext cx="207" cy="1264"/>
                  </a:xfrm>
                  <a:custGeom>
                    <a:avLst/>
                    <a:gdLst>
                      <a:gd name="T0" fmla="*/ 159 w 207"/>
                      <a:gd name="T1" fmla="*/ 0 h 1264"/>
                      <a:gd name="T2" fmla="*/ 111 w 207"/>
                      <a:gd name="T3" fmla="*/ 748 h 1264"/>
                      <a:gd name="T4" fmla="*/ 0 w 207"/>
                      <a:gd name="T5" fmla="*/ 1264 h 1264"/>
                      <a:gd name="T6" fmla="*/ 176 w 207"/>
                      <a:gd name="T7" fmla="*/ 957 h 1264"/>
                      <a:gd name="T8" fmla="*/ 207 w 207"/>
                      <a:gd name="T9" fmla="*/ 561 h 1264"/>
                      <a:gd name="T10" fmla="*/ 159 w 207"/>
                      <a:gd name="T11" fmla="*/ 0 h 1264"/>
                      <a:gd name="T12" fmla="*/ 159 w 207"/>
                      <a:gd name="T13" fmla="*/ 0 h 1264"/>
                      <a:gd name="T14" fmla="*/ 0 60000 65536"/>
                      <a:gd name="T15" fmla="*/ 0 60000 65536"/>
                      <a:gd name="T16" fmla="*/ 0 60000 65536"/>
                      <a:gd name="T17" fmla="*/ 0 60000 65536"/>
                      <a:gd name="T18" fmla="*/ 0 60000 65536"/>
                      <a:gd name="T19" fmla="*/ 0 60000 65536"/>
                      <a:gd name="T20" fmla="*/ 0 60000 65536"/>
                      <a:gd name="T21" fmla="*/ 0 w 207"/>
                      <a:gd name="T22" fmla="*/ 0 h 1264"/>
                      <a:gd name="T23" fmla="*/ 207 w 207"/>
                      <a:gd name="T24" fmla="*/ 1264 h 1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264">
                        <a:moveTo>
                          <a:pt x="159" y="0"/>
                        </a:moveTo>
                        <a:lnTo>
                          <a:pt x="111" y="748"/>
                        </a:lnTo>
                        <a:lnTo>
                          <a:pt x="0" y="1264"/>
                        </a:lnTo>
                        <a:lnTo>
                          <a:pt x="176" y="957"/>
                        </a:lnTo>
                        <a:lnTo>
                          <a:pt x="207" y="561"/>
                        </a:lnTo>
                        <a:lnTo>
                          <a:pt x="159"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35" name="Freeform 135"/>
                  <p:cNvSpPr>
                    <a:spLocks/>
                  </p:cNvSpPr>
                  <p:nvPr/>
                </p:nvSpPr>
                <p:spPr bwMode="auto">
                  <a:xfrm>
                    <a:off x="3621" y="2672"/>
                    <a:ext cx="345" cy="304"/>
                  </a:xfrm>
                  <a:custGeom>
                    <a:avLst/>
                    <a:gdLst>
                      <a:gd name="T0" fmla="*/ 345 w 345"/>
                      <a:gd name="T1" fmla="*/ 0 h 304"/>
                      <a:gd name="T2" fmla="*/ 236 w 345"/>
                      <a:gd name="T3" fmla="*/ 204 h 304"/>
                      <a:gd name="T4" fmla="*/ 0 w 345"/>
                      <a:gd name="T5" fmla="*/ 304 h 304"/>
                      <a:gd name="T6" fmla="*/ 200 w 345"/>
                      <a:gd name="T7" fmla="*/ 104 h 304"/>
                      <a:gd name="T8" fmla="*/ 345 w 345"/>
                      <a:gd name="T9" fmla="*/ 0 h 304"/>
                      <a:gd name="T10" fmla="*/ 345 w 345"/>
                      <a:gd name="T11" fmla="*/ 0 h 304"/>
                      <a:gd name="T12" fmla="*/ 0 60000 65536"/>
                      <a:gd name="T13" fmla="*/ 0 60000 65536"/>
                      <a:gd name="T14" fmla="*/ 0 60000 65536"/>
                      <a:gd name="T15" fmla="*/ 0 60000 65536"/>
                      <a:gd name="T16" fmla="*/ 0 60000 65536"/>
                      <a:gd name="T17" fmla="*/ 0 60000 65536"/>
                      <a:gd name="T18" fmla="*/ 0 w 345"/>
                      <a:gd name="T19" fmla="*/ 0 h 304"/>
                      <a:gd name="T20" fmla="*/ 345 w 345"/>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345" h="304">
                        <a:moveTo>
                          <a:pt x="345" y="0"/>
                        </a:moveTo>
                        <a:lnTo>
                          <a:pt x="236" y="204"/>
                        </a:lnTo>
                        <a:lnTo>
                          <a:pt x="0" y="304"/>
                        </a:lnTo>
                        <a:lnTo>
                          <a:pt x="200" y="104"/>
                        </a:lnTo>
                        <a:lnTo>
                          <a:pt x="345"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12" name="Group 136"/>
                <p:cNvGrpSpPr>
                  <a:grpSpLocks noChangeAspect="1"/>
                </p:cNvGrpSpPr>
                <p:nvPr/>
              </p:nvGrpSpPr>
              <p:grpSpPr bwMode="auto">
                <a:xfrm>
                  <a:off x="7532690" y="1241425"/>
                  <a:ext cx="2020887" cy="1273175"/>
                  <a:chOff x="0" y="0"/>
                  <a:chExt cx="1380" cy="1290"/>
                </a:xfrm>
              </p:grpSpPr>
              <p:sp>
                <p:nvSpPr>
                  <p:cNvPr id="18509" name="AutoShape 137"/>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10" name="Freeform 138"/>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1" name="Freeform 139"/>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2" name="Freeform 140"/>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3" name="Freeform 141"/>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4" name="Freeform 142"/>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5" name="Freeform 143"/>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6" name="Freeform 144"/>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7" name="Freeform 145"/>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8" name="Freeform 146"/>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19" name="Freeform 147"/>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0" name="Freeform 148"/>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21" name="Freeform 149"/>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13" name="Group 150"/>
                <p:cNvGrpSpPr>
                  <a:grpSpLocks noChangeAspect="1"/>
                </p:cNvGrpSpPr>
                <p:nvPr/>
              </p:nvGrpSpPr>
              <p:grpSpPr bwMode="auto">
                <a:xfrm rot="6157260">
                  <a:off x="7140586" y="1368427"/>
                  <a:ext cx="898525" cy="1054100"/>
                  <a:chOff x="218" y="0"/>
                  <a:chExt cx="3742" cy="4140"/>
                </a:xfrm>
              </p:grpSpPr>
              <p:sp>
                <p:nvSpPr>
                  <p:cNvPr id="18501" name="AutoShape 151"/>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502" name="Freeform 152"/>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3" name="Freeform 153"/>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4" name="Freeform 154"/>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5" name="Freeform 155"/>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6" name="Freeform 156"/>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7" name="Freeform 157"/>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8" name="Freeform 158"/>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grpSp>
              <p:nvGrpSpPr>
                <p:cNvPr id="14" name="Group 159"/>
                <p:cNvGrpSpPr>
                  <a:grpSpLocks noChangeAspect="1"/>
                </p:cNvGrpSpPr>
                <p:nvPr/>
              </p:nvGrpSpPr>
              <p:grpSpPr bwMode="auto">
                <a:xfrm rot="13460799">
                  <a:off x="6943726" y="763593"/>
                  <a:ext cx="952500" cy="993775"/>
                  <a:chOff x="218" y="0"/>
                  <a:chExt cx="3742" cy="4140"/>
                </a:xfrm>
              </p:grpSpPr>
              <p:sp>
                <p:nvSpPr>
                  <p:cNvPr id="18493" name="AutoShape 160"/>
                  <p:cNvSpPr>
                    <a:spLocks noChangeAspect="1" noChangeArrowheads="1"/>
                  </p:cNvSpPr>
                  <p:nvPr/>
                </p:nvSpPr>
                <p:spPr bwMode="auto">
                  <a:xfrm>
                    <a:off x="218" y="0"/>
                    <a:ext cx="3742" cy="4140"/>
                  </a:xfrm>
                  <a:prstGeom prst="rect">
                    <a:avLst/>
                  </a:prstGeom>
                  <a:noFill/>
                  <a:ln w="9525">
                    <a:noFill/>
                    <a:miter lim="800000"/>
                    <a:headEnd/>
                    <a:tailEnd/>
                  </a:ln>
                </p:spPr>
                <p:txBody>
                  <a:bodyPr/>
                  <a:lstStyle/>
                  <a:p>
                    <a:endParaRPr lang="en-US">
                      <a:latin typeface="Verdana" pitchFamily="34" charset="0"/>
                      <a:ea typeface="Verdana" pitchFamily="34" charset="0"/>
                      <a:cs typeface="Verdana" pitchFamily="34" charset="0"/>
                    </a:endParaRPr>
                  </a:p>
                </p:txBody>
              </p:sp>
              <p:sp>
                <p:nvSpPr>
                  <p:cNvPr id="18494" name="Freeform 161"/>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495" name="Freeform 162"/>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496" name="Freeform 163"/>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497" name="Freeform 164"/>
                  <p:cNvSpPr>
                    <a:spLocks/>
                  </p:cNvSpPr>
                  <p:nvPr/>
                </p:nvSpPr>
                <p:spPr bwMode="auto">
                  <a:xfrm>
                    <a:off x="1260" y="900"/>
                    <a:ext cx="1620" cy="1080"/>
                  </a:xfrm>
                  <a:custGeom>
                    <a:avLst/>
                    <a:gdLst>
                      <a:gd name="T0" fmla="*/ 33823 w 353"/>
                      <a:gd name="T1" fmla="*/ 4998 h 309"/>
                      <a:gd name="T2" fmla="*/ 29867 w 353"/>
                      <a:gd name="T3" fmla="*/ 4435 h 309"/>
                      <a:gd name="T4" fmla="*/ 28706 w 353"/>
                      <a:gd name="T5" fmla="*/ 3373 h 309"/>
                      <a:gd name="T6" fmla="*/ 27063 w 353"/>
                      <a:gd name="T7" fmla="*/ 2394 h 309"/>
                      <a:gd name="T8" fmla="*/ 25126 w 353"/>
                      <a:gd name="T9" fmla="*/ 1538 h 309"/>
                      <a:gd name="T10" fmla="*/ 21758 w 353"/>
                      <a:gd name="T11" fmla="*/ 3883 h 309"/>
                      <a:gd name="T12" fmla="*/ 22327 w 353"/>
                      <a:gd name="T13" fmla="*/ 4142 h 309"/>
                      <a:gd name="T14" fmla="*/ 22703 w 353"/>
                      <a:gd name="T15" fmla="*/ 4435 h 309"/>
                      <a:gd name="T16" fmla="*/ 22703 w 353"/>
                      <a:gd name="T17" fmla="*/ 5166 h 309"/>
                      <a:gd name="T18" fmla="*/ 21354 w 353"/>
                      <a:gd name="T19" fmla="*/ 5680 h 309"/>
                      <a:gd name="T20" fmla="*/ 19715 w 353"/>
                      <a:gd name="T21" fmla="*/ 5596 h 309"/>
                      <a:gd name="T22" fmla="*/ 18554 w 353"/>
                      <a:gd name="T23" fmla="*/ 5033 h 309"/>
                      <a:gd name="T24" fmla="*/ 18742 w 353"/>
                      <a:gd name="T25" fmla="*/ 4226 h 309"/>
                      <a:gd name="T26" fmla="*/ 20009 w 353"/>
                      <a:gd name="T27" fmla="*/ 3799 h 309"/>
                      <a:gd name="T28" fmla="*/ 20789 w 353"/>
                      <a:gd name="T29" fmla="*/ 3764 h 309"/>
                      <a:gd name="T30" fmla="*/ 21546 w 353"/>
                      <a:gd name="T31" fmla="*/ 3799 h 309"/>
                      <a:gd name="T32" fmla="*/ 22515 w 353"/>
                      <a:gd name="T33" fmla="*/ 720 h 309"/>
                      <a:gd name="T34" fmla="*/ 20789 w 353"/>
                      <a:gd name="T35" fmla="*/ 426 h 309"/>
                      <a:gd name="T36" fmla="*/ 19146 w 353"/>
                      <a:gd name="T37" fmla="*/ 171 h 309"/>
                      <a:gd name="T38" fmla="*/ 17205 w 353"/>
                      <a:gd name="T39" fmla="*/ 35 h 309"/>
                      <a:gd name="T40" fmla="*/ 13056 w 353"/>
                      <a:gd name="T41" fmla="*/ 35 h 309"/>
                      <a:gd name="T42" fmla="*/ 7435 w 353"/>
                      <a:gd name="T43" fmla="*/ 891 h 309"/>
                      <a:gd name="T44" fmla="*/ 3098 w 353"/>
                      <a:gd name="T45" fmla="*/ 2565 h 309"/>
                      <a:gd name="T46" fmla="*/ 381 w 353"/>
                      <a:gd name="T47" fmla="*/ 4911 h 309"/>
                      <a:gd name="T48" fmla="*/ 106 w 353"/>
                      <a:gd name="T49" fmla="*/ 7560 h 309"/>
                      <a:gd name="T50" fmla="*/ 2230 w 353"/>
                      <a:gd name="T51" fmla="*/ 9993 h 309"/>
                      <a:gd name="T52" fmla="*/ 6278 w 353"/>
                      <a:gd name="T53" fmla="*/ 11911 h 309"/>
                      <a:gd name="T54" fmla="*/ 11689 w 353"/>
                      <a:gd name="T55" fmla="*/ 13023 h 309"/>
                      <a:gd name="T56" fmla="*/ 16342 w 353"/>
                      <a:gd name="T57" fmla="*/ 13194 h 309"/>
                      <a:gd name="T58" fmla="*/ 19417 w 353"/>
                      <a:gd name="T59" fmla="*/ 13023 h 309"/>
                      <a:gd name="T60" fmla="*/ 22327 w 353"/>
                      <a:gd name="T61" fmla="*/ 12509 h 309"/>
                      <a:gd name="T62" fmla="*/ 24938 w 353"/>
                      <a:gd name="T63" fmla="*/ 11824 h 309"/>
                      <a:gd name="T64" fmla="*/ 25525 w 353"/>
                      <a:gd name="T65" fmla="*/ 11398 h 309"/>
                      <a:gd name="T66" fmla="*/ 24263 w 353"/>
                      <a:gd name="T67" fmla="*/ 11398 h 309"/>
                      <a:gd name="T68" fmla="*/ 22997 w 353"/>
                      <a:gd name="T69" fmla="*/ 11359 h 309"/>
                      <a:gd name="T70" fmla="*/ 21946 w 353"/>
                      <a:gd name="T71" fmla="*/ 11143 h 309"/>
                      <a:gd name="T72" fmla="*/ 19523 w 353"/>
                      <a:gd name="T73" fmla="*/ 10678 h 309"/>
                      <a:gd name="T74" fmla="*/ 16829 w 353"/>
                      <a:gd name="T75" fmla="*/ 9566 h 309"/>
                      <a:gd name="T76" fmla="*/ 15268 w 353"/>
                      <a:gd name="T77" fmla="*/ 8455 h 309"/>
                      <a:gd name="T78" fmla="*/ 14594 w 353"/>
                      <a:gd name="T79" fmla="*/ 7560 h 309"/>
                      <a:gd name="T80" fmla="*/ 14300 w 353"/>
                      <a:gd name="T81" fmla="*/ 7256 h 309"/>
                      <a:gd name="T82" fmla="*/ 14699 w 353"/>
                      <a:gd name="T83" fmla="*/ 6913 h 309"/>
                      <a:gd name="T84" fmla="*/ 15649 w 353"/>
                      <a:gd name="T85" fmla="*/ 6830 h 309"/>
                      <a:gd name="T86" fmla="*/ 16535 w 353"/>
                      <a:gd name="T87" fmla="*/ 7001 h 309"/>
                      <a:gd name="T88" fmla="*/ 16618 w 353"/>
                      <a:gd name="T89" fmla="*/ 7221 h 309"/>
                      <a:gd name="T90" fmla="*/ 16911 w 353"/>
                      <a:gd name="T91" fmla="*/ 7560 h 309"/>
                      <a:gd name="T92" fmla="*/ 17880 w 353"/>
                      <a:gd name="T93" fmla="*/ 8367 h 309"/>
                      <a:gd name="T94" fmla="*/ 19523 w 353"/>
                      <a:gd name="T95" fmla="*/ 9346 h 309"/>
                      <a:gd name="T96" fmla="*/ 22239 w 353"/>
                      <a:gd name="T97" fmla="*/ 10115 h 309"/>
                      <a:gd name="T98" fmla="*/ 23589 w 353"/>
                      <a:gd name="T99" fmla="*/ 10286 h 309"/>
                      <a:gd name="T100" fmla="*/ 25126 w 353"/>
                      <a:gd name="T101" fmla="*/ 10335 h 309"/>
                      <a:gd name="T102" fmla="*/ 26686 w 353"/>
                      <a:gd name="T103" fmla="*/ 10286 h 309"/>
                      <a:gd name="T104" fmla="*/ 28329 w 353"/>
                      <a:gd name="T105" fmla="*/ 10164 h 309"/>
                      <a:gd name="T106" fmla="*/ 29867 w 353"/>
                      <a:gd name="T107" fmla="*/ 8797 h 309"/>
                      <a:gd name="T108" fmla="*/ 30642 w 353"/>
                      <a:gd name="T109" fmla="*/ 7343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498" name="Freeform 165"/>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499" name="Freeform 166"/>
                  <p:cNvSpPr>
                    <a:spLocks/>
                  </p:cNvSpPr>
                  <p:nvPr/>
                </p:nvSpPr>
                <p:spPr bwMode="auto">
                  <a:xfrm>
                    <a:off x="1260" y="1440"/>
                    <a:ext cx="2530" cy="2222"/>
                  </a:xfrm>
                  <a:custGeom>
                    <a:avLst/>
                    <a:gdLst>
                      <a:gd name="T0" fmla="*/ 57471 w 489"/>
                      <a:gd name="T1" fmla="*/ 76 h 670"/>
                      <a:gd name="T2" fmla="*/ 55117 w 489"/>
                      <a:gd name="T3" fmla="*/ 474 h 670"/>
                      <a:gd name="T4" fmla="*/ 53321 w 489"/>
                      <a:gd name="T5" fmla="*/ 1088 h 670"/>
                      <a:gd name="T6" fmla="*/ 52494 w 489"/>
                      <a:gd name="T7" fmla="*/ 1827 h 670"/>
                      <a:gd name="T8" fmla="*/ 52892 w 489"/>
                      <a:gd name="T9" fmla="*/ 2739 h 670"/>
                      <a:gd name="T10" fmla="*/ 54982 w 489"/>
                      <a:gd name="T11" fmla="*/ 3499 h 670"/>
                      <a:gd name="T12" fmla="*/ 55546 w 489"/>
                      <a:gd name="T13" fmla="*/ 4268 h 670"/>
                      <a:gd name="T14" fmla="*/ 53725 w 489"/>
                      <a:gd name="T15" fmla="*/ 5147 h 670"/>
                      <a:gd name="T16" fmla="*/ 51102 w 489"/>
                      <a:gd name="T17" fmla="*/ 5983 h 670"/>
                      <a:gd name="T18" fmla="*/ 48184 w 489"/>
                      <a:gd name="T19" fmla="*/ 6785 h 670"/>
                      <a:gd name="T20" fmla="*/ 45157 w 489"/>
                      <a:gd name="T21" fmla="*/ 7369 h 670"/>
                      <a:gd name="T22" fmla="*/ 42803 w 489"/>
                      <a:gd name="T23" fmla="*/ 7654 h 670"/>
                      <a:gd name="T24" fmla="*/ 39885 w 489"/>
                      <a:gd name="T25" fmla="*/ 7150 h 670"/>
                      <a:gd name="T26" fmla="*/ 35601 w 489"/>
                      <a:gd name="T27" fmla="*/ 6092 h 670"/>
                      <a:gd name="T28" fmla="*/ 30758 w 489"/>
                      <a:gd name="T29" fmla="*/ 5399 h 670"/>
                      <a:gd name="T30" fmla="*/ 24922 w 489"/>
                      <a:gd name="T31" fmla="*/ 5038 h 670"/>
                      <a:gd name="T32" fmla="*/ 17317 w 489"/>
                      <a:gd name="T33" fmla="*/ 5147 h 670"/>
                      <a:gd name="T34" fmla="*/ 9556 w 489"/>
                      <a:gd name="T35" fmla="*/ 6059 h 670"/>
                      <a:gd name="T36" fmla="*/ 3611 w 489"/>
                      <a:gd name="T37" fmla="*/ 7731 h 670"/>
                      <a:gd name="T38" fmla="*/ 698 w 489"/>
                      <a:gd name="T39" fmla="*/ 9843 h 670"/>
                      <a:gd name="T40" fmla="*/ 0 w 489"/>
                      <a:gd name="T41" fmla="*/ 11054 h 670"/>
                      <a:gd name="T42" fmla="*/ 45157 w 489"/>
                      <a:gd name="T43" fmla="*/ 22326 h 670"/>
                      <a:gd name="T44" fmla="*/ 41975 w 489"/>
                      <a:gd name="T45" fmla="*/ 14957 h 670"/>
                      <a:gd name="T46" fmla="*/ 35601 w 489"/>
                      <a:gd name="T47" fmla="*/ 14264 h 670"/>
                      <a:gd name="T48" fmla="*/ 29925 w 489"/>
                      <a:gd name="T49" fmla="*/ 13209 h 670"/>
                      <a:gd name="T50" fmla="*/ 24922 w 489"/>
                      <a:gd name="T51" fmla="*/ 11889 h 670"/>
                      <a:gd name="T52" fmla="*/ 20907 w 489"/>
                      <a:gd name="T53" fmla="*/ 10218 h 670"/>
                      <a:gd name="T54" fmla="*/ 18284 w 489"/>
                      <a:gd name="T55" fmla="*/ 8347 h 670"/>
                      <a:gd name="T56" fmla="*/ 17586 w 489"/>
                      <a:gd name="T57" fmla="*/ 7117 h 670"/>
                      <a:gd name="T58" fmla="*/ 18683 w 489"/>
                      <a:gd name="T59" fmla="*/ 6676 h 670"/>
                      <a:gd name="T60" fmla="*/ 20773 w 489"/>
                      <a:gd name="T61" fmla="*/ 6567 h 670"/>
                      <a:gd name="T62" fmla="*/ 22299 w 489"/>
                      <a:gd name="T63" fmla="*/ 6895 h 670"/>
                      <a:gd name="T64" fmla="*/ 23262 w 489"/>
                      <a:gd name="T65" fmla="*/ 7986 h 670"/>
                      <a:gd name="T66" fmla="*/ 25481 w 489"/>
                      <a:gd name="T67" fmla="*/ 9634 h 670"/>
                      <a:gd name="T68" fmla="*/ 28937 w 489"/>
                      <a:gd name="T69" fmla="*/ 10977 h 670"/>
                      <a:gd name="T70" fmla="*/ 32818 w 489"/>
                      <a:gd name="T71" fmla="*/ 12108 h 670"/>
                      <a:gd name="T72" fmla="*/ 37396 w 489"/>
                      <a:gd name="T73" fmla="*/ 12944 h 670"/>
                      <a:gd name="T74" fmla="*/ 42374 w 489"/>
                      <a:gd name="T75" fmla="*/ 13571 h 670"/>
                      <a:gd name="T76" fmla="*/ 44728 w 489"/>
                      <a:gd name="T77" fmla="*/ 10802 h 670"/>
                      <a:gd name="T78" fmla="*/ 44598 w 489"/>
                      <a:gd name="T79" fmla="*/ 10327 h 670"/>
                      <a:gd name="T80" fmla="*/ 44034 w 489"/>
                      <a:gd name="T81" fmla="*/ 9415 h 670"/>
                      <a:gd name="T82" fmla="*/ 44997 w 489"/>
                      <a:gd name="T83" fmla="*/ 8832 h 670"/>
                      <a:gd name="T84" fmla="*/ 47780 w 489"/>
                      <a:gd name="T85" fmla="*/ 8536 h 670"/>
                      <a:gd name="T86" fmla="*/ 51371 w 489"/>
                      <a:gd name="T87" fmla="*/ 7876 h 670"/>
                      <a:gd name="T88" fmla="*/ 55117 w 489"/>
                      <a:gd name="T89" fmla="*/ 7008 h 670"/>
                      <a:gd name="T90" fmla="*/ 58169 w 489"/>
                      <a:gd name="T91" fmla="*/ 5873 h 670"/>
                      <a:gd name="T92" fmla="*/ 60523 w 489"/>
                      <a:gd name="T93" fmla="*/ 4673 h 670"/>
                      <a:gd name="T94" fmla="*/ 62877 w 489"/>
                      <a:gd name="T95" fmla="*/ 3870 h 670"/>
                      <a:gd name="T96" fmla="*/ 65237 w 489"/>
                      <a:gd name="T97" fmla="*/ 3466 h 670"/>
                      <a:gd name="T98" fmla="*/ 66892 w 489"/>
                      <a:gd name="T99" fmla="*/ 2882 h 670"/>
                      <a:gd name="T100" fmla="*/ 67725 w 489"/>
                      <a:gd name="T101" fmla="*/ 2156 h 670"/>
                      <a:gd name="T102" fmla="*/ 67296 w 489"/>
                      <a:gd name="T103" fmla="*/ 1353 h 670"/>
                      <a:gd name="T104" fmla="*/ 65930 w 489"/>
                      <a:gd name="T105" fmla="*/ 660 h 670"/>
                      <a:gd name="T106" fmla="*/ 63441 w 489"/>
                      <a:gd name="T107" fmla="*/ 186 h 670"/>
                      <a:gd name="T108" fmla="*/ 6065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sp>
                <p:nvSpPr>
                  <p:cNvPr id="18500" name="Freeform 167"/>
                  <p:cNvSpPr>
                    <a:spLocks/>
                  </p:cNvSpPr>
                  <p:nvPr/>
                </p:nvSpPr>
                <p:spPr bwMode="auto">
                  <a:xfrm>
                    <a:off x="2880" y="2160"/>
                    <a:ext cx="720" cy="651"/>
                  </a:xfrm>
                  <a:custGeom>
                    <a:avLst/>
                    <a:gdLst>
                      <a:gd name="T0" fmla="*/ 3385 w 332"/>
                      <a:gd name="T1" fmla="*/ 535 h 291"/>
                      <a:gd name="T2" fmla="*/ 3353 w 332"/>
                      <a:gd name="T3" fmla="*/ 416 h 291"/>
                      <a:gd name="T4" fmla="*/ 3316 w 332"/>
                      <a:gd name="T5" fmla="*/ 315 h 291"/>
                      <a:gd name="T6" fmla="*/ 3255 w 332"/>
                      <a:gd name="T7" fmla="*/ 215 h 291"/>
                      <a:gd name="T8" fmla="*/ 3184 w 332"/>
                      <a:gd name="T9" fmla="*/ 125 h 291"/>
                      <a:gd name="T10" fmla="*/ 3080 w 332"/>
                      <a:gd name="T11" fmla="*/ 65 h 291"/>
                      <a:gd name="T12" fmla="*/ 2978 w 332"/>
                      <a:gd name="T13" fmla="*/ 20 h 291"/>
                      <a:gd name="T14" fmla="*/ 2878 w 332"/>
                      <a:gd name="T15" fmla="*/ 0 h 291"/>
                      <a:gd name="T16" fmla="*/ 2756 w 332"/>
                      <a:gd name="T17" fmla="*/ 0 h 291"/>
                      <a:gd name="T18" fmla="*/ 2644 w 332"/>
                      <a:gd name="T19" fmla="*/ 36 h 291"/>
                      <a:gd name="T20" fmla="*/ 2548 w 332"/>
                      <a:gd name="T21" fmla="*/ 65 h 291"/>
                      <a:gd name="T22" fmla="*/ 2470 w 332"/>
                      <a:gd name="T23" fmla="*/ 145 h 291"/>
                      <a:gd name="T24" fmla="*/ 2386 w 332"/>
                      <a:gd name="T25" fmla="*/ 235 h 291"/>
                      <a:gd name="T26" fmla="*/ 2338 w 332"/>
                      <a:gd name="T27" fmla="*/ 324 h 291"/>
                      <a:gd name="T28" fmla="*/ 2286 w 332"/>
                      <a:gd name="T29" fmla="*/ 436 h 291"/>
                      <a:gd name="T30" fmla="*/ 2277 w 332"/>
                      <a:gd name="T31" fmla="*/ 570 h 291"/>
                      <a:gd name="T32" fmla="*/ 2277 w 332"/>
                      <a:gd name="T33" fmla="*/ 705 h 291"/>
                      <a:gd name="T34" fmla="*/ 2314 w 332"/>
                      <a:gd name="T35" fmla="*/ 861 h 291"/>
                      <a:gd name="T36" fmla="*/ 2386 w 332"/>
                      <a:gd name="T37" fmla="*/ 1007 h 291"/>
                      <a:gd name="T38" fmla="*/ 2487 w 332"/>
                      <a:gd name="T39" fmla="*/ 1121 h 291"/>
                      <a:gd name="T40" fmla="*/ 2620 w 332"/>
                      <a:gd name="T41" fmla="*/ 1197 h 291"/>
                      <a:gd name="T42" fmla="*/ 2548 w 332"/>
                      <a:gd name="T43" fmla="*/ 1376 h 291"/>
                      <a:gd name="T44" fmla="*/ 2479 w 332"/>
                      <a:gd name="T45" fmla="*/ 1577 h 291"/>
                      <a:gd name="T46" fmla="*/ 2386 w 332"/>
                      <a:gd name="T47" fmla="*/ 1736 h 291"/>
                      <a:gd name="T48" fmla="*/ 2277 w 332"/>
                      <a:gd name="T49" fmla="*/ 1893 h 291"/>
                      <a:gd name="T50" fmla="*/ 2153 w 332"/>
                      <a:gd name="T51" fmla="*/ 2063 h 291"/>
                      <a:gd name="T52" fmla="*/ 2032 w 332"/>
                      <a:gd name="T53" fmla="*/ 2208 h 291"/>
                      <a:gd name="T54" fmla="*/ 1876 w 332"/>
                      <a:gd name="T55" fmla="*/ 2327 h 291"/>
                      <a:gd name="T56" fmla="*/ 1735 w 332"/>
                      <a:gd name="T57" fmla="*/ 2452 h 291"/>
                      <a:gd name="T58" fmla="*/ 1529 w 332"/>
                      <a:gd name="T59" fmla="*/ 2577 h 291"/>
                      <a:gd name="T60" fmla="*/ 1308 w 332"/>
                      <a:gd name="T61" fmla="*/ 2678 h 291"/>
                      <a:gd name="T62" fmla="*/ 1100 w 332"/>
                      <a:gd name="T63" fmla="*/ 2752 h 291"/>
                      <a:gd name="T64" fmla="*/ 889 w 332"/>
                      <a:gd name="T65" fmla="*/ 2799 h 291"/>
                      <a:gd name="T66" fmla="*/ 664 w 332"/>
                      <a:gd name="T67" fmla="*/ 2823 h 291"/>
                      <a:gd name="T68" fmla="*/ 438 w 332"/>
                      <a:gd name="T69" fmla="*/ 2823 h 291"/>
                      <a:gd name="T70" fmla="*/ 226 w 332"/>
                      <a:gd name="T71" fmla="*/ 2799 h 291"/>
                      <a:gd name="T72" fmla="*/ 0 w 332"/>
                      <a:gd name="T73" fmla="*/ 2752 h 291"/>
                      <a:gd name="T74" fmla="*/ 20 w 332"/>
                      <a:gd name="T75" fmla="*/ 3192 h 291"/>
                      <a:gd name="T76" fmla="*/ 254 w 332"/>
                      <a:gd name="T77" fmla="*/ 3237 h 291"/>
                      <a:gd name="T78" fmla="*/ 499 w 332"/>
                      <a:gd name="T79" fmla="*/ 3257 h 291"/>
                      <a:gd name="T80" fmla="*/ 733 w 332"/>
                      <a:gd name="T81" fmla="*/ 3237 h 291"/>
                      <a:gd name="T82" fmla="*/ 987 w 332"/>
                      <a:gd name="T83" fmla="*/ 3212 h 291"/>
                      <a:gd name="T84" fmla="*/ 1232 w 332"/>
                      <a:gd name="T85" fmla="*/ 3148 h 291"/>
                      <a:gd name="T86" fmla="*/ 1468 w 332"/>
                      <a:gd name="T87" fmla="*/ 3067 h 291"/>
                      <a:gd name="T88" fmla="*/ 1702 w 332"/>
                      <a:gd name="T89" fmla="*/ 2942 h 291"/>
                      <a:gd name="T90" fmla="*/ 1919 w 332"/>
                      <a:gd name="T91" fmla="*/ 2799 h 291"/>
                      <a:gd name="T92" fmla="*/ 2112 w 332"/>
                      <a:gd name="T93" fmla="*/ 2653 h 291"/>
                      <a:gd name="T94" fmla="*/ 2305 w 332"/>
                      <a:gd name="T95" fmla="*/ 2497 h 291"/>
                      <a:gd name="T96" fmla="*/ 2470 w 332"/>
                      <a:gd name="T97" fmla="*/ 2306 h 291"/>
                      <a:gd name="T98" fmla="*/ 2611 w 332"/>
                      <a:gd name="T99" fmla="*/ 2107 h 291"/>
                      <a:gd name="T100" fmla="*/ 2741 w 332"/>
                      <a:gd name="T101" fmla="*/ 1893 h 291"/>
                      <a:gd name="T102" fmla="*/ 2845 w 332"/>
                      <a:gd name="T103" fmla="*/ 1691 h 291"/>
                      <a:gd name="T104" fmla="*/ 2949 w 332"/>
                      <a:gd name="T105" fmla="*/ 1447 h 291"/>
                      <a:gd name="T106" fmla="*/ 3019 w 332"/>
                      <a:gd name="T107" fmla="*/ 1197 h 291"/>
                      <a:gd name="T108" fmla="*/ 3184 w 332"/>
                      <a:gd name="T109" fmla="*/ 1105 h 291"/>
                      <a:gd name="T110" fmla="*/ 3292 w 332"/>
                      <a:gd name="T111" fmla="*/ 942 h 291"/>
                      <a:gd name="T112" fmla="*/ 3377 w 332"/>
                      <a:gd name="T113" fmla="*/ 752 h 291"/>
                      <a:gd name="T114" fmla="*/ 3385 w 332"/>
                      <a:gd name="T115" fmla="*/ 535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latin typeface="Verdana" pitchFamily="34" charset="0"/>
                      <a:ea typeface="Verdana" pitchFamily="34" charset="0"/>
                      <a:cs typeface="Verdana" pitchFamily="34" charset="0"/>
                    </a:endParaRPr>
                  </a:p>
                </p:txBody>
              </p:sp>
            </p:grpSp>
            <p:pic>
              <p:nvPicPr>
                <p:cNvPr id="18460" name="Picture 168" descr="MCj04355840000[1]"/>
                <p:cNvPicPr>
                  <a:picLocks noChangeAspect="1" noChangeArrowheads="1"/>
                </p:cNvPicPr>
                <p:nvPr/>
              </p:nvPicPr>
              <p:blipFill>
                <a:blip r:embed="rId6" cstate="print"/>
                <a:srcRect l="56250" b="74480"/>
                <a:stretch>
                  <a:fillRect/>
                </a:stretch>
              </p:blipFill>
              <p:spPr bwMode="auto">
                <a:xfrm>
                  <a:off x="8121661" y="446088"/>
                  <a:ext cx="936625" cy="514350"/>
                </a:xfrm>
                <a:prstGeom prst="rect">
                  <a:avLst/>
                </a:prstGeom>
                <a:noFill/>
                <a:ln w="9525">
                  <a:noFill/>
                  <a:miter lim="800000"/>
                  <a:headEnd/>
                  <a:tailEnd/>
                </a:ln>
              </p:spPr>
            </p:pic>
          </p:grpSp>
        </p:grpSp>
      </p:grpSp>
      <p:sp>
        <p:nvSpPr>
          <p:cNvPr id="18461" name="Rectangle 169"/>
          <p:cNvSpPr>
            <a:spLocks noChangeArrowheads="1"/>
          </p:cNvSpPr>
          <p:nvPr/>
        </p:nvSpPr>
        <p:spPr bwMode="auto">
          <a:xfrm>
            <a:off x="4502160" y="1479560"/>
            <a:ext cx="168275" cy="80963"/>
          </a:xfrm>
          <a:prstGeom prst="rect">
            <a:avLst/>
          </a:prstGeom>
          <a:solidFill>
            <a:schemeClr val="tx2"/>
          </a:solidFill>
          <a:ln w="9525">
            <a:solidFill>
              <a:schemeClr val="tx1"/>
            </a:solid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2" name="Rectangle 170"/>
          <p:cNvSpPr>
            <a:spLocks noChangeArrowheads="1"/>
          </p:cNvSpPr>
          <p:nvPr/>
        </p:nvSpPr>
        <p:spPr bwMode="auto">
          <a:xfrm rot="18847386">
            <a:off x="7663657" y="1832778"/>
            <a:ext cx="160337" cy="85725"/>
          </a:xfrm>
          <a:prstGeom prst="rect">
            <a:avLst/>
          </a:prstGeom>
          <a:solidFill>
            <a:schemeClr val="tx2"/>
          </a:solidFill>
          <a:ln w="9525">
            <a:solidFill>
              <a:schemeClr val="tx1"/>
            </a:solid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3" name="Rectangle 171"/>
          <p:cNvSpPr>
            <a:spLocks noChangeArrowheads="1"/>
          </p:cNvSpPr>
          <p:nvPr/>
        </p:nvSpPr>
        <p:spPr bwMode="auto">
          <a:xfrm>
            <a:off x="8205799" y="1479560"/>
            <a:ext cx="168275" cy="80963"/>
          </a:xfrm>
          <a:prstGeom prst="rect">
            <a:avLst/>
          </a:prstGeom>
          <a:solidFill>
            <a:schemeClr val="tx2"/>
          </a:solidFill>
          <a:ln w="9525">
            <a:solidFill>
              <a:schemeClr val="tx1"/>
            </a:solid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4" name="Rectangle 172"/>
          <p:cNvSpPr>
            <a:spLocks noChangeArrowheads="1"/>
          </p:cNvSpPr>
          <p:nvPr/>
        </p:nvSpPr>
        <p:spPr bwMode="auto">
          <a:xfrm rot="4298105">
            <a:off x="7292976" y="1314454"/>
            <a:ext cx="80962" cy="84137"/>
          </a:xfrm>
          <a:prstGeom prst="rect">
            <a:avLst/>
          </a:prstGeom>
          <a:solidFill>
            <a:schemeClr val="tx2"/>
          </a:solidFill>
          <a:ln w="9525">
            <a:solidFill>
              <a:schemeClr val="tx1"/>
            </a:solid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5" name="Rectangle 173"/>
          <p:cNvSpPr>
            <a:spLocks noChangeArrowheads="1"/>
          </p:cNvSpPr>
          <p:nvPr/>
        </p:nvSpPr>
        <p:spPr bwMode="auto">
          <a:xfrm>
            <a:off x="4165600" y="4338638"/>
            <a:ext cx="336549" cy="315912"/>
          </a:xfrm>
          <a:prstGeom prst="rect">
            <a:avLst/>
          </a:prstGeom>
          <a:no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6" name="Rectangle 174"/>
          <p:cNvSpPr>
            <a:spLocks noChangeArrowheads="1"/>
          </p:cNvSpPr>
          <p:nvPr/>
        </p:nvSpPr>
        <p:spPr bwMode="auto">
          <a:xfrm>
            <a:off x="1052524" y="1241425"/>
            <a:ext cx="168275"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7" name="Rectangle 175"/>
          <p:cNvSpPr>
            <a:spLocks noChangeArrowheads="1"/>
          </p:cNvSpPr>
          <p:nvPr/>
        </p:nvSpPr>
        <p:spPr bwMode="auto">
          <a:xfrm>
            <a:off x="966799" y="1319223"/>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8" name="Rectangle 176"/>
          <p:cNvSpPr>
            <a:spLocks noChangeArrowheads="1"/>
          </p:cNvSpPr>
          <p:nvPr/>
        </p:nvSpPr>
        <p:spPr bwMode="auto">
          <a:xfrm>
            <a:off x="966799" y="1398598"/>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69" name="Rectangle 177"/>
          <p:cNvSpPr>
            <a:spLocks noChangeArrowheads="1"/>
          </p:cNvSpPr>
          <p:nvPr/>
        </p:nvSpPr>
        <p:spPr bwMode="auto">
          <a:xfrm>
            <a:off x="4165601" y="1241425"/>
            <a:ext cx="169863"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0" name="Rectangle 178"/>
          <p:cNvSpPr>
            <a:spLocks noChangeArrowheads="1"/>
          </p:cNvSpPr>
          <p:nvPr/>
        </p:nvSpPr>
        <p:spPr bwMode="auto">
          <a:xfrm>
            <a:off x="1809761" y="1557348"/>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1" name="Rectangle 179"/>
          <p:cNvSpPr>
            <a:spLocks noChangeArrowheads="1"/>
          </p:cNvSpPr>
          <p:nvPr/>
        </p:nvSpPr>
        <p:spPr bwMode="auto">
          <a:xfrm>
            <a:off x="4165601" y="1241425"/>
            <a:ext cx="169863"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2" name="Rectangle 180"/>
          <p:cNvSpPr>
            <a:spLocks noChangeArrowheads="1"/>
          </p:cNvSpPr>
          <p:nvPr/>
        </p:nvSpPr>
        <p:spPr bwMode="auto">
          <a:xfrm>
            <a:off x="5092711" y="1557348"/>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3" name="Rectangle 181"/>
          <p:cNvSpPr>
            <a:spLocks noChangeArrowheads="1"/>
          </p:cNvSpPr>
          <p:nvPr/>
        </p:nvSpPr>
        <p:spPr bwMode="auto">
          <a:xfrm>
            <a:off x="5092711" y="1479550"/>
            <a:ext cx="168275"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4" name="Rectangle 182"/>
          <p:cNvSpPr>
            <a:spLocks noChangeArrowheads="1"/>
          </p:cNvSpPr>
          <p:nvPr/>
        </p:nvSpPr>
        <p:spPr bwMode="auto">
          <a:xfrm>
            <a:off x="1725624" y="1557348"/>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5" name="Rectangle 183"/>
          <p:cNvSpPr>
            <a:spLocks noChangeArrowheads="1"/>
          </p:cNvSpPr>
          <p:nvPr/>
        </p:nvSpPr>
        <p:spPr bwMode="auto">
          <a:xfrm>
            <a:off x="3240098" y="1479550"/>
            <a:ext cx="168275"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6" name="Rectangle 184"/>
          <p:cNvSpPr>
            <a:spLocks noChangeArrowheads="1"/>
          </p:cNvSpPr>
          <p:nvPr/>
        </p:nvSpPr>
        <p:spPr bwMode="auto">
          <a:xfrm flipV="1">
            <a:off x="4165601" y="1160467"/>
            <a:ext cx="169863" cy="158750"/>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7" name="Oval 185"/>
          <p:cNvSpPr>
            <a:spLocks noChangeArrowheads="1"/>
          </p:cNvSpPr>
          <p:nvPr/>
        </p:nvSpPr>
        <p:spPr bwMode="auto">
          <a:xfrm>
            <a:off x="4165600" y="1319223"/>
            <a:ext cx="84138" cy="79375"/>
          </a:xfrm>
          <a:prstGeom prst="ellipse">
            <a:avLst/>
          </a:prstGeom>
          <a:solidFill>
            <a:schemeClr val="bg1"/>
          </a:solidFill>
          <a:ln w="9525">
            <a:noFill/>
            <a:round/>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8" name="Rectangle 186"/>
          <p:cNvSpPr>
            <a:spLocks noChangeArrowheads="1"/>
          </p:cNvSpPr>
          <p:nvPr/>
        </p:nvSpPr>
        <p:spPr bwMode="auto">
          <a:xfrm>
            <a:off x="7869238" y="1241425"/>
            <a:ext cx="169862" cy="777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79" name="Rectangle 187"/>
          <p:cNvSpPr>
            <a:spLocks noChangeArrowheads="1"/>
          </p:cNvSpPr>
          <p:nvPr/>
        </p:nvSpPr>
        <p:spPr bwMode="auto">
          <a:xfrm>
            <a:off x="7869238" y="1319223"/>
            <a:ext cx="169862"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0" name="Rectangle 188"/>
          <p:cNvSpPr>
            <a:spLocks noChangeArrowheads="1"/>
          </p:cNvSpPr>
          <p:nvPr/>
        </p:nvSpPr>
        <p:spPr bwMode="auto">
          <a:xfrm>
            <a:off x="7785110" y="1398598"/>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1" name="Rectangle 189"/>
          <p:cNvSpPr>
            <a:spLocks noChangeArrowheads="1"/>
          </p:cNvSpPr>
          <p:nvPr/>
        </p:nvSpPr>
        <p:spPr bwMode="auto">
          <a:xfrm>
            <a:off x="8796349" y="1479552"/>
            <a:ext cx="168275" cy="157163"/>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2" name="Rectangle 190"/>
          <p:cNvSpPr>
            <a:spLocks noChangeArrowheads="1"/>
          </p:cNvSpPr>
          <p:nvPr/>
        </p:nvSpPr>
        <p:spPr bwMode="auto">
          <a:xfrm>
            <a:off x="7196148" y="4495810"/>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3" name="Rectangle 191"/>
          <p:cNvSpPr>
            <a:spLocks noChangeArrowheads="1"/>
          </p:cNvSpPr>
          <p:nvPr/>
        </p:nvSpPr>
        <p:spPr bwMode="auto">
          <a:xfrm>
            <a:off x="1809761" y="4814898"/>
            <a:ext cx="168275" cy="77787"/>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4" name="Rectangle 192"/>
          <p:cNvSpPr>
            <a:spLocks noChangeArrowheads="1"/>
          </p:cNvSpPr>
          <p:nvPr/>
        </p:nvSpPr>
        <p:spPr bwMode="auto">
          <a:xfrm>
            <a:off x="1052524" y="4495804"/>
            <a:ext cx="168275" cy="158750"/>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5" name="Rectangle 193"/>
          <p:cNvSpPr>
            <a:spLocks noChangeArrowheads="1"/>
          </p:cNvSpPr>
          <p:nvPr/>
        </p:nvSpPr>
        <p:spPr bwMode="auto">
          <a:xfrm>
            <a:off x="7700964" y="4257675"/>
            <a:ext cx="252412" cy="31908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6" name="Rectangle 194"/>
          <p:cNvSpPr>
            <a:spLocks noChangeArrowheads="1"/>
          </p:cNvSpPr>
          <p:nvPr/>
        </p:nvSpPr>
        <p:spPr bwMode="auto">
          <a:xfrm>
            <a:off x="966799" y="4654560"/>
            <a:ext cx="168275" cy="79375"/>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7" name="Rectangle 195"/>
          <p:cNvSpPr>
            <a:spLocks noChangeArrowheads="1"/>
          </p:cNvSpPr>
          <p:nvPr/>
        </p:nvSpPr>
        <p:spPr bwMode="auto">
          <a:xfrm>
            <a:off x="6775461" y="4814898"/>
            <a:ext cx="168275" cy="77787"/>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8" name="Rectangle 196"/>
          <p:cNvSpPr>
            <a:spLocks noChangeArrowheads="1"/>
          </p:cNvSpPr>
          <p:nvPr/>
        </p:nvSpPr>
        <p:spPr bwMode="auto">
          <a:xfrm>
            <a:off x="5345124" y="4733929"/>
            <a:ext cx="168275" cy="158750"/>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89" name="Rectangle 197"/>
          <p:cNvSpPr>
            <a:spLocks noChangeArrowheads="1"/>
          </p:cNvSpPr>
          <p:nvPr/>
        </p:nvSpPr>
        <p:spPr bwMode="auto">
          <a:xfrm>
            <a:off x="4418015" y="4416425"/>
            <a:ext cx="252412" cy="16033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90" name="Rectangle 198"/>
          <p:cNvSpPr>
            <a:spLocks noChangeArrowheads="1"/>
          </p:cNvSpPr>
          <p:nvPr/>
        </p:nvSpPr>
        <p:spPr bwMode="auto">
          <a:xfrm>
            <a:off x="4418013" y="4576773"/>
            <a:ext cx="169862" cy="77787"/>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18491" name="Rectangle 199"/>
          <p:cNvSpPr>
            <a:spLocks noChangeArrowheads="1"/>
          </p:cNvSpPr>
          <p:nvPr/>
        </p:nvSpPr>
        <p:spPr bwMode="auto">
          <a:xfrm>
            <a:off x="8710623" y="4654550"/>
            <a:ext cx="168275" cy="160338"/>
          </a:xfrm>
          <a:prstGeom prst="rect">
            <a:avLst/>
          </a:prstGeom>
          <a:solidFill>
            <a:schemeClr val="bg1"/>
          </a:solidFill>
          <a:ln w="9525">
            <a:noFill/>
            <a:miter lim="800000"/>
            <a:headEnd/>
            <a:tailEnd/>
          </a:ln>
        </p:spPr>
        <p:txBody>
          <a:bodyPr wrap="none" lIns="104172" tIns="52084" rIns="104172" bIns="52084" anchor="ctr"/>
          <a:lstStyle/>
          <a:p>
            <a:endParaRPr lang="en-US">
              <a:latin typeface="Verdana" pitchFamily="34" charset="0"/>
              <a:ea typeface="Verdana" pitchFamily="34" charset="0"/>
              <a:cs typeface="Verdana" pitchFamily="34" charset="0"/>
            </a:endParaRPr>
          </a:p>
        </p:txBody>
      </p:sp>
      <p:sp>
        <p:nvSpPr>
          <p:cNvPr id="204" name="Footer Placeholder 3"/>
          <p:cNvSpPr>
            <a:spLocks noGrp="1"/>
          </p:cNvSpPr>
          <p:nvPr>
            <p:ph type="ftr" sz="quarter" idx="10"/>
          </p:nvPr>
        </p:nvSpPr>
        <p:spPr>
          <a:xfrm>
            <a:off x="879823" y="672465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95"/>
          <p:cNvCxnSpPr>
            <a:cxnSpLocks noChangeShapeType="1"/>
          </p:cNvCxnSpPr>
          <p:nvPr/>
        </p:nvCxnSpPr>
        <p:spPr bwMode="auto">
          <a:xfrm rot="5400000" flipH="1" flipV="1">
            <a:off x="-1999456" y="3419996"/>
            <a:ext cx="5759450" cy="1588"/>
          </a:xfrm>
          <a:prstGeom prst="straightConnector1">
            <a:avLst/>
          </a:prstGeom>
          <a:noFill/>
          <a:ln w="9525" algn="ctr">
            <a:solidFill>
              <a:schemeClr val="tx1"/>
            </a:solidFill>
            <a:round/>
            <a:headEnd/>
            <a:tailEnd type="arrow" w="med" len="med"/>
          </a:ln>
        </p:spPr>
      </p:cxnSp>
      <p:cxnSp>
        <p:nvCxnSpPr>
          <p:cNvPr id="73" name="Straight Connector 103"/>
          <p:cNvCxnSpPr>
            <a:cxnSpLocks noChangeShapeType="1"/>
          </p:cNvCxnSpPr>
          <p:nvPr/>
        </p:nvCxnSpPr>
        <p:spPr bwMode="auto">
          <a:xfrm>
            <a:off x="303213" y="2412727"/>
            <a:ext cx="576262" cy="0"/>
          </a:xfrm>
          <a:prstGeom prst="line">
            <a:avLst/>
          </a:prstGeom>
          <a:noFill/>
          <a:ln w="9525" algn="ctr">
            <a:solidFill>
              <a:schemeClr val="tx1"/>
            </a:solidFill>
            <a:round/>
            <a:headEnd/>
            <a:tailEnd/>
          </a:ln>
        </p:spPr>
      </p:cxnSp>
      <p:cxnSp>
        <p:nvCxnSpPr>
          <p:cNvPr id="74" name="Straight Connector 107"/>
          <p:cNvCxnSpPr>
            <a:cxnSpLocks noChangeShapeType="1"/>
          </p:cNvCxnSpPr>
          <p:nvPr/>
        </p:nvCxnSpPr>
        <p:spPr bwMode="auto">
          <a:xfrm>
            <a:off x="303213" y="4573315"/>
            <a:ext cx="576262" cy="0"/>
          </a:xfrm>
          <a:prstGeom prst="line">
            <a:avLst/>
          </a:prstGeom>
          <a:noFill/>
          <a:ln w="9525" algn="ctr">
            <a:solidFill>
              <a:schemeClr val="tx1"/>
            </a:solidFill>
            <a:round/>
            <a:headEnd/>
            <a:tailEnd/>
          </a:ln>
        </p:spPr>
      </p:cxnSp>
      <p:grpSp>
        <p:nvGrpSpPr>
          <p:cNvPr id="2" name="Group 83"/>
          <p:cNvGrpSpPr/>
          <p:nvPr/>
        </p:nvGrpSpPr>
        <p:grpSpPr>
          <a:xfrm>
            <a:off x="951831" y="612676"/>
            <a:ext cx="7877844" cy="5622132"/>
            <a:chOff x="951831" y="612676"/>
            <a:chExt cx="7877844" cy="5622132"/>
          </a:xfrm>
        </p:grpSpPr>
        <p:grpSp>
          <p:nvGrpSpPr>
            <p:cNvPr id="3" name="Group 81"/>
            <p:cNvGrpSpPr/>
            <p:nvPr/>
          </p:nvGrpSpPr>
          <p:grpSpPr>
            <a:xfrm>
              <a:off x="951831" y="612676"/>
              <a:ext cx="5114007" cy="3731542"/>
              <a:chOff x="951831" y="612676"/>
              <a:chExt cx="5114007" cy="3731542"/>
            </a:xfrm>
          </p:grpSpPr>
          <p:grpSp>
            <p:nvGrpSpPr>
              <p:cNvPr id="4" name="Group 79"/>
              <p:cNvGrpSpPr/>
              <p:nvPr/>
            </p:nvGrpSpPr>
            <p:grpSpPr>
              <a:xfrm>
                <a:off x="951831" y="612676"/>
                <a:ext cx="5114007" cy="3424461"/>
                <a:chOff x="951831" y="612676"/>
                <a:chExt cx="5114007" cy="3424461"/>
              </a:xfrm>
            </p:grpSpPr>
            <p:grpSp>
              <p:nvGrpSpPr>
                <p:cNvPr id="6" name="Group 77"/>
                <p:cNvGrpSpPr/>
                <p:nvPr/>
              </p:nvGrpSpPr>
              <p:grpSpPr>
                <a:xfrm>
                  <a:off x="951831" y="612676"/>
                  <a:ext cx="5114007" cy="1642913"/>
                  <a:chOff x="951831" y="397049"/>
                  <a:chExt cx="5114007" cy="1642913"/>
                </a:xfrm>
              </p:grpSpPr>
              <p:grpSp>
                <p:nvGrpSpPr>
                  <p:cNvPr id="7" name="Group 3"/>
                  <p:cNvGrpSpPr>
                    <a:grpSpLocks noChangeAspect="1"/>
                  </p:cNvGrpSpPr>
                  <p:nvPr/>
                </p:nvGrpSpPr>
                <p:grpSpPr bwMode="auto">
                  <a:xfrm>
                    <a:off x="4552950" y="468313"/>
                    <a:ext cx="1512888" cy="1336675"/>
                    <a:chOff x="0" y="0"/>
                    <a:chExt cx="1380" cy="1290"/>
                  </a:xfrm>
                </p:grpSpPr>
                <p:sp>
                  <p:nvSpPr>
                    <p:cNvPr id="49" name="AutoShape 4"/>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p>
                  </p:txBody>
                </p:sp>
                <p:sp>
                  <p:nvSpPr>
                    <p:cNvPr id="50" name="Freeform 5"/>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p>
                  </p:txBody>
                </p:sp>
                <p:sp>
                  <p:nvSpPr>
                    <p:cNvPr id="51" name="Freeform 6"/>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p>
                  </p:txBody>
                </p:sp>
                <p:sp>
                  <p:nvSpPr>
                    <p:cNvPr id="52" name="Freeform 7"/>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p>
                  </p:txBody>
                </p:sp>
                <p:sp>
                  <p:nvSpPr>
                    <p:cNvPr id="53" name="Freeform 8"/>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p>
                  </p:txBody>
                </p:sp>
                <p:sp>
                  <p:nvSpPr>
                    <p:cNvPr id="54" name="Freeform 9"/>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p>
                  </p:txBody>
                </p:sp>
                <p:sp>
                  <p:nvSpPr>
                    <p:cNvPr id="55" name="Freeform 10"/>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p>
                  </p:txBody>
                </p:sp>
                <p:sp>
                  <p:nvSpPr>
                    <p:cNvPr id="56" name="Freeform 11"/>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p>
                  </p:txBody>
                </p:sp>
                <p:sp>
                  <p:nvSpPr>
                    <p:cNvPr id="57" name="Freeform 12"/>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p>
                  </p:txBody>
                </p:sp>
                <p:sp>
                  <p:nvSpPr>
                    <p:cNvPr id="58" name="Freeform 13"/>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p>
                  </p:txBody>
                </p:sp>
                <p:sp>
                  <p:nvSpPr>
                    <p:cNvPr id="59" name="Freeform 14"/>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p>
                  </p:txBody>
                </p:sp>
                <p:sp>
                  <p:nvSpPr>
                    <p:cNvPr id="60" name="Freeform 15"/>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p>
                  </p:txBody>
                </p:sp>
                <p:sp>
                  <p:nvSpPr>
                    <p:cNvPr id="61" name="Freeform 16"/>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p>
                  </p:txBody>
                </p:sp>
              </p:grpSp>
              <p:cxnSp>
                <p:nvCxnSpPr>
                  <p:cNvPr id="47" name="Straight Arrow Connector 136"/>
                  <p:cNvCxnSpPr>
                    <a:cxnSpLocks noChangeShapeType="1"/>
                  </p:cNvCxnSpPr>
                  <p:nvPr/>
                </p:nvCxnSpPr>
                <p:spPr bwMode="auto">
                  <a:xfrm>
                    <a:off x="2103959" y="1261145"/>
                    <a:ext cx="2231504" cy="918"/>
                  </a:xfrm>
                  <a:prstGeom prst="straightConnector1">
                    <a:avLst/>
                  </a:prstGeom>
                  <a:noFill/>
                  <a:ln w="34925" algn="ctr">
                    <a:solidFill>
                      <a:schemeClr val="tx1"/>
                    </a:solidFill>
                    <a:prstDash val="dash"/>
                    <a:round/>
                    <a:headEnd/>
                    <a:tailEnd type="arrow" w="med" len="med"/>
                  </a:ln>
                </p:spPr>
              </p:cxnSp>
              <p:pic>
                <p:nvPicPr>
                  <p:cNvPr id="48" name="Picture 47" descr="walking.bmp"/>
                  <p:cNvPicPr>
                    <a:picLocks noChangeAspect="1"/>
                  </p:cNvPicPr>
                  <p:nvPr/>
                </p:nvPicPr>
                <p:blipFill>
                  <a:blip r:embed="rId3" cstate="print"/>
                  <a:srcRect l="4925" r="28588"/>
                  <a:stretch>
                    <a:fillRect/>
                  </a:stretch>
                </p:blipFill>
                <p:spPr>
                  <a:xfrm>
                    <a:off x="951831" y="397049"/>
                    <a:ext cx="1368762" cy="1642913"/>
                  </a:xfrm>
                  <a:prstGeom prst="rect">
                    <a:avLst/>
                  </a:prstGeom>
                </p:spPr>
              </p:pic>
            </p:grpSp>
            <p:pic>
              <p:nvPicPr>
                <p:cNvPr id="29" name="Picture 53" descr="C:\Users\Sarah\AppData\Local\Microsoft\Windows\Temporary Internet Files\Content.IE5\I2EYM40R\MC900078715[1].wmf"/>
                <p:cNvPicPr>
                  <a:picLocks noChangeAspect="1" noChangeArrowheads="1"/>
                </p:cNvPicPr>
                <p:nvPr/>
              </p:nvPicPr>
              <p:blipFill>
                <a:blip r:embed="rId4" cstate="print"/>
                <a:srcRect/>
                <a:stretch>
                  <a:fillRect/>
                </a:stretch>
              </p:blipFill>
              <p:spPr bwMode="auto">
                <a:xfrm>
                  <a:off x="2536007" y="3061345"/>
                  <a:ext cx="719535" cy="894188"/>
                </a:xfrm>
                <a:prstGeom prst="rect">
                  <a:avLst/>
                </a:prstGeom>
                <a:noFill/>
                <a:ln w="9525">
                  <a:noFill/>
                  <a:miter lim="800000"/>
                  <a:headEnd/>
                  <a:tailEnd/>
                </a:ln>
              </p:spPr>
            </p:pic>
            <p:grpSp>
              <p:nvGrpSpPr>
                <p:cNvPr id="8" name="Group 3"/>
                <p:cNvGrpSpPr>
                  <a:grpSpLocks noChangeAspect="1"/>
                </p:cNvGrpSpPr>
                <p:nvPr/>
              </p:nvGrpSpPr>
              <p:grpSpPr bwMode="auto">
                <a:xfrm>
                  <a:off x="3255963" y="2702049"/>
                  <a:ext cx="1514475" cy="1335088"/>
                  <a:chOff x="0" y="0"/>
                  <a:chExt cx="1380" cy="1290"/>
                </a:xfrm>
              </p:grpSpPr>
              <p:sp>
                <p:nvSpPr>
                  <p:cNvPr id="33" name="AutoShape 4"/>
                  <p:cNvSpPr>
                    <a:spLocks noChangeAspect="1" noChangeArrowheads="1"/>
                  </p:cNvSpPr>
                  <p:nvPr/>
                </p:nvSpPr>
                <p:spPr bwMode="auto">
                  <a:xfrm>
                    <a:off x="0" y="0"/>
                    <a:ext cx="1380" cy="1290"/>
                  </a:xfrm>
                  <a:prstGeom prst="rect">
                    <a:avLst/>
                  </a:prstGeom>
                  <a:noFill/>
                  <a:ln w="9525">
                    <a:noFill/>
                    <a:miter lim="800000"/>
                    <a:headEnd/>
                    <a:tailEnd/>
                  </a:ln>
                </p:spPr>
                <p:txBody>
                  <a:bodyPr/>
                  <a:lstStyle/>
                  <a:p>
                    <a:endParaRPr lang="en-US"/>
                  </a:p>
                </p:txBody>
              </p:sp>
              <p:sp>
                <p:nvSpPr>
                  <p:cNvPr id="34" name="Freeform 5"/>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p>
                </p:txBody>
              </p:sp>
              <p:sp>
                <p:nvSpPr>
                  <p:cNvPr id="35" name="Freeform 6"/>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p>
                </p:txBody>
              </p:sp>
              <p:sp>
                <p:nvSpPr>
                  <p:cNvPr id="36" name="Freeform 7"/>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p>
                </p:txBody>
              </p:sp>
              <p:sp>
                <p:nvSpPr>
                  <p:cNvPr id="37" name="Freeform 8"/>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p>
                </p:txBody>
              </p:sp>
              <p:sp>
                <p:nvSpPr>
                  <p:cNvPr id="38" name="Freeform 9"/>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p>
                </p:txBody>
              </p:sp>
              <p:sp>
                <p:nvSpPr>
                  <p:cNvPr id="39" name="Freeform 10"/>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p>
                </p:txBody>
              </p:sp>
              <p:sp>
                <p:nvSpPr>
                  <p:cNvPr id="40" name="Freeform 11"/>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p>
                </p:txBody>
              </p:sp>
              <p:sp>
                <p:nvSpPr>
                  <p:cNvPr id="41" name="Freeform 12"/>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p>
                </p:txBody>
              </p:sp>
              <p:sp>
                <p:nvSpPr>
                  <p:cNvPr id="42" name="Freeform 13"/>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p>
                </p:txBody>
              </p:sp>
              <p:sp>
                <p:nvSpPr>
                  <p:cNvPr id="43" name="Freeform 14"/>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p>
                </p:txBody>
              </p:sp>
              <p:sp>
                <p:nvSpPr>
                  <p:cNvPr id="44" name="Freeform 15"/>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p>
                </p:txBody>
              </p:sp>
              <p:sp>
                <p:nvSpPr>
                  <p:cNvPr id="45" name="Freeform 16"/>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FF0000"/>
                  </a:solidFill>
                  <a:ln w="9525">
                    <a:noFill/>
                    <a:round/>
                    <a:headEnd/>
                    <a:tailEnd/>
                  </a:ln>
                </p:spPr>
                <p:txBody>
                  <a:bodyPr/>
                  <a:lstStyle/>
                  <a:p>
                    <a:endParaRPr lang="en-GB"/>
                  </a:p>
                </p:txBody>
              </p:sp>
            </p:grpSp>
          </p:grpSp>
          <p:grpSp>
            <p:nvGrpSpPr>
              <p:cNvPr id="9" name="Group 80"/>
              <p:cNvGrpSpPr/>
              <p:nvPr/>
            </p:nvGrpSpPr>
            <p:grpSpPr>
              <a:xfrm>
                <a:off x="951831" y="2701305"/>
                <a:ext cx="2592288" cy="1642913"/>
                <a:chOff x="951831" y="2701305"/>
                <a:chExt cx="2592288" cy="1642913"/>
              </a:xfrm>
            </p:grpSpPr>
            <p:cxnSp>
              <p:nvCxnSpPr>
                <p:cNvPr id="31" name="Straight Arrow Connector 132"/>
                <p:cNvCxnSpPr>
                  <a:cxnSpLocks noChangeShapeType="1"/>
                </p:cNvCxnSpPr>
                <p:nvPr/>
              </p:nvCxnSpPr>
              <p:spPr bwMode="auto">
                <a:xfrm>
                  <a:off x="2247975" y="3493393"/>
                  <a:ext cx="1296144" cy="397"/>
                </a:xfrm>
                <a:prstGeom prst="straightConnector1">
                  <a:avLst/>
                </a:prstGeom>
                <a:noFill/>
                <a:ln w="34925" algn="ctr">
                  <a:solidFill>
                    <a:schemeClr val="tx1"/>
                  </a:solidFill>
                  <a:prstDash val="dash"/>
                  <a:round/>
                  <a:headEnd/>
                  <a:tailEnd type="arrow" w="med" len="med"/>
                </a:ln>
              </p:spPr>
            </p:cxnSp>
            <p:pic>
              <p:nvPicPr>
                <p:cNvPr id="32" name="Picture 31" descr="walking.bmp"/>
                <p:cNvPicPr>
                  <a:picLocks noChangeAspect="1"/>
                </p:cNvPicPr>
                <p:nvPr/>
              </p:nvPicPr>
              <p:blipFill>
                <a:blip r:embed="rId3" cstate="print"/>
                <a:srcRect l="4925" r="28588"/>
                <a:stretch>
                  <a:fillRect/>
                </a:stretch>
              </p:blipFill>
              <p:spPr>
                <a:xfrm>
                  <a:off x="951831" y="2701305"/>
                  <a:ext cx="1368762" cy="1642913"/>
                </a:xfrm>
                <a:prstGeom prst="rect">
                  <a:avLst/>
                </a:prstGeom>
              </p:spPr>
            </p:pic>
          </p:grpSp>
        </p:grpSp>
        <p:grpSp>
          <p:nvGrpSpPr>
            <p:cNvPr id="10" name="Group 82"/>
            <p:cNvGrpSpPr/>
            <p:nvPr/>
          </p:nvGrpSpPr>
          <p:grpSpPr>
            <a:xfrm>
              <a:off x="951831" y="4573513"/>
              <a:ext cx="7877844" cy="1661295"/>
              <a:chOff x="951831" y="4573513"/>
              <a:chExt cx="7877844" cy="1661295"/>
            </a:xfrm>
          </p:grpSpPr>
          <p:pic>
            <p:nvPicPr>
              <p:cNvPr id="12" name="Picture 59" descr="C:\Users\Sarah\AppData\Local\Microsoft\Windows\Temporary Internet Files\Content.IE5\AU9LKDYR\MC900329479[1].wmf"/>
              <p:cNvPicPr>
                <a:picLocks noChangeAspect="1" noChangeArrowheads="1"/>
              </p:cNvPicPr>
              <p:nvPr/>
            </p:nvPicPr>
            <p:blipFill>
              <a:blip r:embed="rId5" cstate="print"/>
              <a:srcRect/>
              <a:stretch>
                <a:fillRect/>
              </a:stretch>
            </p:blipFill>
            <p:spPr bwMode="auto">
              <a:xfrm>
                <a:off x="4192191" y="5221585"/>
                <a:ext cx="864568" cy="660331"/>
              </a:xfrm>
              <a:prstGeom prst="rect">
                <a:avLst/>
              </a:prstGeom>
              <a:noFill/>
              <a:ln w="9525">
                <a:noFill/>
                <a:miter lim="800000"/>
                <a:headEnd/>
                <a:tailEnd/>
              </a:ln>
            </p:spPr>
          </p:pic>
          <p:grpSp>
            <p:nvGrpSpPr>
              <p:cNvPr id="11" name="Group 45"/>
              <p:cNvGrpSpPr>
                <a:grpSpLocks noChangeAspect="1"/>
              </p:cNvGrpSpPr>
              <p:nvPr/>
            </p:nvGrpSpPr>
            <p:grpSpPr bwMode="auto">
              <a:xfrm>
                <a:off x="6711950" y="4717157"/>
                <a:ext cx="2117725" cy="1517651"/>
                <a:chOff x="-257" y="0"/>
                <a:chExt cx="1637" cy="1348"/>
              </a:xfrm>
            </p:grpSpPr>
            <p:sp>
              <p:nvSpPr>
                <p:cNvPr id="16" name="AutoShape 46"/>
                <p:cNvSpPr>
                  <a:spLocks noChangeAspect="1" noChangeArrowheads="1"/>
                </p:cNvSpPr>
                <p:nvPr/>
              </p:nvSpPr>
              <p:spPr bwMode="auto">
                <a:xfrm>
                  <a:off x="-257" y="58"/>
                  <a:ext cx="1380" cy="1290"/>
                </a:xfrm>
                <a:prstGeom prst="rect">
                  <a:avLst/>
                </a:prstGeom>
                <a:noFill/>
                <a:ln w="9525">
                  <a:noFill/>
                  <a:miter lim="800000"/>
                  <a:headEnd/>
                  <a:tailEnd/>
                </a:ln>
              </p:spPr>
              <p:txBody>
                <a:bodyPr/>
                <a:lstStyle/>
                <a:p>
                  <a:endParaRPr lang="en-US"/>
                </a:p>
              </p:txBody>
            </p:sp>
            <p:sp>
              <p:nvSpPr>
                <p:cNvPr id="17" name="Freeform 47"/>
                <p:cNvSpPr>
                  <a:spLocks/>
                </p:cNvSpPr>
                <p:nvPr/>
              </p:nvSpPr>
              <p:spPr bwMode="auto">
                <a:xfrm>
                  <a:off x="283" y="0"/>
                  <a:ext cx="57" cy="65"/>
                </a:xfrm>
                <a:custGeom>
                  <a:avLst/>
                  <a:gdLst>
                    <a:gd name="T0" fmla="*/ 57 w 57"/>
                    <a:gd name="T1" fmla="*/ 51 h 65"/>
                    <a:gd name="T2" fmla="*/ 20 w 57"/>
                    <a:gd name="T3" fmla="*/ 0 h 65"/>
                    <a:gd name="T4" fmla="*/ 0 w 57"/>
                    <a:gd name="T5" fmla="*/ 14 h 65"/>
                    <a:gd name="T6" fmla="*/ 37 w 57"/>
                    <a:gd name="T7" fmla="*/ 65 h 65"/>
                    <a:gd name="T8" fmla="*/ 57 w 57"/>
                    <a:gd name="T9" fmla="*/ 51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51"/>
                      </a:moveTo>
                      <a:lnTo>
                        <a:pt x="20" y="0"/>
                      </a:lnTo>
                      <a:lnTo>
                        <a:pt x="0" y="14"/>
                      </a:lnTo>
                      <a:lnTo>
                        <a:pt x="37" y="65"/>
                      </a:lnTo>
                      <a:lnTo>
                        <a:pt x="57" y="51"/>
                      </a:lnTo>
                      <a:close/>
                    </a:path>
                  </a:pathLst>
                </a:custGeom>
                <a:solidFill>
                  <a:srgbClr val="A0E8FF"/>
                </a:solidFill>
                <a:ln w="9525">
                  <a:noFill/>
                  <a:round/>
                  <a:headEnd/>
                  <a:tailEnd/>
                </a:ln>
              </p:spPr>
              <p:txBody>
                <a:bodyPr/>
                <a:lstStyle/>
                <a:p>
                  <a:endParaRPr lang="en-GB"/>
                </a:p>
              </p:txBody>
            </p:sp>
            <p:sp>
              <p:nvSpPr>
                <p:cNvPr id="18" name="Freeform 48"/>
                <p:cNvSpPr>
                  <a:spLocks/>
                </p:cNvSpPr>
                <p:nvPr/>
              </p:nvSpPr>
              <p:spPr bwMode="auto">
                <a:xfrm>
                  <a:off x="236" y="82"/>
                  <a:ext cx="67" cy="47"/>
                </a:xfrm>
                <a:custGeom>
                  <a:avLst/>
                  <a:gdLst>
                    <a:gd name="T0" fmla="*/ 67 w 67"/>
                    <a:gd name="T1" fmla="*/ 23 h 47"/>
                    <a:gd name="T2" fmla="*/ 10 w 67"/>
                    <a:gd name="T3" fmla="*/ 0 h 47"/>
                    <a:gd name="T4" fmla="*/ 0 w 67"/>
                    <a:gd name="T5" fmla="*/ 23 h 47"/>
                    <a:gd name="T6" fmla="*/ 58 w 67"/>
                    <a:gd name="T7" fmla="*/ 47 h 47"/>
                    <a:gd name="T8" fmla="*/ 67 w 67"/>
                    <a:gd name="T9" fmla="*/ 23 h 47"/>
                    <a:gd name="T10" fmla="*/ 0 60000 65536"/>
                    <a:gd name="T11" fmla="*/ 0 60000 65536"/>
                    <a:gd name="T12" fmla="*/ 0 60000 65536"/>
                    <a:gd name="T13" fmla="*/ 0 60000 65536"/>
                    <a:gd name="T14" fmla="*/ 0 60000 65536"/>
                    <a:gd name="T15" fmla="*/ 0 w 67"/>
                    <a:gd name="T16" fmla="*/ 0 h 47"/>
                    <a:gd name="T17" fmla="*/ 67 w 67"/>
                    <a:gd name="T18" fmla="*/ 47 h 47"/>
                  </a:gdLst>
                  <a:ahLst/>
                  <a:cxnLst>
                    <a:cxn ang="T10">
                      <a:pos x="T0" y="T1"/>
                    </a:cxn>
                    <a:cxn ang="T11">
                      <a:pos x="T2" y="T3"/>
                    </a:cxn>
                    <a:cxn ang="T12">
                      <a:pos x="T4" y="T5"/>
                    </a:cxn>
                    <a:cxn ang="T13">
                      <a:pos x="T6" y="T7"/>
                    </a:cxn>
                    <a:cxn ang="T14">
                      <a:pos x="T8" y="T9"/>
                    </a:cxn>
                  </a:cxnLst>
                  <a:rect l="T15" t="T16" r="T17" b="T18"/>
                  <a:pathLst>
                    <a:path w="67" h="47">
                      <a:moveTo>
                        <a:pt x="67" y="23"/>
                      </a:moveTo>
                      <a:lnTo>
                        <a:pt x="10" y="0"/>
                      </a:lnTo>
                      <a:lnTo>
                        <a:pt x="0" y="23"/>
                      </a:lnTo>
                      <a:lnTo>
                        <a:pt x="58" y="47"/>
                      </a:lnTo>
                      <a:lnTo>
                        <a:pt x="67" y="23"/>
                      </a:lnTo>
                      <a:close/>
                    </a:path>
                  </a:pathLst>
                </a:custGeom>
                <a:solidFill>
                  <a:srgbClr val="A0E8FF"/>
                </a:solidFill>
                <a:ln w="9525">
                  <a:noFill/>
                  <a:round/>
                  <a:headEnd/>
                  <a:tailEnd/>
                </a:ln>
              </p:spPr>
              <p:txBody>
                <a:bodyPr/>
                <a:lstStyle/>
                <a:p>
                  <a:endParaRPr lang="en-GB"/>
                </a:p>
              </p:txBody>
            </p:sp>
            <p:sp>
              <p:nvSpPr>
                <p:cNvPr id="19" name="Freeform 49"/>
                <p:cNvSpPr>
                  <a:spLocks/>
                </p:cNvSpPr>
                <p:nvPr/>
              </p:nvSpPr>
              <p:spPr bwMode="auto">
                <a:xfrm>
                  <a:off x="218" y="175"/>
                  <a:ext cx="63" cy="26"/>
                </a:xfrm>
                <a:custGeom>
                  <a:avLst/>
                  <a:gdLst>
                    <a:gd name="T0" fmla="*/ 63 w 63"/>
                    <a:gd name="T1" fmla="*/ 0 h 26"/>
                    <a:gd name="T2" fmla="*/ 0 w 63"/>
                    <a:gd name="T3" fmla="*/ 1 h 26"/>
                    <a:gd name="T4" fmla="*/ 2 w 63"/>
                    <a:gd name="T5" fmla="*/ 26 h 26"/>
                    <a:gd name="T6" fmla="*/ 63 w 63"/>
                    <a:gd name="T7" fmla="*/ 24 h 26"/>
                    <a:gd name="T8" fmla="*/ 63 w 63"/>
                    <a:gd name="T9" fmla="*/ 0 h 26"/>
                    <a:gd name="T10" fmla="*/ 0 60000 65536"/>
                    <a:gd name="T11" fmla="*/ 0 60000 65536"/>
                    <a:gd name="T12" fmla="*/ 0 60000 65536"/>
                    <a:gd name="T13" fmla="*/ 0 60000 65536"/>
                    <a:gd name="T14" fmla="*/ 0 60000 65536"/>
                    <a:gd name="T15" fmla="*/ 0 w 63"/>
                    <a:gd name="T16" fmla="*/ 0 h 26"/>
                    <a:gd name="T17" fmla="*/ 63 w 63"/>
                    <a:gd name="T18" fmla="*/ 26 h 26"/>
                  </a:gdLst>
                  <a:ahLst/>
                  <a:cxnLst>
                    <a:cxn ang="T10">
                      <a:pos x="T0" y="T1"/>
                    </a:cxn>
                    <a:cxn ang="T11">
                      <a:pos x="T2" y="T3"/>
                    </a:cxn>
                    <a:cxn ang="T12">
                      <a:pos x="T4" y="T5"/>
                    </a:cxn>
                    <a:cxn ang="T13">
                      <a:pos x="T6" y="T7"/>
                    </a:cxn>
                    <a:cxn ang="T14">
                      <a:pos x="T8" y="T9"/>
                    </a:cxn>
                  </a:cxnLst>
                  <a:rect l="T15" t="T16" r="T17" b="T18"/>
                  <a:pathLst>
                    <a:path w="63" h="26">
                      <a:moveTo>
                        <a:pt x="63" y="0"/>
                      </a:moveTo>
                      <a:lnTo>
                        <a:pt x="0" y="1"/>
                      </a:lnTo>
                      <a:lnTo>
                        <a:pt x="2" y="26"/>
                      </a:lnTo>
                      <a:lnTo>
                        <a:pt x="63" y="24"/>
                      </a:lnTo>
                      <a:lnTo>
                        <a:pt x="63" y="0"/>
                      </a:lnTo>
                      <a:close/>
                    </a:path>
                  </a:pathLst>
                </a:custGeom>
                <a:solidFill>
                  <a:srgbClr val="A0E8FF"/>
                </a:solidFill>
                <a:ln w="9525">
                  <a:noFill/>
                  <a:round/>
                  <a:headEnd/>
                  <a:tailEnd/>
                </a:ln>
              </p:spPr>
              <p:txBody>
                <a:bodyPr/>
                <a:lstStyle/>
                <a:p>
                  <a:endParaRPr lang="en-GB"/>
                </a:p>
              </p:txBody>
            </p:sp>
            <p:sp>
              <p:nvSpPr>
                <p:cNvPr id="20" name="Freeform 50"/>
                <p:cNvSpPr>
                  <a:spLocks/>
                </p:cNvSpPr>
                <p:nvPr/>
              </p:nvSpPr>
              <p:spPr bwMode="auto">
                <a:xfrm>
                  <a:off x="658" y="130"/>
                  <a:ext cx="36" cy="36"/>
                </a:xfrm>
                <a:custGeom>
                  <a:avLst/>
                  <a:gdLst>
                    <a:gd name="T0" fmla="*/ 11 w 36"/>
                    <a:gd name="T1" fmla="*/ 0 h 36"/>
                    <a:gd name="T2" fmla="*/ 5 w 36"/>
                    <a:gd name="T3" fmla="*/ 4 h 36"/>
                    <a:gd name="T4" fmla="*/ 1 w 36"/>
                    <a:gd name="T5" fmla="*/ 10 h 36"/>
                    <a:gd name="T6" fmla="*/ 0 w 36"/>
                    <a:gd name="T7" fmla="*/ 16 h 36"/>
                    <a:gd name="T8" fmla="*/ 0 w 36"/>
                    <a:gd name="T9" fmla="*/ 23 h 36"/>
                    <a:gd name="T10" fmla="*/ 4 w 36"/>
                    <a:gd name="T11" fmla="*/ 29 h 36"/>
                    <a:gd name="T12" fmla="*/ 10 w 36"/>
                    <a:gd name="T13" fmla="*/ 33 h 36"/>
                    <a:gd name="T14" fmla="*/ 15 w 36"/>
                    <a:gd name="T15" fmla="*/ 36 h 36"/>
                    <a:gd name="T16" fmla="*/ 23 w 36"/>
                    <a:gd name="T17" fmla="*/ 35 h 36"/>
                    <a:gd name="T18" fmla="*/ 28 w 36"/>
                    <a:gd name="T19" fmla="*/ 32 h 36"/>
                    <a:gd name="T20" fmla="*/ 33 w 36"/>
                    <a:gd name="T21" fmla="*/ 26 h 36"/>
                    <a:gd name="T22" fmla="*/ 36 w 36"/>
                    <a:gd name="T23" fmla="*/ 19 h 36"/>
                    <a:gd name="T24" fmla="*/ 34 w 36"/>
                    <a:gd name="T25" fmla="*/ 12 h 36"/>
                    <a:gd name="T26" fmla="*/ 31 w 36"/>
                    <a:gd name="T27" fmla="*/ 6 h 36"/>
                    <a:gd name="T28" fmla="*/ 26 w 36"/>
                    <a:gd name="T29" fmla="*/ 1 h 36"/>
                    <a:gd name="T30" fmla="*/ 18 w 36"/>
                    <a:gd name="T31" fmla="*/ 0 h 36"/>
                    <a:gd name="T32" fmla="*/ 11 w 3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1" y="0"/>
                      </a:moveTo>
                      <a:lnTo>
                        <a:pt x="5" y="4"/>
                      </a:lnTo>
                      <a:lnTo>
                        <a:pt x="1" y="10"/>
                      </a:lnTo>
                      <a:lnTo>
                        <a:pt x="0" y="16"/>
                      </a:lnTo>
                      <a:lnTo>
                        <a:pt x="0" y="23"/>
                      </a:lnTo>
                      <a:lnTo>
                        <a:pt x="4" y="29"/>
                      </a:lnTo>
                      <a:lnTo>
                        <a:pt x="10" y="33"/>
                      </a:lnTo>
                      <a:lnTo>
                        <a:pt x="15" y="36"/>
                      </a:lnTo>
                      <a:lnTo>
                        <a:pt x="23" y="35"/>
                      </a:lnTo>
                      <a:lnTo>
                        <a:pt x="28" y="32"/>
                      </a:lnTo>
                      <a:lnTo>
                        <a:pt x="33" y="26"/>
                      </a:lnTo>
                      <a:lnTo>
                        <a:pt x="36" y="19"/>
                      </a:lnTo>
                      <a:lnTo>
                        <a:pt x="34" y="12"/>
                      </a:lnTo>
                      <a:lnTo>
                        <a:pt x="31" y="6"/>
                      </a:lnTo>
                      <a:lnTo>
                        <a:pt x="26" y="1"/>
                      </a:lnTo>
                      <a:lnTo>
                        <a:pt x="18" y="0"/>
                      </a:lnTo>
                      <a:lnTo>
                        <a:pt x="11" y="0"/>
                      </a:lnTo>
                      <a:close/>
                    </a:path>
                  </a:pathLst>
                </a:custGeom>
                <a:solidFill>
                  <a:srgbClr val="000000"/>
                </a:solidFill>
                <a:ln w="9525">
                  <a:noFill/>
                  <a:round/>
                  <a:headEnd/>
                  <a:tailEnd/>
                </a:ln>
              </p:spPr>
              <p:txBody>
                <a:bodyPr/>
                <a:lstStyle/>
                <a:p>
                  <a:endParaRPr lang="en-GB"/>
                </a:p>
              </p:txBody>
            </p:sp>
            <p:sp>
              <p:nvSpPr>
                <p:cNvPr id="21" name="Freeform 51"/>
                <p:cNvSpPr>
                  <a:spLocks/>
                </p:cNvSpPr>
                <p:nvPr/>
              </p:nvSpPr>
              <p:spPr bwMode="auto">
                <a:xfrm>
                  <a:off x="349" y="84"/>
                  <a:ext cx="353" cy="309"/>
                </a:xfrm>
                <a:custGeom>
                  <a:avLst/>
                  <a:gdLst>
                    <a:gd name="T0" fmla="*/ 350 w 353"/>
                    <a:gd name="T1" fmla="*/ 117 h 309"/>
                    <a:gd name="T2" fmla="*/ 309 w 353"/>
                    <a:gd name="T3" fmla="*/ 104 h 309"/>
                    <a:gd name="T4" fmla="*/ 297 w 353"/>
                    <a:gd name="T5" fmla="*/ 79 h 309"/>
                    <a:gd name="T6" fmla="*/ 280 w 353"/>
                    <a:gd name="T7" fmla="*/ 56 h 309"/>
                    <a:gd name="T8" fmla="*/ 260 w 353"/>
                    <a:gd name="T9" fmla="*/ 36 h 309"/>
                    <a:gd name="T10" fmla="*/ 225 w 353"/>
                    <a:gd name="T11" fmla="*/ 91 h 309"/>
                    <a:gd name="T12" fmla="*/ 231 w 353"/>
                    <a:gd name="T13" fmla="*/ 97 h 309"/>
                    <a:gd name="T14" fmla="*/ 235 w 353"/>
                    <a:gd name="T15" fmla="*/ 104 h 309"/>
                    <a:gd name="T16" fmla="*/ 235 w 353"/>
                    <a:gd name="T17" fmla="*/ 121 h 309"/>
                    <a:gd name="T18" fmla="*/ 221 w 353"/>
                    <a:gd name="T19" fmla="*/ 133 h 309"/>
                    <a:gd name="T20" fmla="*/ 204 w 353"/>
                    <a:gd name="T21" fmla="*/ 131 h 309"/>
                    <a:gd name="T22" fmla="*/ 192 w 353"/>
                    <a:gd name="T23" fmla="*/ 118 h 309"/>
                    <a:gd name="T24" fmla="*/ 194 w 353"/>
                    <a:gd name="T25" fmla="*/ 99 h 309"/>
                    <a:gd name="T26" fmla="*/ 207 w 353"/>
                    <a:gd name="T27" fmla="*/ 89 h 309"/>
                    <a:gd name="T28" fmla="*/ 215 w 353"/>
                    <a:gd name="T29" fmla="*/ 88 h 309"/>
                    <a:gd name="T30" fmla="*/ 223 w 353"/>
                    <a:gd name="T31" fmla="*/ 89 h 309"/>
                    <a:gd name="T32" fmla="*/ 233 w 353"/>
                    <a:gd name="T33" fmla="*/ 17 h 309"/>
                    <a:gd name="T34" fmla="*/ 215 w 353"/>
                    <a:gd name="T35" fmla="*/ 10 h 309"/>
                    <a:gd name="T36" fmla="*/ 198 w 353"/>
                    <a:gd name="T37" fmla="*/ 4 h 309"/>
                    <a:gd name="T38" fmla="*/ 178 w 353"/>
                    <a:gd name="T39" fmla="*/ 1 h 309"/>
                    <a:gd name="T40" fmla="*/ 135 w 353"/>
                    <a:gd name="T41" fmla="*/ 1 h 309"/>
                    <a:gd name="T42" fmla="*/ 77 w 353"/>
                    <a:gd name="T43" fmla="*/ 21 h 309"/>
                    <a:gd name="T44" fmla="*/ 32 w 353"/>
                    <a:gd name="T45" fmla="*/ 60 h 309"/>
                    <a:gd name="T46" fmla="*/ 4 w 353"/>
                    <a:gd name="T47" fmla="*/ 115 h 309"/>
                    <a:gd name="T48" fmla="*/ 1 w 353"/>
                    <a:gd name="T49" fmla="*/ 177 h 309"/>
                    <a:gd name="T50" fmla="*/ 23 w 353"/>
                    <a:gd name="T51" fmla="*/ 234 h 309"/>
                    <a:gd name="T52" fmla="*/ 65 w 353"/>
                    <a:gd name="T53" fmla="*/ 279 h 309"/>
                    <a:gd name="T54" fmla="*/ 121 w 353"/>
                    <a:gd name="T55" fmla="*/ 305 h 309"/>
                    <a:gd name="T56" fmla="*/ 169 w 353"/>
                    <a:gd name="T57" fmla="*/ 309 h 309"/>
                    <a:gd name="T58" fmla="*/ 201 w 353"/>
                    <a:gd name="T59" fmla="*/ 305 h 309"/>
                    <a:gd name="T60" fmla="*/ 231 w 353"/>
                    <a:gd name="T61" fmla="*/ 293 h 309"/>
                    <a:gd name="T62" fmla="*/ 258 w 353"/>
                    <a:gd name="T63" fmla="*/ 277 h 309"/>
                    <a:gd name="T64" fmla="*/ 264 w 353"/>
                    <a:gd name="T65" fmla="*/ 267 h 309"/>
                    <a:gd name="T66" fmla="*/ 251 w 353"/>
                    <a:gd name="T67" fmla="*/ 267 h 309"/>
                    <a:gd name="T68" fmla="*/ 238 w 353"/>
                    <a:gd name="T69" fmla="*/ 266 h 309"/>
                    <a:gd name="T70" fmla="*/ 227 w 353"/>
                    <a:gd name="T71" fmla="*/ 261 h 309"/>
                    <a:gd name="T72" fmla="*/ 202 w 353"/>
                    <a:gd name="T73" fmla="*/ 250 h 309"/>
                    <a:gd name="T74" fmla="*/ 174 w 353"/>
                    <a:gd name="T75" fmla="*/ 224 h 309"/>
                    <a:gd name="T76" fmla="*/ 158 w 353"/>
                    <a:gd name="T77" fmla="*/ 198 h 309"/>
                    <a:gd name="T78" fmla="*/ 151 w 353"/>
                    <a:gd name="T79" fmla="*/ 177 h 309"/>
                    <a:gd name="T80" fmla="*/ 148 w 353"/>
                    <a:gd name="T81" fmla="*/ 170 h 309"/>
                    <a:gd name="T82" fmla="*/ 152 w 353"/>
                    <a:gd name="T83" fmla="*/ 162 h 309"/>
                    <a:gd name="T84" fmla="*/ 162 w 353"/>
                    <a:gd name="T85" fmla="*/ 160 h 309"/>
                    <a:gd name="T86" fmla="*/ 171 w 353"/>
                    <a:gd name="T87" fmla="*/ 164 h 309"/>
                    <a:gd name="T88" fmla="*/ 172 w 353"/>
                    <a:gd name="T89" fmla="*/ 169 h 309"/>
                    <a:gd name="T90" fmla="*/ 175 w 353"/>
                    <a:gd name="T91" fmla="*/ 177 h 309"/>
                    <a:gd name="T92" fmla="*/ 185 w 353"/>
                    <a:gd name="T93" fmla="*/ 196 h 309"/>
                    <a:gd name="T94" fmla="*/ 202 w 353"/>
                    <a:gd name="T95" fmla="*/ 219 h 309"/>
                    <a:gd name="T96" fmla="*/ 230 w 353"/>
                    <a:gd name="T97" fmla="*/ 237 h 309"/>
                    <a:gd name="T98" fmla="*/ 244 w 353"/>
                    <a:gd name="T99" fmla="*/ 241 h 309"/>
                    <a:gd name="T100" fmla="*/ 260 w 353"/>
                    <a:gd name="T101" fmla="*/ 242 h 309"/>
                    <a:gd name="T102" fmla="*/ 276 w 353"/>
                    <a:gd name="T103" fmla="*/ 241 h 309"/>
                    <a:gd name="T104" fmla="*/ 293 w 353"/>
                    <a:gd name="T105" fmla="*/ 238 h 309"/>
                    <a:gd name="T106" fmla="*/ 309 w 353"/>
                    <a:gd name="T107" fmla="*/ 206 h 309"/>
                    <a:gd name="T108" fmla="*/ 317 w 353"/>
                    <a:gd name="T109" fmla="*/ 172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3"/>
                    <a:gd name="T166" fmla="*/ 0 h 309"/>
                    <a:gd name="T167" fmla="*/ 353 w 353"/>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3" h="309">
                      <a:moveTo>
                        <a:pt x="353" y="170"/>
                      </a:moveTo>
                      <a:lnTo>
                        <a:pt x="350" y="117"/>
                      </a:lnTo>
                      <a:lnTo>
                        <a:pt x="313" y="118"/>
                      </a:lnTo>
                      <a:lnTo>
                        <a:pt x="309" y="104"/>
                      </a:lnTo>
                      <a:lnTo>
                        <a:pt x="304" y="91"/>
                      </a:lnTo>
                      <a:lnTo>
                        <a:pt x="297" y="79"/>
                      </a:lnTo>
                      <a:lnTo>
                        <a:pt x="290" y="66"/>
                      </a:lnTo>
                      <a:lnTo>
                        <a:pt x="280" y="56"/>
                      </a:lnTo>
                      <a:lnTo>
                        <a:pt x="270" y="46"/>
                      </a:lnTo>
                      <a:lnTo>
                        <a:pt x="260" y="36"/>
                      </a:lnTo>
                      <a:lnTo>
                        <a:pt x="248" y="27"/>
                      </a:lnTo>
                      <a:lnTo>
                        <a:pt x="225" y="91"/>
                      </a:lnTo>
                      <a:lnTo>
                        <a:pt x="228" y="94"/>
                      </a:lnTo>
                      <a:lnTo>
                        <a:pt x="231" y="97"/>
                      </a:lnTo>
                      <a:lnTo>
                        <a:pt x="234" y="99"/>
                      </a:lnTo>
                      <a:lnTo>
                        <a:pt x="235" y="104"/>
                      </a:lnTo>
                      <a:lnTo>
                        <a:pt x="237" y="112"/>
                      </a:lnTo>
                      <a:lnTo>
                        <a:pt x="235" y="121"/>
                      </a:lnTo>
                      <a:lnTo>
                        <a:pt x="230" y="128"/>
                      </a:lnTo>
                      <a:lnTo>
                        <a:pt x="221" y="133"/>
                      </a:lnTo>
                      <a:lnTo>
                        <a:pt x="212" y="133"/>
                      </a:lnTo>
                      <a:lnTo>
                        <a:pt x="204" y="131"/>
                      </a:lnTo>
                      <a:lnTo>
                        <a:pt x="197" y="125"/>
                      </a:lnTo>
                      <a:lnTo>
                        <a:pt x="192" y="118"/>
                      </a:lnTo>
                      <a:lnTo>
                        <a:pt x="192" y="108"/>
                      </a:lnTo>
                      <a:lnTo>
                        <a:pt x="194" y="99"/>
                      </a:lnTo>
                      <a:lnTo>
                        <a:pt x="200" y="94"/>
                      </a:lnTo>
                      <a:lnTo>
                        <a:pt x="207" y="89"/>
                      </a:lnTo>
                      <a:lnTo>
                        <a:pt x="211" y="88"/>
                      </a:lnTo>
                      <a:lnTo>
                        <a:pt x="215" y="88"/>
                      </a:lnTo>
                      <a:lnTo>
                        <a:pt x="220" y="88"/>
                      </a:lnTo>
                      <a:lnTo>
                        <a:pt x="223" y="89"/>
                      </a:lnTo>
                      <a:lnTo>
                        <a:pt x="241" y="21"/>
                      </a:lnTo>
                      <a:lnTo>
                        <a:pt x="233" y="17"/>
                      </a:lnTo>
                      <a:lnTo>
                        <a:pt x="224" y="13"/>
                      </a:lnTo>
                      <a:lnTo>
                        <a:pt x="215" y="10"/>
                      </a:lnTo>
                      <a:lnTo>
                        <a:pt x="207" y="6"/>
                      </a:lnTo>
                      <a:lnTo>
                        <a:pt x="198" y="4"/>
                      </a:lnTo>
                      <a:lnTo>
                        <a:pt x="188" y="1"/>
                      </a:lnTo>
                      <a:lnTo>
                        <a:pt x="178" y="1"/>
                      </a:lnTo>
                      <a:lnTo>
                        <a:pt x="168" y="0"/>
                      </a:lnTo>
                      <a:lnTo>
                        <a:pt x="135" y="1"/>
                      </a:lnTo>
                      <a:lnTo>
                        <a:pt x="105" y="8"/>
                      </a:lnTo>
                      <a:lnTo>
                        <a:pt x="77" y="21"/>
                      </a:lnTo>
                      <a:lnTo>
                        <a:pt x="52" y="39"/>
                      </a:lnTo>
                      <a:lnTo>
                        <a:pt x="32" y="60"/>
                      </a:lnTo>
                      <a:lnTo>
                        <a:pt x="16" y="86"/>
                      </a:lnTo>
                      <a:lnTo>
                        <a:pt x="4" y="115"/>
                      </a:lnTo>
                      <a:lnTo>
                        <a:pt x="0" y="146"/>
                      </a:lnTo>
                      <a:lnTo>
                        <a:pt x="1" y="177"/>
                      </a:lnTo>
                      <a:lnTo>
                        <a:pt x="10" y="208"/>
                      </a:lnTo>
                      <a:lnTo>
                        <a:pt x="23" y="234"/>
                      </a:lnTo>
                      <a:lnTo>
                        <a:pt x="42" y="258"/>
                      </a:lnTo>
                      <a:lnTo>
                        <a:pt x="65" y="279"/>
                      </a:lnTo>
                      <a:lnTo>
                        <a:pt x="90" y="294"/>
                      </a:lnTo>
                      <a:lnTo>
                        <a:pt x="121" y="305"/>
                      </a:lnTo>
                      <a:lnTo>
                        <a:pt x="152" y="309"/>
                      </a:lnTo>
                      <a:lnTo>
                        <a:pt x="169" y="309"/>
                      </a:lnTo>
                      <a:lnTo>
                        <a:pt x="185" y="307"/>
                      </a:lnTo>
                      <a:lnTo>
                        <a:pt x="201" y="305"/>
                      </a:lnTo>
                      <a:lnTo>
                        <a:pt x="217" y="299"/>
                      </a:lnTo>
                      <a:lnTo>
                        <a:pt x="231" y="293"/>
                      </a:lnTo>
                      <a:lnTo>
                        <a:pt x="246" y="286"/>
                      </a:lnTo>
                      <a:lnTo>
                        <a:pt x="258" y="277"/>
                      </a:lnTo>
                      <a:lnTo>
                        <a:pt x="270" y="267"/>
                      </a:lnTo>
                      <a:lnTo>
                        <a:pt x="264" y="267"/>
                      </a:lnTo>
                      <a:lnTo>
                        <a:pt x="257" y="267"/>
                      </a:lnTo>
                      <a:lnTo>
                        <a:pt x="251" y="267"/>
                      </a:lnTo>
                      <a:lnTo>
                        <a:pt x="244" y="266"/>
                      </a:lnTo>
                      <a:lnTo>
                        <a:pt x="238" y="266"/>
                      </a:lnTo>
                      <a:lnTo>
                        <a:pt x="233" y="264"/>
                      </a:lnTo>
                      <a:lnTo>
                        <a:pt x="227" y="261"/>
                      </a:lnTo>
                      <a:lnTo>
                        <a:pt x="221" y="260"/>
                      </a:lnTo>
                      <a:lnTo>
                        <a:pt x="202" y="250"/>
                      </a:lnTo>
                      <a:lnTo>
                        <a:pt x="187" y="238"/>
                      </a:lnTo>
                      <a:lnTo>
                        <a:pt x="174" y="224"/>
                      </a:lnTo>
                      <a:lnTo>
                        <a:pt x="165" y="211"/>
                      </a:lnTo>
                      <a:lnTo>
                        <a:pt x="158" y="198"/>
                      </a:lnTo>
                      <a:lnTo>
                        <a:pt x="152" y="186"/>
                      </a:lnTo>
                      <a:lnTo>
                        <a:pt x="151" y="177"/>
                      </a:lnTo>
                      <a:lnTo>
                        <a:pt x="149" y="175"/>
                      </a:lnTo>
                      <a:lnTo>
                        <a:pt x="148" y="170"/>
                      </a:lnTo>
                      <a:lnTo>
                        <a:pt x="149" y="166"/>
                      </a:lnTo>
                      <a:lnTo>
                        <a:pt x="152" y="162"/>
                      </a:lnTo>
                      <a:lnTo>
                        <a:pt x="156" y="160"/>
                      </a:lnTo>
                      <a:lnTo>
                        <a:pt x="162" y="160"/>
                      </a:lnTo>
                      <a:lnTo>
                        <a:pt x="167" y="162"/>
                      </a:lnTo>
                      <a:lnTo>
                        <a:pt x="171" y="164"/>
                      </a:lnTo>
                      <a:lnTo>
                        <a:pt x="172" y="169"/>
                      </a:lnTo>
                      <a:lnTo>
                        <a:pt x="172" y="172"/>
                      </a:lnTo>
                      <a:lnTo>
                        <a:pt x="175" y="177"/>
                      </a:lnTo>
                      <a:lnTo>
                        <a:pt x="179" y="186"/>
                      </a:lnTo>
                      <a:lnTo>
                        <a:pt x="185" y="196"/>
                      </a:lnTo>
                      <a:lnTo>
                        <a:pt x="192" y="208"/>
                      </a:lnTo>
                      <a:lnTo>
                        <a:pt x="202" y="219"/>
                      </a:lnTo>
                      <a:lnTo>
                        <a:pt x="215" y="229"/>
                      </a:lnTo>
                      <a:lnTo>
                        <a:pt x="230" y="237"/>
                      </a:lnTo>
                      <a:lnTo>
                        <a:pt x="237" y="240"/>
                      </a:lnTo>
                      <a:lnTo>
                        <a:pt x="244" y="241"/>
                      </a:lnTo>
                      <a:lnTo>
                        <a:pt x="251" y="242"/>
                      </a:lnTo>
                      <a:lnTo>
                        <a:pt x="260" y="242"/>
                      </a:lnTo>
                      <a:lnTo>
                        <a:pt x="267" y="242"/>
                      </a:lnTo>
                      <a:lnTo>
                        <a:pt x="276" y="241"/>
                      </a:lnTo>
                      <a:lnTo>
                        <a:pt x="284" y="240"/>
                      </a:lnTo>
                      <a:lnTo>
                        <a:pt x="293" y="238"/>
                      </a:lnTo>
                      <a:lnTo>
                        <a:pt x="302" y="222"/>
                      </a:lnTo>
                      <a:lnTo>
                        <a:pt x="309" y="206"/>
                      </a:lnTo>
                      <a:lnTo>
                        <a:pt x="314" y="189"/>
                      </a:lnTo>
                      <a:lnTo>
                        <a:pt x="317" y="172"/>
                      </a:lnTo>
                      <a:lnTo>
                        <a:pt x="353" y="170"/>
                      </a:lnTo>
                      <a:close/>
                    </a:path>
                  </a:pathLst>
                </a:custGeom>
                <a:solidFill>
                  <a:srgbClr val="000000"/>
                </a:solidFill>
                <a:ln w="9525">
                  <a:noFill/>
                  <a:round/>
                  <a:headEnd/>
                  <a:tailEnd/>
                </a:ln>
              </p:spPr>
              <p:txBody>
                <a:bodyPr/>
                <a:lstStyle/>
                <a:p>
                  <a:endParaRPr lang="en-GB"/>
                </a:p>
              </p:txBody>
            </p:sp>
            <p:sp>
              <p:nvSpPr>
                <p:cNvPr id="22" name="Freeform 52"/>
                <p:cNvSpPr>
                  <a:spLocks/>
                </p:cNvSpPr>
                <p:nvPr/>
              </p:nvSpPr>
              <p:spPr bwMode="auto">
                <a:xfrm>
                  <a:off x="572" y="105"/>
                  <a:ext cx="25" cy="70"/>
                </a:xfrm>
                <a:custGeom>
                  <a:avLst/>
                  <a:gdLst>
                    <a:gd name="T0" fmla="*/ 2 w 25"/>
                    <a:gd name="T1" fmla="*/ 70 h 70"/>
                    <a:gd name="T2" fmla="*/ 25 w 25"/>
                    <a:gd name="T3" fmla="*/ 6 h 70"/>
                    <a:gd name="T4" fmla="*/ 24 w 25"/>
                    <a:gd name="T5" fmla="*/ 5 h 70"/>
                    <a:gd name="T6" fmla="*/ 23 w 25"/>
                    <a:gd name="T7" fmla="*/ 3 h 70"/>
                    <a:gd name="T8" fmla="*/ 20 w 25"/>
                    <a:gd name="T9" fmla="*/ 2 h 70"/>
                    <a:gd name="T10" fmla="*/ 18 w 25"/>
                    <a:gd name="T11" fmla="*/ 0 h 70"/>
                    <a:gd name="T12" fmla="*/ 0 w 25"/>
                    <a:gd name="T13" fmla="*/ 68 h 70"/>
                    <a:gd name="T14" fmla="*/ 1 w 25"/>
                    <a:gd name="T15" fmla="*/ 68 h 70"/>
                    <a:gd name="T16" fmla="*/ 1 w 25"/>
                    <a:gd name="T17" fmla="*/ 68 h 70"/>
                    <a:gd name="T18" fmla="*/ 1 w 25"/>
                    <a:gd name="T19" fmla="*/ 70 h 70"/>
                    <a:gd name="T20" fmla="*/ 2 w 25"/>
                    <a:gd name="T21" fmla="*/ 7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70"/>
                    <a:gd name="T35" fmla="*/ 25 w 2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70">
                      <a:moveTo>
                        <a:pt x="2" y="70"/>
                      </a:moveTo>
                      <a:lnTo>
                        <a:pt x="25" y="6"/>
                      </a:lnTo>
                      <a:lnTo>
                        <a:pt x="24" y="5"/>
                      </a:lnTo>
                      <a:lnTo>
                        <a:pt x="23" y="3"/>
                      </a:lnTo>
                      <a:lnTo>
                        <a:pt x="20" y="2"/>
                      </a:lnTo>
                      <a:lnTo>
                        <a:pt x="18" y="0"/>
                      </a:lnTo>
                      <a:lnTo>
                        <a:pt x="0" y="68"/>
                      </a:lnTo>
                      <a:lnTo>
                        <a:pt x="1" y="68"/>
                      </a:lnTo>
                      <a:lnTo>
                        <a:pt x="1" y="70"/>
                      </a:lnTo>
                      <a:lnTo>
                        <a:pt x="2" y="70"/>
                      </a:lnTo>
                      <a:close/>
                    </a:path>
                  </a:pathLst>
                </a:custGeom>
                <a:solidFill>
                  <a:srgbClr val="000000"/>
                </a:solidFill>
                <a:ln w="9525">
                  <a:noFill/>
                  <a:round/>
                  <a:headEnd/>
                  <a:tailEnd/>
                </a:ln>
              </p:spPr>
              <p:txBody>
                <a:bodyPr/>
                <a:lstStyle/>
                <a:p>
                  <a:endParaRPr lang="en-GB"/>
                </a:p>
              </p:txBody>
            </p:sp>
            <p:sp>
              <p:nvSpPr>
                <p:cNvPr id="23" name="Freeform 53"/>
                <p:cNvSpPr>
                  <a:spLocks/>
                </p:cNvSpPr>
                <p:nvPr/>
              </p:nvSpPr>
              <p:spPr bwMode="auto">
                <a:xfrm>
                  <a:off x="350" y="298"/>
                  <a:ext cx="489" cy="670"/>
                </a:xfrm>
                <a:custGeom>
                  <a:avLst/>
                  <a:gdLst>
                    <a:gd name="T0" fmla="*/ 415 w 489"/>
                    <a:gd name="T1" fmla="*/ 2 h 670"/>
                    <a:gd name="T2" fmla="*/ 398 w 489"/>
                    <a:gd name="T3" fmla="*/ 13 h 670"/>
                    <a:gd name="T4" fmla="*/ 385 w 489"/>
                    <a:gd name="T5" fmla="*/ 30 h 670"/>
                    <a:gd name="T6" fmla="*/ 379 w 489"/>
                    <a:gd name="T7" fmla="*/ 50 h 670"/>
                    <a:gd name="T8" fmla="*/ 382 w 489"/>
                    <a:gd name="T9" fmla="*/ 75 h 670"/>
                    <a:gd name="T10" fmla="*/ 397 w 489"/>
                    <a:gd name="T11" fmla="*/ 96 h 670"/>
                    <a:gd name="T12" fmla="*/ 401 w 489"/>
                    <a:gd name="T13" fmla="*/ 117 h 670"/>
                    <a:gd name="T14" fmla="*/ 388 w 489"/>
                    <a:gd name="T15" fmla="*/ 141 h 670"/>
                    <a:gd name="T16" fmla="*/ 369 w 489"/>
                    <a:gd name="T17" fmla="*/ 164 h 670"/>
                    <a:gd name="T18" fmla="*/ 348 w 489"/>
                    <a:gd name="T19" fmla="*/ 186 h 670"/>
                    <a:gd name="T20" fmla="*/ 326 w 489"/>
                    <a:gd name="T21" fmla="*/ 202 h 670"/>
                    <a:gd name="T22" fmla="*/ 309 w 489"/>
                    <a:gd name="T23" fmla="*/ 210 h 670"/>
                    <a:gd name="T24" fmla="*/ 288 w 489"/>
                    <a:gd name="T25" fmla="*/ 196 h 670"/>
                    <a:gd name="T26" fmla="*/ 257 w 489"/>
                    <a:gd name="T27" fmla="*/ 167 h 670"/>
                    <a:gd name="T28" fmla="*/ 222 w 489"/>
                    <a:gd name="T29" fmla="*/ 148 h 670"/>
                    <a:gd name="T30" fmla="*/ 180 w 489"/>
                    <a:gd name="T31" fmla="*/ 138 h 670"/>
                    <a:gd name="T32" fmla="*/ 125 w 489"/>
                    <a:gd name="T33" fmla="*/ 141 h 670"/>
                    <a:gd name="T34" fmla="*/ 69 w 489"/>
                    <a:gd name="T35" fmla="*/ 166 h 670"/>
                    <a:gd name="T36" fmla="*/ 26 w 489"/>
                    <a:gd name="T37" fmla="*/ 212 h 670"/>
                    <a:gd name="T38" fmla="*/ 5 w 489"/>
                    <a:gd name="T39" fmla="*/ 270 h 670"/>
                    <a:gd name="T40" fmla="*/ 0 w 489"/>
                    <a:gd name="T41" fmla="*/ 303 h 670"/>
                    <a:gd name="T42" fmla="*/ 326 w 489"/>
                    <a:gd name="T43" fmla="*/ 612 h 670"/>
                    <a:gd name="T44" fmla="*/ 303 w 489"/>
                    <a:gd name="T45" fmla="*/ 410 h 670"/>
                    <a:gd name="T46" fmla="*/ 257 w 489"/>
                    <a:gd name="T47" fmla="*/ 391 h 670"/>
                    <a:gd name="T48" fmla="*/ 216 w 489"/>
                    <a:gd name="T49" fmla="*/ 362 h 670"/>
                    <a:gd name="T50" fmla="*/ 180 w 489"/>
                    <a:gd name="T51" fmla="*/ 326 h 670"/>
                    <a:gd name="T52" fmla="*/ 151 w 489"/>
                    <a:gd name="T53" fmla="*/ 280 h 670"/>
                    <a:gd name="T54" fmla="*/ 132 w 489"/>
                    <a:gd name="T55" fmla="*/ 229 h 670"/>
                    <a:gd name="T56" fmla="*/ 127 w 489"/>
                    <a:gd name="T57" fmla="*/ 195 h 670"/>
                    <a:gd name="T58" fmla="*/ 135 w 489"/>
                    <a:gd name="T59" fmla="*/ 183 h 670"/>
                    <a:gd name="T60" fmla="*/ 150 w 489"/>
                    <a:gd name="T61" fmla="*/ 180 h 670"/>
                    <a:gd name="T62" fmla="*/ 161 w 489"/>
                    <a:gd name="T63" fmla="*/ 189 h 670"/>
                    <a:gd name="T64" fmla="*/ 168 w 489"/>
                    <a:gd name="T65" fmla="*/ 219 h 670"/>
                    <a:gd name="T66" fmla="*/ 184 w 489"/>
                    <a:gd name="T67" fmla="*/ 264 h 670"/>
                    <a:gd name="T68" fmla="*/ 209 w 489"/>
                    <a:gd name="T69" fmla="*/ 301 h 670"/>
                    <a:gd name="T70" fmla="*/ 237 w 489"/>
                    <a:gd name="T71" fmla="*/ 332 h 670"/>
                    <a:gd name="T72" fmla="*/ 270 w 489"/>
                    <a:gd name="T73" fmla="*/ 355 h 670"/>
                    <a:gd name="T74" fmla="*/ 306 w 489"/>
                    <a:gd name="T75" fmla="*/ 372 h 670"/>
                    <a:gd name="T76" fmla="*/ 323 w 489"/>
                    <a:gd name="T77" fmla="*/ 296 h 670"/>
                    <a:gd name="T78" fmla="*/ 322 w 489"/>
                    <a:gd name="T79" fmla="*/ 283 h 670"/>
                    <a:gd name="T80" fmla="*/ 318 w 489"/>
                    <a:gd name="T81" fmla="*/ 258 h 670"/>
                    <a:gd name="T82" fmla="*/ 325 w 489"/>
                    <a:gd name="T83" fmla="*/ 242 h 670"/>
                    <a:gd name="T84" fmla="*/ 345 w 489"/>
                    <a:gd name="T85" fmla="*/ 234 h 670"/>
                    <a:gd name="T86" fmla="*/ 371 w 489"/>
                    <a:gd name="T87" fmla="*/ 216 h 670"/>
                    <a:gd name="T88" fmla="*/ 398 w 489"/>
                    <a:gd name="T89" fmla="*/ 192 h 670"/>
                    <a:gd name="T90" fmla="*/ 420 w 489"/>
                    <a:gd name="T91" fmla="*/ 161 h 670"/>
                    <a:gd name="T92" fmla="*/ 437 w 489"/>
                    <a:gd name="T93" fmla="*/ 128 h 670"/>
                    <a:gd name="T94" fmla="*/ 454 w 489"/>
                    <a:gd name="T95" fmla="*/ 106 h 670"/>
                    <a:gd name="T96" fmla="*/ 471 w 489"/>
                    <a:gd name="T97" fmla="*/ 95 h 670"/>
                    <a:gd name="T98" fmla="*/ 483 w 489"/>
                    <a:gd name="T99" fmla="*/ 79 h 670"/>
                    <a:gd name="T100" fmla="*/ 489 w 489"/>
                    <a:gd name="T101" fmla="*/ 59 h 670"/>
                    <a:gd name="T102" fmla="*/ 486 w 489"/>
                    <a:gd name="T103" fmla="*/ 37 h 670"/>
                    <a:gd name="T104" fmla="*/ 476 w 489"/>
                    <a:gd name="T105" fmla="*/ 18 h 670"/>
                    <a:gd name="T106" fmla="*/ 458 w 489"/>
                    <a:gd name="T107" fmla="*/ 5 h 670"/>
                    <a:gd name="T108" fmla="*/ 438 w 489"/>
                    <a:gd name="T109" fmla="*/ 0 h 6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9"/>
                    <a:gd name="T166" fmla="*/ 0 h 670"/>
                    <a:gd name="T167" fmla="*/ 489 w 489"/>
                    <a:gd name="T168" fmla="*/ 670 h 6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9" h="670">
                      <a:moveTo>
                        <a:pt x="427" y="0"/>
                      </a:moveTo>
                      <a:lnTo>
                        <a:pt x="415" y="2"/>
                      </a:lnTo>
                      <a:lnTo>
                        <a:pt x="407" y="7"/>
                      </a:lnTo>
                      <a:lnTo>
                        <a:pt x="398" y="13"/>
                      </a:lnTo>
                      <a:lnTo>
                        <a:pt x="391" y="21"/>
                      </a:lnTo>
                      <a:lnTo>
                        <a:pt x="385" y="30"/>
                      </a:lnTo>
                      <a:lnTo>
                        <a:pt x="381" y="40"/>
                      </a:lnTo>
                      <a:lnTo>
                        <a:pt x="379" y="50"/>
                      </a:lnTo>
                      <a:lnTo>
                        <a:pt x="379" y="62"/>
                      </a:lnTo>
                      <a:lnTo>
                        <a:pt x="382" y="75"/>
                      </a:lnTo>
                      <a:lnTo>
                        <a:pt x="388" y="86"/>
                      </a:lnTo>
                      <a:lnTo>
                        <a:pt x="397" y="96"/>
                      </a:lnTo>
                      <a:lnTo>
                        <a:pt x="407" y="104"/>
                      </a:lnTo>
                      <a:lnTo>
                        <a:pt x="401" y="117"/>
                      </a:lnTo>
                      <a:lnTo>
                        <a:pt x="395" y="130"/>
                      </a:lnTo>
                      <a:lnTo>
                        <a:pt x="388" y="141"/>
                      </a:lnTo>
                      <a:lnTo>
                        <a:pt x="379" y="153"/>
                      </a:lnTo>
                      <a:lnTo>
                        <a:pt x="369" y="164"/>
                      </a:lnTo>
                      <a:lnTo>
                        <a:pt x="359" y="174"/>
                      </a:lnTo>
                      <a:lnTo>
                        <a:pt x="348" y="186"/>
                      </a:lnTo>
                      <a:lnTo>
                        <a:pt x="335" y="196"/>
                      </a:lnTo>
                      <a:lnTo>
                        <a:pt x="326" y="202"/>
                      </a:lnTo>
                      <a:lnTo>
                        <a:pt x="318" y="206"/>
                      </a:lnTo>
                      <a:lnTo>
                        <a:pt x="309" y="210"/>
                      </a:lnTo>
                      <a:lnTo>
                        <a:pt x="299" y="213"/>
                      </a:lnTo>
                      <a:lnTo>
                        <a:pt x="288" y="196"/>
                      </a:lnTo>
                      <a:lnTo>
                        <a:pt x="273" y="182"/>
                      </a:lnTo>
                      <a:lnTo>
                        <a:pt x="257" y="167"/>
                      </a:lnTo>
                      <a:lnTo>
                        <a:pt x="240" y="157"/>
                      </a:lnTo>
                      <a:lnTo>
                        <a:pt x="222" y="148"/>
                      </a:lnTo>
                      <a:lnTo>
                        <a:pt x="201" y="141"/>
                      </a:lnTo>
                      <a:lnTo>
                        <a:pt x="180" y="138"/>
                      </a:lnTo>
                      <a:lnTo>
                        <a:pt x="158" y="137"/>
                      </a:lnTo>
                      <a:lnTo>
                        <a:pt x="125" y="141"/>
                      </a:lnTo>
                      <a:lnTo>
                        <a:pt x="97" y="151"/>
                      </a:lnTo>
                      <a:lnTo>
                        <a:pt x="69" y="166"/>
                      </a:lnTo>
                      <a:lnTo>
                        <a:pt x="46" y="187"/>
                      </a:lnTo>
                      <a:lnTo>
                        <a:pt x="26" y="212"/>
                      </a:lnTo>
                      <a:lnTo>
                        <a:pt x="12" y="239"/>
                      </a:lnTo>
                      <a:lnTo>
                        <a:pt x="5" y="270"/>
                      </a:lnTo>
                      <a:lnTo>
                        <a:pt x="2" y="303"/>
                      </a:lnTo>
                      <a:lnTo>
                        <a:pt x="0" y="303"/>
                      </a:lnTo>
                      <a:lnTo>
                        <a:pt x="9" y="670"/>
                      </a:lnTo>
                      <a:lnTo>
                        <a:pt x="326" y="612"/>
                      </a:lnTo>
                      <a:lnTo>
                        <a:pt x="326" y="417"/>
                      </a:lnTo>
                      <a:lnTo>
                        <a:pt x="303" y="410"/>
                      </a:lnTo>
                      <a:lnTo>
                        <a:pt x="280" y="401"/>
                      </a:lnTo>
                      <a:lnTo>
                        <a:pt x="257" y="391"/>
                      </a:lnTo>
                      <a:lnTo>
                        <a:pt x="236" y="378"/>
                      </a:lnTo>
                      <a:lnTo>
                        <a:pt x="216" y="362"/>
                      </a:lnTo>
                      <a:lnTo>
                        <a:pt x="197" y="345"/>
                      </a:lnTo>
                      <a:lnTo>
                        <a:pt x="180" y="326"/>
                      </a:lnTo>
                      <a:lnTo>
                        <a:pt x="166" y="304"/>
                      </a:lnTo>
                      <a:lnTo>
                        <a:pt x="151" y="280"/>
                      </a:lnTo>
                      <a:lnTo>
                        <a:pt x="141" y="255"/>
                      </a:lnTo>
                      <a:lnTo>
                        <a:pt x="132" y="229"/>
                      </a:lnTo>
                      <a:lnTo>
                        <a:pt x="127" y="202"/>
                      </a:lnTo>
                      <a:lnTo>
                        <a:pt x="127" y="195"/>
                      </a:lnTo>
                      <a:lnTo>
                        <a:pt x="131" y="187"/>
                      </a:lnTo>
                      <a:lnTo>
                        <a:pt x="135" y="183"/>
                      </a:lnTo>
                      <a:lnTo>
                        <a:pt x="143" y="180"/>
                      </a:lnTo>
                      <a:lnTo>
                        <a:pt x="150" y="180"/>
                      </a:lnTo>
                      <a:lnTo>
                        <a:pt x="157" y="183"/>
                      </a:lnTo>
                      <a:lnTo>
                        <a:pt x="161" y="189"/>
                      </a:lnTo>
                      <a:lnTo>
                        <a:pt x="164" y="196"/>
                      </a:lnTo>
                      <a:lnTo>
                        <a:pt x="168" y="219"/>
                      </a:lnTo>
                      <a:lnTo>
                        <a:pt x="176" y="242"/>
                      </a:lnTo>
                      <a:lnTo>
                        <a:pt x="184" y="264"/>
                      </a:lnTo>
                      <a:lnTo>
                        <a:pt x="196" y="284"/>
                      </a:lnTo>
                      <a:lnTo>
                        <a:pt x="209" y="301"/>
                      </a:lnTo>
                      <a:lnTo>
                        <a:pt x="222" y="317"/>
                      </a:lnTo>
                      <a:lnTo>
                        <a:pt x="237" y="332"/>
                      </a:lnTo>
                      <a:lnTo>
                        <a:pt x="253" y="345"/>
                      </a:lnTo>
                      <a:lnTo>
                        <a:pt x="270" y="355"/>
                      </a:lnTo>
                      <a:lnTo>
                        <a:pt x="288" y="365"/>
                      </a:lnTo>
                      <a:lnTo>
                        <a:pt x="306" y="372"/>
                      </a:lnTo>
                      <a:lnTo>
                        <a:pt x="326" y="378"/>
                      </a:lnTo>
                      <a:lnTo>
                        <a:pt x="323" y="296"/>
                      </a:lnTo>
                      <a:lnTo>
                        <a:pt x="322" y="283"/>
                      </a:lnTo>
                      <a:lnTo>
                        <a:pt x="321" y="271"/>
                      </a:lnTo>
                      <a:lnTo>
                        <a:pt x="318" y="258"/>
                      </a:lnTo>
                      <a:lnTo>
                        <a:pt x="315" y="247"/>
                      </a:lnTo>
                      <a:lnTo>
                        <a:pt x="325" y="242"/>
                      </a:lnTo>
                      <a:lnTo>
                        <a:pt x="335" y="238"/>
                      </a:lnTo>
                      <a:lnTo>
                        <a:pt x="345" y="234"/>
                      </a:lnTo>
                      <a:lnTo>
                        <a:pt x="355" y="228"/>
                      </a:lnTo>
                      <a:lnTo>
                        <a:pt x="371" y="216"/>
                      </a:lnTo>
                      <a:lnTo>
                        <a:pt x="385" y="205"/>
                      </a:lnTo>
                      <a:lnTo>
                        <a:pt x="398" y="192"/>
                      </a:lnTo>
                      <a:lnTo>
                        <a:pt x="410" y="177"/>
                      </a:lnTo>
                      <a:lnTo>
                        <a:pt x="420" y="161"/>
                      </a:lnTo>
                      <a:lnTo>
                        <a:pt x="430" y="144"/>
                      </a:lnTo>
                      <a:lnTo>
                        <a:pt x="437" y="128"/>
                      </a:lnTo>
                      <a:lnTo>
                        <a:pt x="444" y="109"/>
                      </a:lnTo>
                      <a:lnTo>
                        <a:pt x="454" y="106"/>
                      </a:lnTo>
                      <a:lnTo>
                        <a:pt x="464" y="102"/>
                      </a:lnTo>
                      <a:lnTo>
                        <a:pt x="471" y="95"/>
                      </a:lnTo>
                      <a:lnTo>
                        <a:pt x="479" y="88"/>
                      </a:lnTo>
                      <a:lnTo>
                        <a:pt x="483" y="79"/>
                      </a:lnTo>
                      <a:lnTo>
                        <a:pt x="487" y="69"/>
                      </a:lnTo>
                      <a:lnTo>
                        <a:pt x="489" y="59"/>
                      </a:lnTo>
                      <a:lnTo>
                        <a:pt x="489" y="49"/>
                      </a:lnTo>
                      <a:lnTo>
                        <a:pt x="486" y="37"/>
                      </a:lnTo>
                      <a:lnTo>
                        <a:pt x="481" y="28"/>
                      </a:lnTo>
                      <a:lnTo>
                        <a:pt x="476" y="18"/>
                      </a:lnTo>
                      <a:lnTo>
                        <a:pt x="467" y="11"/>
                      </a:lnTo>
                      <a:lnTo>
                        <a:pt x="458" y="5"/>
                      </a:lnTo>
                      <a:lnTo>
                        <a:pt x="448" y="2"/>
                      </a:lnTo>
                      <a:lnTo>
                        <a:pt x="438" y="0"/>
                      </a:lnTo>
                      <a:lnTo>
                        <a:pt x="427" y="0"/>
                      </a:lnTo>
                      <a:close/>
                    </a:path>
                  </a:pathLst>
                </a:custGeom>
                <a:solidFill>
                  <a:srgbClr val="000000"/>
                </a:solidFill>
                <a:ln w="9525">
                  <a:noFill/>
                  <a:round/>
                  <a:headEnd/>
                  <a:tailEnd/>
                </a:ln>
              </p:spPr>
              <p:txBody>
                <a:bodyPr/>
                <a:lstStyle/>
                <a:p>
                  <a:endParaRPr lang="en-GB"/>
                </a:p>
              </p:txBody>
            </p:sp>
            <p:sp>
              <p:nvSpPr>
                <p:cNvPr id="24" name="Freeform 54"/>
                <p:cNvSpPr>
                  <a:spLocks/>
                </p:cNvSpPr>
                <p:nvPr/>
              </p:nvSpPr>
              <p:spPr bwMode="auto">
                <a:xfrm>
                  <a:off x="123" y="1024"/>
                  <a:ext cx="265" cy="266"/>
                </a:xfrm>
                <a:custGeom>
                  <a:avLst/>
                  <a:gdLst>
                    <a:gd name="T0" fmla="*/ 133 w 265"/>
                    <a:gd name="T1" fmla="*/ 0 h 266"/>
                    <a:gd name="T2" fmla="*/ 105 w 265"/>
                    <a:gd name="T3" fmla="*/ 3 h 266"/>
                    <a:gd name="T4" fmla="*/ 81 w 265"/>
                    <a:gd name="T5" fmla="*/ 10 h 266"/>
                    <a:gd name="T6" fmla="*/ 58 w 265"/>
                    <a:gd name="T7" fmla="*/ 23 h 266"/>
                    <a:gd name="T8" fmla="*/ 39 w 265"/>
                    <a:gd name="T9" fmla="*/ 39 h 266"/>
                    <a:gd name="T10" fmla="*/ 23 w 265"/>
                    <a:gd name="T11" fmla="*/ 59 h 266"/>
                    <a:gd name="T12" fmla="*/ 11 w 265"/>
                    <a:gd name="T13" fmla="*/ 83 h 266"/>
                    <a:gd name="T14" fmla="*/ 3 w 265"/>
                    <a:gd name="T15" fmla="*/ 107 h 266"/>
                    <a:gd name="T16" fmla="*/ 0 w 265"/>
                    <a:gd name="T17" fmla="*/ 133 h 266"/>
                    <a:gd name="T18" fmla="*/ 3 w 265"/>
                    <a:gd name="T19" fmla="*/ 161 h 266"/>
                    <a:gd name="T20" fmla="*/ 11 w 265"/>
                    <a:gd name="T21" fmla="*/ 185 h 266"/>
                    <a:gd name="T22" fmla="*/ 23 w 265"/>
                    <a:gd name="T23" fmla="*/ 208 h 266"/>
                    <a:gd name="T24" fmla="*/ 39 w 265"/>
                    <a:gd name="T25" fmla="*/ 227 h 266"/>
                    <a:gd name="T26" fmla="*/ 58 w 265"/>
                    <a:gd name="T27" fmla="*/ 243 h 266"/>
                    <a:gd name="T28" fmla="*/ 81 w 265"/>
                    <a:gd name="T29" fmla="*/ 256 h 266"/>
                    <a:gd name="T30" fmla="*/ 105 w 265"/>
                    <a:gd name="T31" fmla="*/ 263 h 266"/>
                    <a:gd name="T32" fmla="*/ 133 w 265"/>
                    <a:gd name="T33" fmla="*/ 266 h 266"/>
                    <a:gd name="T34" fmla="*/ 160 w 265"/>
                    <a:gd name="T35" fmla="*/ 263 h 266"/>
                    <a:gd name="T36" fmla="*/ 184 w 265"/>
                    <a:gd name="T37" fmla="*/ 256 h 266"/>
                    <a:gd name="T38" fmla="*/ 207 w 265"/>
                    <a:gd name="T39" fmla="*/ 243 h 266"/>
                    <a:gd name="T40" fmla="*/ 226 w 265"/>
                    <a:gd name="T41" fmla="*/ 227 h 266"/>
                    <a:gd name="T42" fmla="*/ 242 w 265"/>
                    <a:gd name="T43" fmla="*/ 208 h 266"/>
                    <a:gd name="T44" fmla="*/ 255 w 265"/>
                    <a:gd name="T45" fmla="*/ 185 h 266"/>
                    <a:gd name="T46" fmla="*/ 262 w 265"/>
                    <a:gd name="T47" fmla="*/ 161 h 266"/>
                    <a:gd name="T48" fmla="*/ 265 w 265"/>
                    <a:gd name="T49" fmla="*/ 133 h 266"/>
                    <a:gd name="T50" fmla="*/ 262 w 265"/>
                    <a:gd name="T51" fmla="*/ 107 h 266"/>
                    <a:gd name="T52" fmla="*/ 255 w 265"/>
                    <a:gd name="T53" fmla="*/ 83 h 266"/>
                    <a:gd name="T54" fmla="*/ 242 w 265"/>
                    <a:gd name="T55" fmla="*/ 59 h 266"/>
                    <a:gd name="T56" fmla="*/ 226 w 265"/>
                    <a:gd name="T57" fmla="*/ 39 h 266"/>
                    <a:gd name="T58" fmla="*/ 207 w 265"/>
                    <a:gd name="T59" fmla="*/ 23 h 266"/>
                    <a:gd name="T60" fmla="*/ 184 w 265"/>
                    <a:gd name="T61" fmla="*/ 10 h 266"/>
                    <a:gd name="T62" fmla="*/ 160 w 265"/>
                    <a:gd name="T63" fmla="*/ 3 h 266"/>
                    <a:gd name="T64" fmla="*/ 133 w 265"/>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66"/>
                    <a:gd name="T101" fmla="*/ 265 w 26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66">
                      <a:moveTo>
                        <a:pt x="133" y="0"/>
                      </a:moveTo>
                      <a:lnTo>
                        <a:pt x="105" y="3"/>
                      </a:lnTo>
                      <a:lnTo>
                        <a:pt x="81" y="10"/>
                      </a:lnTo>
                      <a:lnTo>
                        <a:pt x="58" y="23"/>
                      </a:lnTo>
                      <a:lnTo>
                        <a:pt x="39" y="39"/>
                      </a:lnTo>
                      <a:lnTo>
                        <a:pt x="23" y="59"/>
                      </a:lnTo>
                      <a:lnTo>
                        <a:pt x="11" y="83"/>
                      </a:lnTo>
                      <a:lnTo>
                        <a:pt x="3" y="107"/>
                      </a:lnTo>
                      <a:lnTo>
                        <a:pt x="0" y="133"/>
                      </a:lnTo>
                      <a:lnTo>
                        <a:pt x="3" y="161"/>
                      </a:lnTo>
                      <a:lnTo>
                        <a:pt x="11" y="185"/>
                      </a:lnTo>
                      <a:lnTo>
                        <a:pt x="23" y="208"/>
                      </a:lnTo>
                      <a:lnTo>
                        <a:pt x="39" y="227"/>
                      </a:lnTo>
                      <a:lnTo>
                        <a:pt x="58" y="243"/>
                      </a:lnTo>
                      <a:lnTo>
                        <a:pt x="81" y="256"/>
                      </a:lnTo>
                      <a:lnTo>
                        <a:pt x="105" y="263"/>
                      </a:lnTo>
                      <a:lnTo>
                        <a:pt x="133" y="266"/>
                      </a:lnTo>
                      <a:lnTo>
                        <a:pt x="160" y="263"/>
                      </a:lnTo>
                      <a:lnTo>
                        <a:pt x="184" y="256"/>
                      </a:lnTo>
                      <a:lnTo>
                        <a:pt x="207" y="243"/>
                      </a:lnTo>
                      <a:lnTo>
                        <a:pt x="226" y="227"/>
                      </a:lnTo>
                      <a:lnTo>
                        <a:pt x="242" y="208"/>
                      </a:lnTo>
                      <a:lnTo>
                        <a:pt x="255" y="185"/>
                      </a:lnTo>
                      <a:lnTo>
                        <a:pt x="262" y="161"/>
                      </a:lnTo>
                      <a:lnTo>
                        <a:pt x="265" y="133"/>
                      </a:lnTo>
                      <a:lnTo>
                        <a:pt x="262" y="107"/>
                      </a:lnTo>
                      <a:lnTo>
                        <a:pt x="255" y="83"/>
                      </a:lnTo>
                      <a:lnTo>
                        <a:pt x="242" y="59"/>
                      </a:lnTo>
                      <a:lnTo>
                        <a:pt x="226" y="39"/>
                      </a:lnTo>
                      <a:lnTo>
                        <a:pt x="207" y="23"/>
                      </a:lnTo>
                      <a:lnTo>
                        <a:pt x="184" y="10"/>
                      </a:lnTo>
                      <a:lnTo>
                        <a:pt x="160" y="3"/>
                      </a:lnTo>
                      <a:lnTo>
                        <a:pt x="133" y="0"/>
                      </a:lnTo>
                      <a:close/>
                    </a:path>
                  </a:pathLst>
                </a:custGeom>
                <a:solidFill>
                  <a:srgbClr val="63D1E8"/>
                </a:solidFill>
                <a:ln w="9525">
                  <a:noFill/>
                  <a:round/>
                  <a:headEnd/>
                  <a:tailEnd/>
                </a:ln>
              </p:spPr>
              <p:txBody>
                <a:bodyPr/>
                <a:lstStyle/>
                <a:p>
                  <a:endParaRPr lang="en-GB"/>
                </a:p>
              </p:txBody>
            </p:sp>
            <p:sp>
              <p:nvSpPr>
                <p:cNvPr id="25" name="Freeform 55"/>
                <p:cNvSpPr>
                  <a:spLocks/>
                </p:cNvSpPr>
                <p:nvPr/>
              </p:nvSpPr>
              <p:spPr bwMode="auto">
                <a:xfrm>
                  <a:off x="959" y="1024"/>
                  <a:ext cx="264" cy="266"/>
                </a:xfrm>
                <a:custGeom>
                  <a:avLst/>
                  <a:gdLst>
                    <a:gd name="T0" fmla="*/ 132 w 264"/>
                    <a:gd name="T1" fmla="*/ 0 h 266"/>
                    <a:gd name="T2" fmla="*/ 105 w 264"/>
                    <a:gd name="T3" fmla="*/ 3 h 266"/>
                    <a:gd name="T4" fmla="*/ 81 w 264"/>
                    <a:gd name="T5" fmla="*/ 10 h 266"/>
                    <a:gd name="T6" fmla="*/ 58 w 264"/>
                    <a:gd name="T7" fmla="*/ 23 h 266"/>
                    <a:gd name="T8" fmla="*/ 39 w 264"/>
                    <a:gd name="T9" fmla="*/ 39 h 266"/>
                    <a:gd name="T10" fmla="*/ 23 w 264"/>
                    <a:gd name="T11" fmla="*/ 59 h 266"/>
                    <a:gd name="T12" fmla="*/ 10 w 264"/>
                    <a:gd name="T13" fmla="*/ 83 h 266"/>
                    <a:gd name="T14" fmla="*/ 3 w 264"/>
                    <a:gd name="T15" fmla="*/ 107 h 266"/>
                    <a:gd name="T16" fmla="*/ 0 w 264"/>
                    <a:gd name="T17" fmla="*/ 133 h 266"/>
                    <a:gd name="T18" fmla="*/ 3 w 264"/>
                    <a:gd name="T19" fmla="*/ 161 h 266"/>
                    <a:gd name="T20" fmla="*/ 10 w 264"/>
                    <a:gd name="T21" fmla="*/ 185 h 266"/>
                    <a:gd name="T22" fmla="*/ 23 w 264"/>
                    <a:gd name="T23" fmla="*/ 208 h 266"/>
                    <a:gd name="T24" fmla="*/ 39 w 264"/>
                    <a:gd name="T25" fmla="*/ 227 h 266"/>
                    <a:gd name="T26" fmla="*/ 58 w 264"/>
                    <a:gd name="T27" fmla="*/ 243 h 266"/>
                    <a:gd name="T28" fmla="*/ 81 w 264"/>
                    <a:gd name="T29" fmla="*/ 256 h 266"/>
                    <a:gd name="T30" fmla="*/ 105 w 264"/>
                    <a:gd name="T31" fmla="*/ 263 h 266"/>
                    <a:gd name="T32" fmla="*/ 132 w 264"/>
                    <a:gd name="T33" fmla="*/ 266 h 266"/>
                    <a:gd name="T34" fmla="*/ 160 w 264"/>
                    <a:gd name="T35" fmla="*/ 263 h 266"/>
                    <a:gd name="T36" fmla="*/ 184 w 264"/>
                    <a:gd name="T37" fmla="*/ 256 h 266"/>
                    <a:gd name="T38" fmla="*/ 207 w 264"/>
                    <a:gd name="T39" fmla="*/ 243 h 266"/>
                    <a:gd name="T40" fmla="*/ 226 w 264"/>
                    <a:gd name="T41" fmla="*/ 227 h 266"/>
                    <a:gd name="T42" fmla="*/ 241 w 264"/>
                    <a:gd name="T43" fmla="*/ 208 h 266"/>
                    <a:gd name="T44" fmla="*/ 254 w 264"/>
                    <a:gd name="T45" fmla="*/ 185 h 266"/>
                    <a:gd name="T46" fmla="*/ 262 w 264"/>
                    <a:gd name="T47" fmla="*/ 161 h 266"/>
                    <a:gd name="T48" fmla="*/ 264 w 264"/>
                    <a:gd name="T49" fmla="*/ 133 h 266"/>
                    <a:gd name="T50" fmla="*/ 262 w 264"/>
                    <a:gd name="T51" fmla="*/ 107 h 266"/>
                    <a:gd name="T52" fmla="*/ 254 w 264"/>
                    <a:gd name="T53" fmla="*/ 83 h 266"/>
                    <a:gd name="T54" fmla="*/ 241 w 264"/>
                    <a:gd name="T55" fmla="*/ 59 h 266"/>
                    <a:gd name="T56" fmla="*/ 226 w 264"/>
                    <a:gd name="T57" fmla="*/ 39 h 266"/>
                    <a:gd name="T58" fmla="*/ 207 w 264"/>
                    <a:gd name="T59" fmla="*/ 23 h 266"/>
                    <a:gd name="T60" fmla="*/ 184 w 264"/>
                    <a:gd name="T61" fmla="*/ 10 h 266"/>
                    <a:gd name="T62" fmla="*/ 160 w 264"/>
                    <a:gd name="T63" fmla="*/ 3 h 266"/>
                    <a:gd name="T64" fmla="*/ 132 w 26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6"/>
                    <a:gd name="T101" fmla="*/ 264 w 26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6">
                      <a:moveTo>
                        <a:pt x="132" y="0"/>
                      </a:moveTo>
                      <a:lnTo>
                        <a:pt x="105" y="3"/>
                      </a:lnTo>
                      <a:lnTo>
                        <a:pt x="81" y="10"/>
                      </a:lnTo>
                      <a:lnTo>
                        <a:pt x="58" y="23"/>
                      </a:lnTo>
                      <a:lnTo>
                        <a:pt x="39" y="39"/>
                      </a:lnTo>
                      <a:lnTo>
                        <a:pt x="23" y="59"/>
                      </a:lnTo>
                      <a:lnTo>
                        <a:pt x="10" y="83"/>
                      </a:lnTo>
                      <a:lnTo>
                        <a:pt x="3" y="107"/>
                      </a:lnTo>
                      <a:lnTo>
                        <a:pt x="0" y="133"/>
                      </a:lnTo>
                      <a:lnTo>
                        <a:pt x="3" y="161"/>
                      </a:lnTo>
                      <a:lnTo>
                        <a:pt x="10" y="185"/>
                      </a:lnTo>
                      <a:lnTo>
                        <a:pt x="23" y="208"/>
                      </a:lnTo>
                      <a:lnTo>
                        <a:pt x="39" y="227"/>
                      </a:lnTo>
                      <a:lnTo>
                        <a:pt x="58" y="243"/>
                      </a:lnTo>
                      <a:lnTo>
                        <a:pt x="81" y="256"/>
                      </a:lnTo>
                      <a:lnTo>
                        <a:pt x="105" y="263"/>
                      </a:lnTo>
                      <a:lnTo>
                        <a:pt x="132" y="266"/>
                      </a:lnTo>
                      <a:lnTo>
                        <a:pt x="160" y="263"/>
                      </a:lnTo>
                      <a:lnTo>
                        <a:pt x="184" y="256"/>
                      </a:lnTo>
                      <a:lnTo>
                        <a:pt x="207" y="243"/>
                      </a:lnTo>
                      <a:lnTo>
                        <a:pt x="226" y="227"/>
                      </a:lnTo>
                      <a:lnTo>
                        <a:pt x="241" y="208"/>
                      </a:lnTo>
                      <a:lnTo>
                        <a:pt x="254" y="185"/>
                      </a:lnTo>
                      <a:lnTo>
                        <a:pt x="262" y="161"/>
                      </a:lnTo>
                      <a:lnTo>
                        <a:pt x="264" y="133"/>
                      </a:lnTo>
                      <a:lnTo>
                        <a:pt x="262" y="107"/>
                      </a:lnTo>
                      <a:lnTo>
                        <a:pt x="254" y="83"/>
                      </a:lnTo>
                      <a:lnTo>
                        <a:pt x="241" y="59"/>
                      </a:lnTo>
                      <a:lnTo>
                        <a:pt x="226" y="39"/>
                      </a:lnTo>
                      <a:lnTo>
                        <a:pt x="207" y="23"/>
                      </a:lnTo>
                      <a:lnTo>
                        <a:pt x="184" y="10"/>
                      </a:lnTo>
                      <a:lnTo>
                        <a:pt x="160" y="3"/>
                      </a:lnTo>
                      <a:lnTo>
                        <a:pt x="132" y="0"/>
                      </a:lnTo>
                      <a:close/>
                    </a:path>
                  </a:pathLst>
                </a:custGeom>
                <a:solidFill>
                  <a:srgbClr val="63D1E8"/>
                </a:solidFill>
                <a:ln w="9525">
                  <a:noFill/>
                  <a:round/>
                  <a:headEnd/>
                  <a:tailEnd/>
                </a:ln>
              </p:spPr>
              <p:txBody>
                <a:bodyPr/>
                <a:lstStyle/>
                <a:p>
                  <a:endParaRPr lang="en-GB"/>
                </a:p>
              </p:txBody>
            </p:sp>
            <p:sp>
              <p:nvSpPr>
                <p:cNvPr id="26" name="Freeform 56"/>
                <p:cNvSpPr>
                  <a:spLocks/>
                </p:cNvSpPr>
                <p:nvPr/>
              </p:nvSpPr>
              <p:spPr bwMode="auto">
                <a:xfrm>
                  <a:off x="906" y="296"/>
                  <a:ext cx="56" cy="71"/>
                </a:xfrm>
                <a:custGeom>
                  <a:avLst/>
                  <a:gdLst>
                    <a:gd name="T0" fmla="*/ 3 w 56"/>
                    <a:gd name="T1" fmla="*/ 71 h 71"/>
                    <a:gd name="T2" fmla="*/ 56 w 56"/>
                    <a:gd name="T3" fmla="*/ 29 h 71"/>
                    <a:gd name="T4" fmla="*/ 56 w 56"/>
                    <a:gd name="T5" fmla="*/ 20 h 71"/>
                    <a:gd name="T6" fmla="*/ 55 w 56"/>
                    <a:gd name="T7" fmla="*/ 13 h 71"/>
                    <a:gd name="T8" fmla="*/ 53 w 56"/>
                    <a:gd name="T9" fmla="*/ 7 h 71"/>
                    <a:gd name="T10" fmla="*/ 52 w 56"/>
                    <a:gd name="T11" fmla="*/ 0 h 71"/>
                    <a:gd name="T12" fmla="*/ 0 w 56"/>
                    <a:gd name="T13" fmla="*/ 59 h 71"/>
                    <a:gd name="T14" fmla="*/ 2 w 56"/>
                    <a:gd name="T15" fmla="*/ 62 h 71"/>
                    <a:gd name="T16" fmla="*/ 2 w 56"/>
                    <a:gd name="T17" fmla="*/ 65 h 71"/>
                    <a:gd name="T18" fmla="*/ 3 w 56"/>
                    <a:gd name="T19" fmla="*/ 68 h 71"/>
                    <a:gd name="T20" fmla="*/ 3 w 5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1"/>
                    <a:gd name="T35" fmla="*/ 56 w 5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1">
                      <a:moveTo>
                        <a:pt x="3" y="71"/>
                      </a:moveTo>
                      <a:lnTo>
                        <a:pt x="56" y="29"/>
                      </a:lnTo>
                      <a:lnTo>
                        <a:pt x="56" y="20"/>
                      </a:lnTo>
                      <a:lnTo>
                        <a:pt x="55" y="13"/>
                      </a:lnTo>
                      <a:lnTo>
                        <a:pt x="53" y="7"/>
                      </a:lnTo>
                      <a:lnTo>
                        <a:pt x="52" y="0"/>
                      </a:lnTo>
                      <a:lnTo>
                        <a:pt x="0" y="59"/>
                      </a:lnTo>
                      <a:lnTo>
                        <a:pt x="2" y="62"/>
                      </a:lnTo>
                      <a:lnTo>
                        <a:pt x="2" y="65"/>
                      </a:lnTo>
                      <a:lnTo>
                        <a:pt x="3" y="68"/>
                      </a:lnTo>
                      <a:lnTo>
                        <a:pt x="3" y="71"/>
                      </a:lnTo>
                      <a:close/>
                    </a:path>
                  </a:pathLst>
                </a:custGeom>
                <a:solidFill>
                  <a:srgbClr val="82FF00"/>
                </a:solidFill>
                <a:ln w="9525">
                  <a:noFill/>
                  <a:round/>
                  <a:headEnd/>
                  <a:tailEnd/>
                </a:ln>
              </p:spPr>
              <p:txBody>
                <a:bodyPr/>
                <a:lstStyle/>
                <a:p>
                  <a:endParaRPr lang="en-GB"/>
                </a:p>
              </p:txBody>
            </p:sp>
            <p:sp>
              <p:nvSpPr>
                <p:cNvPr id="27" name="Freeform 57"/>
                <p:cNvSpPr>
                  <a:spLocks/>
                </p:cNvSpPr>
                <p:nvPr/>
              </p:nvSpPr>
              <p:spPr bwMode="auto">
                <a:xfrm>
                  <a:off x="676" y="430"/>
                  <a:ext cx="332" cy="291"/>
                </a:xfrm>
                <a:custGeom>
                  <a:avLst/>
                  <a:gdLst>
                    <a:gd name="T0" fmla="*/ 332 w 332"/>
                    <a:gd name="T1" fmla="*/ 48 h 291"/>
                    <a:gd name="T2" fmla="*/ 329 w 332"/>
                    <a:gd name="T3" fmla="*/ 37 h 291"/>
                    <a:gd name="T4" fmla="*/ 325 w 332"/>
                    <a:gd name="T5" fmla="*/ 28 h 291"/>
                    <a:gd name="T6" fmla="*/ 319 w 332"/>
                    <a:gd name="T7" fmla="*/ 19 h 291"/>
                    <a:gd name="T8" fmla="*/ 312 w 332"/>
                    <a:gd name="T9" fmla="*/ 11 h 291"/>
                    <a:gd name="T10" fmla="*/ 302 w 332"/>
                    <a:gd name="T11" fmla="*/ 6 h 291"/>
                    <a:gd name="T12" fmla="*/ 292 w 332"/>
                    <a:gd name="T13" fmla="*/ 2 h 291"/>
                    <a:gd name="T14" fmla="*/ 282 w 332"/>
                    <a:gd name="T15" fmla="*/ 0 h 291"/>
                    <a:gd name="T16" fmla="*/ 270 w 332"/>
                    <a:gd name="T17" fmla="*/ 0 h 291"/>
                    <a:gd name="T18" fmla="*/ 259 w 332"/>
                    <a:gd name="T19" fmla="*/ 3 h 291"/>
                    <a:gd name="T20" fmla="*/ 250 w 332"/>
                    <a:gd name="T21" fmla="*/ 6 h 291"/>
                    <a:gd name="T22" fmla="*/ 242 w 332"/>
                    <a:gd name="T23" fmla="*/ 13 h 291"/>
                    <a:gd name="T24" fmla="*/ 234 w 332"/>
                    <a:gd name="T25" fmla="*/ 21 h 291"/>
                    <a:gd name="T26" fmla="*/ 229 w 332"/>
                    <a:gd name="T27" fmla="*/ 29 h 291"/>
                    <a:gd name="T28" fmla="*/ 224 w 332"/>
                    <a:gd name="T29" fmla="*/ 39 h 291"/>
                    <a:gd name="T30" fmla="*/ 223 w 332"/>
                    <a:gd name="T31" fmla="*/ 51 h 291"/>
                    <a:gd name="T32" fmla="*/ 223 w 332"/>
                    <a:gd name="T33" fmla="*/ 63 h 291"/>
                    <a:gd name="T34" fmla="*/ 227 w 332"/>
                    <a:gd name="T35" fmla="*/ 77 h 291"/>
                    <a:gd name="T36" fmla="*/ 234 w 332"/>
                    <a:gd name="T37" fmla="*/ 90 h 291"/>
                    <a:gd name="T38" fmla="*/ 244 w 332"/>
                    <a:gd name="T39" fmla="*/ 100 h 291"/>
                    <a:gd name="T40" fmla="*/ 257 w 332"/>
                    <a:gd name="T41" fmla="*/ 107 h 291"/>
                    <a:gd name="T42" fmla="*/ 250 w 332"/>
                    <a:gd name="T43" fmla="*/ 123 h 291"/>
                    <a:gd name="T44" fmla="*/ 243 w 332"/>
                    <a:gd name="T45" fmla="*/ 141 h 291"/>
                    <a:gd name="T46" fmla="*/ 234 w 332"/>
                    <a:gd name="T47" fmla="*/ 155 h 291"/>
                    <a:gd name="T48" fmla="*/ 223 w 332"/>
                    <a:gd name="T49" fmla="*/ 169 h 291"/>
                    <a:gd name="T50" fmla="*/ 211 w 332"/>
                    <a:gd name="T51" fmla="*/ 184 h 291"/>
                    <a:gd name="T52" fmla="*/ 199 w 332"/>
                    <a:gd name="T53" fmla="*/ 197 h 291"/>
                    <a:gd name="T54" fmla="*/ 184 w 332"/>
                    <a:gd name="T55" fmla="*/ 208 h 291"/>
                    <a:gd name="T56" fmla="*/ 170 w 332"/>
                    <a:gd name="T57" fmla="*/ 219 h 291"/>
                    <a:gd name="T58" fmla="*/ 150 w 332"/>
                    <a:gd name="T59" fmla="*/ 230 h 291"/>
                    <a:gd name="T60" fmla="*/ 128 w 332"/>
                    <a:gd name="T61" fmla="*/ 239 h 291"/>
                    <a:gd name="T62" fmla="*/ 108 w 332"/>
                    <a:gd name="T63" fmla="*/ 246 h 291"/>
                    <a:gd name="T64" fmla="*/ 87 w 332"/>
                    <a:gd name="T65" fmla="*/ 250 h 291"/>
                    <a:gd name="T66" fmla="*/ 65 w 332"/>
                    <a:gd name="T67" fmla="*/ 252 h 291"/>
                    <a:gd name="T68" fmla="*/ 43 w 332"/>
                    <a:gd name="T69" fmla="*/ 252 h 291"/>
                    <a:gd name="T70" fmla="*/ 22 w 332"/>
                    <a:gd name="T71" fmla="*/ 250 h 291"/>
                    <a:gd name="T72" fmla="*/ 0 w 332"/>
                    <a:gd name="T73" fmla="*/ 246 h 291"/>
                    <a:gd name="T74" fmla="*/ 2 w 332"/>
                    <a:gd name="T75" fmla="*/ 285 h 291"/>
                    <a:gd name="T76" fmla="*/ 25 w 332"/>
                    <a:gd name="T77" fmla="*/ 289 h 291"/>
                    <a:gd name="T78" fmla="*/ 49 w 332"/>
                    <a:gd name="T79" fmla="*/ 291 h 291"/>
                    <a:gd name="T80" fmla="*/ 72 w 332"/>
                    <a:gd name="T81" fmla="*/ 289 h 291"/>
                    <a:gd name="T82" fmla="*/ 97 w 332"/>
                    <a:gd name="T83" fmla="*/ 287 h 291"/>
                    <a:gd name="T84" fmla="*/ 121 w 332"/>
                    <a:gd name="T85" fmla="*/ 281 h 291"/>
                    <a:gd name="T86" fmla="*/ 144 w 332"/>
                    <a:gd name="T87" fmla="*/ 274 h 291"/>
                    <a:gd name="T88" fmla="*/ 167 w 332"/>
                    <a:gd name="T89" fmla="*/ 263 h 291"/>
                    <a:gd name="T90" fmla="*/ 188 w 332"/>
                    <a:gd name="T91" fmla="*/ 250 h 291"/>
                    <a:gd name="T92" fmla="*/ 207 w 332"/>
                    <a:gd name="T93" fmla="*/ 237 h 291"/>
                    <a:gd name="T94" fmla="*/ 226 w 332"/>
                    <a:gd name="T95" fmla="*/ 223 h 291"/>
                    <a:gd name="T96" fmla="*/ 242 w 332"/>
                    <a:gd name="T97" fmla="*/ 206 h 291"/>
                    <a:gd name="T98" fmla="*/ 256 w 332"/>
                    <a:gd name="T99" fmla="*/ 188 h 291"/>
                    <a:gd name="T100" fmla="*/ 269 w 332"/>
                    <a:gd name="T101" fmla="*/ 169 h 291"/>
                    <a:gd name="T102" fmla="*/ 279 w 332"/>
                    <a:gd name="T103" fmla="*/ 151 h 291"/>
                    <a:gd name="T104" fmla="*/ 289 w 332"/>
                    <a:gd name="T105" fmla="*/ 129 h 291"/>
                    <a:gd name="T106" fmla="*/ 296 w 332"/>
                    <a:gd name="T107" fmla="*/ 107 h 291"/>
                    <a:gd name="T108" fmla="*/ 312 w 332"/>
                    <a:gd name="T109" fmla="*/ 99 h 291"/>
                    <a:gd name="T110" fmla="*/ 323 w 332"/>
                    <a:gd name="T111" fmla="*/ 84 h 291"/>
                    <a:gd name="T112" fmla="*/ 331 w 332"/>
                    <a:gd name="T113" fmla="*/ 67 h 291"/>
                    <a:gd name="T114" fmla="*/ 332 w 332"/>
                    <a:gd name="T115" fmla="*/ 48 h 2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291"/>
                    <a:gd name="T176" fmla="*/ 332 w 332"/>
                    <a:gd name="T177" fmla="*/ 291 h 2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291">
                      <a:moveTo>
                        <a:pt x="332" y="48"/>
                      </a:moveTo>
                      <a:lnTo>
                        <a:pt x="329" y="37"/>
                      </a:lnTo>
                      <a:lnTo>
                        <a:pt x="325" y="28"/>
                      </a:lnTo>
                      <a:lnTo>
                        <a:pt x="319" y="19"/>
                      </a:lnTo>
                      <a:lnTo>
                        <a:pt x="312" y="11"/>
                      </a:lnTo>
                      <a:lnTo>
                        <a:pt x="302" y="6"/>
                      </a:lnTo>
                      <a:lnTo>
                        <a:pt x="292" y="2"/>
                      </a:lnTo>
                      <a:lnTo>
                        <a:pt x="282" y="0"/>
                      </a:lnTo>
                      <a:lnTo>
                        <a:pt x="270" y="0"/>
                      </a:lnTo>
                      <a:lnTo>
                        <a:pt x="259" y="3"/>
                      </a:lnTo>
                      <a:lnTo>
                        <a:pt x="250" y="6"/>
                      </a:lnTo>
                      <a:lnTo>
                        <a:pt x="242" y="13"/>
                      </a:lnTo>
                      <a:lnTo>
                        <a:pt x="234" y="21"/>
                      </a:lnTo>
                      <a:lnTo>
                        <a:pt x="229" y="29"/>
                      </a:lnTo>
                      <a:lnTo>
                        <a:pt x="224" y="39"/>
                      </a:lnTo>
                      <a:lnTo>
                        <a:pt x="223" y="51"/>
                      </a:lnTo>
                      <a:lnTo>
                        <a:pt x="223" y="63"/>
                      </a:lnTo>
                      <a:lnTo>
                        <a:pt x="227" y="77"/>
                      </a:lnTo>
                      <a:lnTo>
                        <a:pt x="234" y="90"/>
                      </a:lnTo>
                      <a:lnTo>
                        <a:pt x="244" y="100"/>
                      </a:lnTo>
                      <a:lnTo>
                        <a:pt x="257" y="107"/>
                      </a:lnTo>
                      <a:lnTo>
                        <a:pt x="250" y="123"/>
                      </a:lnTo>
                      <a:lnTo>
                        <a:pt x="243" y="141"/>
                      </a:lnTo>
                      <a:lnTo>
                        <a:pt x="234" y="155"/>
                      </a:lnTo>
                      <a:lnTo>
                        <a:pt x="223" y="169"/>
                      </a:lnTo>
                      <a:lnTo>
                        <a:pt x="211" y="184"/>
                      </a:lnTo>
                      <a:lnTo>
                        <a:pt x="199" y="197"/>
                      </a:lnTo>
                      <a:lnTo>
                        <a:pt x="184" y="208"/>
                      </a:lnTo>
                      <a:lnTo>
                        <a:pt x="170" y="219"/>
                      </a:lnTo>
                      <a:lnTo>
                        <a:pt x="150" y="230"/>
                      </a:lnTo>
                      <a:lnTo>
                        <a:pt x="128" y="239"/>
                      </a:lnTo>
                      <a:lnTo>
                        <a:pt x="108" y="246"/>
                      </a:lnTo>
                      <a:lnTo>
                        <a:pt x="87" y="250"/>
                      </a:lnTo>
                      <a:lnTo>
                        <a:pt x="65" y="252"/>
                      </a:lnTo>
                      <a:lnTo>
                        <a:pt x="43" y="252"/>
                      </a:lnTo>
                      <a:lnTo>
                        <a:pt x="22" y="250"/>
                      </a:lnTo>
                      <a:lnTo>
                        <a:pt x="0" y="246"/>
                      </a:lnTo>
                      <a:lnTo>
                        <a:pt x="2" y="285"/>
                      </a:lnTo>
                      <a:lnTo>
                        <a:pt x="25" y="289"/>
                      </a:lnTo>
                      <a:lnTo>
                        <a:pt x="49" y="291"/>
                      </a:lnTo>
                      <a:lnTo>
                        <a:pt x="72" y="289"/>
                      </a:lnTo>
                      <a:lnTo>
                        <a:pt x="97" y="287"/>
                      </a:lnTo>
                      <a:lnTo>
                        <a:pt x="121" y="281"/>
                      </a:lnTo>
                      <a:lnTo>
                        <a:pt x="144" y="274"/>
                      </a:lnTo>
                      <a:lnTo>
                        <a:pt x="167" y="263"/>
                      </a:lnTo>
                      <a:lnTo>
                        <a:pt x="188" y="250"/>
                      </a:lnTo>
                      <a:lnTo>
                        <a:pt x="207" y="237"/>
                      </a:lnTo>
                      <a:lnTo>
                        <a:pt x="226" y="223"/>
                      </a:lnTo>
                      <a:lnTo>
                        <a:pt x="242" y="206"/>
                      </a:lnTo>
                      <a:lnTo>
                        <a:pt x="256" y="188"/>
                      </a:lnTo>
                      <a:lnTo>
                        <a:pt x="269" y="169"/>
                      </a:lnTo>
                      <a:lnTo>
                        <a:pt x="279" y="151"/>
                      </a:lnTo>
                      <a:lnTo>
                        <a:pt x="289" y="129"/>
                      </a:lnTo>
                      <a:lnTo>
                        <a:pt x="296" y="107"/>
                      </a:lnTo>
                      <a:lnTo>
                        <a:pt x="312" y="99"/>
                      </a:lnTo>
                      <a:lnTo>
                        <a:pt x="323" y="84"/>
                      </a:lnTo>
                      <a:lnTo>
                        <a:pt x="331" y="67"/>
                      </a:lnTo>
                      <a:lnTo>
                        <a:pt x="332" y="48"/>
                      </a:lnTo>
                      <a:close/>
                    </a:path>
                  </a:pathLst>
                </a:custGeom>
                <a:solidFill>
                  <a:srgbClr val="000000"/>
                </a:solidFill>
                <a:ln w="9525">
                  <a:noFill/>
                  <a:round/>
                  <a:headEnd/>
                  <a:tailEnd/>
                </a:ln>
              </p:spPr>
              <p:txBody>
                <a:bodyPr/>
                <a:lstStyle/>
                <a:p>
                  <a:endParaRPr lang="en-GB"/>
                </a:p>
              </p:txBody>
            </p:sp>
            <p:sp>
              <p:nvSpPr>
                <p:cNvPr id="28" name="Freeform 58"/>
                <p:cNvSpPr>
                  <a:spLocks/>
                </p:cNvSpPr>
                <p:nvPr/>
              </p:nvSpPr>
              <p:spPr bwMode="auto">
                <a:xfrm>
                  <a:off x="0" y="422"/>
                  <a:ext cx="1380" cy="846"/>
                </a:xfrm>
                <a:custGeom>
                  <a:avLst/>
                  <a:gdLst>
                    <a:gd name="T0" fmla="*/ 885 w 1380"/>
                    <a:gd name="T1" fmla="*/ 297 h 846"/>
                    <a:gd name="T2" fmla="*/ 908 w 1380"/>
                    <a:gd name="T3" fmla="*/ 265 h 846"/>
                    <a:gd name="T4" fmla="*/ 928 w 1380"/>
                    <a:gd name="T5" fmla="*/ 228 h 846"/>
                    <a:gd name="T6" fmla="*/ 948 w 1380"/>
                    <a:gd name="T7" fmla="*/ 180 h 846"/>
                    <a:gd name="T8" fmla="*/ 961 w 1380"/>
                    <a:gd name="T9" fmla="*/ 120 h 846"/>
                    <a:gd name="T10" fmla="*/ 964 w 1380"/>
                    <a:gd name="T11" fmla="*/ 99 h 846"/>
                    <a:gd name="T12" fmla="*/ 964 w 1380"/>
                    <a:gd name="T13" fmla="*/ 81 h 846"/>
                    <a:gd name="T14" fmla="*/ 909 w 1380"/>
                    <a:gd name="T15" fmla="*/ 111 h 846"/>
                    <a:gd name="T16" fmla="*/ 910 w 1380"/>
                    <a:gd name="T17" fmla="*/ 121 h 846"/>
                    <a:gd name="T18" fmla="*/ 910 w 1380"/>
                    <a:gd name="T19" fmla="*/ 130 h 846"/>
                    <a:gd name="T20" fmla="*/ 909 w 1380"/>
                    <a:gd name="T21" fmla="*/ 147 h 846"/>
                    <a:gd name="T22" fmla="*/ 899 w 1380"/>
                    <a:gd name="T23" fmla="*/ 186 h 846"/>
                    <a:gd name="T24" fmla="*/ 875 w 1380"/>
                    <a:gd name="T25" fmla="*/ 231 h 846"/>
                    <a:gd name="T26" fmla="*/ 847 w 1380"/>
                    <a:gd name="T27" fmla="*/ 255 h 846"/>
                    <a:gd name="T28" fmla="*/ 817 w 1380"/>
                    <a:gd name="T29" fmla="*/ 244 h 846"/>
                    <a:gd name="T30" fmla="*/ 824 w 1380"/>
                    <a:gd name="T31" fmla="*/ 157 h 846"/>
                    <a:gd name="T32" fmla="*/ 849 w 1380"/>
                    <a:gd name="T33" fmla="*/ 112 h 846"/>
                    <a:gd name="T34" fmla="*/ 876 w 1380"/>
                    <a:gd name="T35" fmla="*/ 88 h 846"/>
                    <a:gd name="T36" fmla="*/ 898 w 1380"/>
                    <a:gd name="T37" fmla="*/ 89 h 846"/>
                    <a:gd name="T38" fmla="*/ 906 w 1380"/>
                    <a:gd name="T39" fmla="*/ 99 h 846"/>
                    <a:gd name="T40" fmla="*/ 946 w 1380"/>
                    <a:gd name="T41" fmla="*/ 17 h 846"/>
                    <a:gd name="T42" fmla="*/ 912 w 1380"/>
                    <a:gd name="T43" fmla="*/ 0 h 846"/>
                    <a:gd name="T44" fmla="*/ 857 w 1380"/>
                    <a:gd name="T45" fmla="*/ 31 h 846"/>
                    <a:gd name="T46" fmla="*/ 804 w 1380"/>
                    <a:gd name="T47" fmla="*/ 109 h 846"/>
                    <a:gd name="T48" fmla="*/ 771 w 1380"/>
                    <a:gd name="T49" fmla="*/ 211 h 846"/>
                    <a:gd name="T50" fmla="*/ 770 w 1380"/>
                    <a:gd name="T51" fmla="*/ 294 h 846"/>
                    <a:gd name="T52" fmla="*/ 801 w 1380"/>
                    <a:gd name="T53" fmla="*/ 339 h 846"/>
                    <a:gd name="T54" fmla="*/ 826 w 1380"/>
                    <a:gd name="T55" fmla="*/ 341 h 846"/>
                    <a:gd name="T56" fmla="*/ 852 w 1380"/>
                    <a:gd name="T57" fmla="*/ 328 h 846"/>
                    <a:gd name="T58" fmla="*/ 893 w 1380"/>
                    <a:gd name="T59" fmla="*/ 450 h 846"/>
                    <a:gd name="T60" fmla="*/ 864 w 1380"/>
                    <a:gd name="T61" fmla="*/ 514 h 846"/>
                    <a:gd name="T62" fmla="*/ 821 w 1380"/>
                    <a:gd name="T63" fmla="*/ 569 h 846"/>
                    <a:gd name="T64" fmla="*/ 767 w 1380"/>
                    <a:gd name="T65" fmla="*/ 614 h 846"/>
                    <a:gd name="T66" fmla="*/ 704 w 1380"/>
                    <a:gd name="T67" fmla="*/ 643 h 846"/>
                    <a:gd name="T68" fmla="*/ 635 w 1380"/>
                    <a:gd name="T69" fmla="*/ 657 h 846"/>
                    <a:gd name="T70" fmla="*/ 557 w 1380"/>
                    <a:gd name="T71" fmla="*/ 654 h 846"/>
                    <a:gd name="T72" fmla="*/ 484 w 1380"/>
                    <a:gd name="T73" fmla="*/ 631 h 846"/>
                    <a:gd name="T74" fmla="*/ 421 w 1380"/>
                    <a:gd name="T75" fmla="*/ 591 h 846"/>
                    <a:gd name="T76" fmla="*/ 369 w 1380"/>
                    <a:gd name="T77" fmla="*/ 536 h 846"/>
                    <a:gd name="T78" fmla="*/ 332 w 1380"/>
                    <a:gd name="T79" fmla="*/ 468 h 846"/>
                    <a:gd name="T80" fmla="*/ 299 w 1380"/>
                    <a:gd name="T81" fmla="*/ 419 h 846"/>
                    <a:gd name="T82" fmla="*/ 210 w 1380"/>
                    <a:gd name="T83" fmla="*/ 427 h 846"/>
                    <a:gd name="T84" fmla="*/ 132 w 1380"/>
                    <a:gd name="T85" fmla="*/ 455 h 846"/>
                    <a:gd name="T86" fmla="*/ 67 w 1380"/>
                    <a:gd name="T87" fmla="*/ 498 h 846"/>
                    <a:gd name="T88" fmla="*/ 23 w 1380"/>
                    <a:gd name="T89" fmla="*/ 560 h 846"/>
                    <a:gd name="T90" fmla="*/ 1 w 1380"/>
                    <a:gd name="T91" fmla="*/ 640 h 846"/>
                    <a:gd name="T92" fmla="*/ 98 w 1380"/>
                    <a:gd name="T93" fmla="*/ 845 h 846"/>
                    <a:gd name="T94" fmla="*/ 138 w 1380"/>
                    <a:gd name="T95" fmla="*/ 781 h 846"/>
                    <a:gd name="T96" fmla="*/ 204 w 1380"/>
                    <a:gd name="T97" fmla="*/ 742 h 846"/>
                    <a:gd name="T98" fmla="*/ 283 w 1380"/>
                    <a:gd name="T99" fmla="*/ 735 h 846"/>
                    <a:gd name="T100" fmla="*/ 353 w 1380"/>
                    <a:gd name="T101" fmla="*/ 765 h 846"/>
                    <a:gd name="T102" fmla="*/ 404 w 1380"/>
                    <a:gd name="T103" fmla="*/ 822 h 846"/>
                    <a:gd name="T104" fmla="*/ 467 w 1380"/>
                    <a:gd name="T105" fmla="*/ 846 h 846"/>
                    <a:gd name="T106" fmla="*/ 958 w 1380"/>
                    <a:gd name="T107" fmla="*/ 800 h 846"/>
                    <a:gd name="T108" fmla="*/ 1015 w 1380"/>
                    <a:gd name="T109" fmla="*/ 752 h 846"/>
                    <a:gd name="T110" fmla="*/ 1091 w 1380"/>
                    <a:gd name="T111" fmla="*/ 734 h 846"/>
                    <a:gd name="T112" fmla="*/ 1167 w 1380"/>
                    <a:gd name="T113" fmla="*/ 752 h 846"/>
                    <a:gd name="T114" fmla="*/ 1225 w 1380"/>
                    <a:gd name="T115" fmla="*/ 800 h 846"/>
                    <a:gd name="T116" fmla="*/ 1380 w 1380"/>
                    <a:gd name="T117" fmla="*/ 846 h 8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0"/>
                    <a:gd name="T178" fmla="*/ 0 h 846"/>
                    <a:gd name="T179" fmla="*/ 1380 w 1380"/>
                    <a:gd name="T180" fmla="*/ 846 h 8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0" h="846">
                      <a:moveTo>
                        <a:pt x="1257" y="495"/>
                      </a:moveTo>
                      <a:lnTo>
                        <a:pt x="939" y="426"/>
                      </a:lnTo>
                      <a:lnTo>
                        <a:pt x="885" y="297"/>
                      </a:lnTo>
                      <a:lnTo>
                        <a:pt x="893" y="287"/>
                      </a:lnTo>
                      <a:lnTo>
                        <a:pt x="900" y="277"/>
                      </a:lnTo>
                      <a:lnTo>
                        <a:pt x="908" y="265"/>
                      </a:lnTo>
                      <a:lnTo>
                        <a:pt x="915" y="254"/>
                      </a:lnTo>
                      <a:lnTo>
                        <a:pt x="922" y="242"/>
                      </a:lnTo>
                      <a:lnTo>
                        <a:pt x="928" y="228"/>
                      </a:lnTo>
                      <a:lnTo>
                        <a:pt x="935" y="215"/>
                      </a:lnTo>
                      <a:lnTo>
                        <a:pt x="941" y="200"/>
                      </a:lnTo>
                      <a:lnTo>
                        <a:pt x="948" y="180"/>
                      </a:lnTo>
                      <a:lnTo>
                        <a:pt x="954" y="160"/>
                      </a:lnTo>
                      <a:lnTo>
                        <a:pt x="958" y="140"/>
                      </a:lnTo>
                      <a:lnTo>
                        <a:pt x="961" y="120"/>
                      </a:lnTo>
                      <a:lnTo>
                        <a:pt x="962" y="112"/>
                      </a:lnTo>
                      <a:lnTo>
                        <a:pt x="962" y="105"/>
                      </a:lnTo>
                      <a:lnTo>
                        <a:pt x="964" y="99"/>
                      </a:lnTo>
                      <a:lnTo>
                        <a:pt x="964" y="92"/>
                      </a:lnTo>
                      <a:lnTo>
                        <a:pt x="964" y="86"/>
                      </a:lnTo>
                      <a:lnTo>
                        <a:pt x="964" y="81"/>
                      </a:lnTo>
                      <a:lnTo>
                        <a:pt x="964" y="75"/>
                      </a:lnTo>
                      <a:lnTo>
                        <a:pt x="962" y="69"/>
                      </a:lnTo>
                      <a:lnTo>
                        <a:pt x="909" y="111"/>
                      </a:lnTo>
                      <a:lnTo>
                        <a:pt x="910" y="114"/>
                      </a:lnTo>
                      <a:lnTo>
                        <a:pt x="910" y="118"/>
                      </a:lnTo>
                      <a:lnTo>
                        <a:pt x="910" y="121"/>
                      </a:lnTo>
                      <a:lnTo>
                        <a:pt x="910" y="125"/>
                      </a:lnTo>
                      <a:lnTo>
                        <a:pt x="910" y="128"/>
                      </a:lnTo>
                      <a:lnTo>
                        <a:pt x="910" y="130"/>
                      </a:lnTo>
                      <a:lnTo>
                        <a:pt x="910" y="133"/>
                      </a:lnTo>
                      <a:lnTo>
                        <a:pt x="910" y="135"/>
                      </a:lnTo>
                      <a:lnTo>
                        <a:pt x="909" y="147"/>
                      </a:lnTo>
                      <a:lnTo>
                        <a:pt x="908" y="160"/>
                      </a:lnTo>
                      <a:lnTo>
                        <a:pt x="903" y="173"/>
                      </a:lnTo>
                      <a:lnTo>
                        <a:pt x="899" y="186"/>
                      </a:lnTo>
                      <a:lnTo>
                        <a:pt x="892" y="202"/>
                      </a:lnTo>
                      <a:lnTo>
                        <a:pt x="883" y="218"/>
                      </a:lnTo>
                      <a:lnTo>
                        <a:pt x="875" y="231"/>
                      </a:lnTo>
                      <a:lnTo>
                        <a:pt x="866" y="241"/>
                      </a:lnTo>
                      <a:lnTo>
                        <a:pt x="856" y="250"/>
                      </a:lnTo>
                      <a:lnTo>
                        <a:pt x="847" y="255"/>
                      </a:lnTo>
                      <a:lnTo>
                        <a:pt x="839" y="257"/>
                      </a:lnTo>
                      <a:lnTo>
                        <a:pt x="830" y="255"/>
                      </a:lnTo>
                      <a:lnTo>
                        <a:pt x="817" y="244"/>
                      </a:lnTo>
                      <a:lnTo>
                        <a:pt x="813" y="221"/>
                      </a:lnTo>
                      <a:lnTo>
                        <a:pt x="814" y="190"/>
                      </a:lnTo>
                      <a:lnTo>
                        <a:pt x="824" y="157"/>
                      </a:lnTo>
                      <a:lnTo>
                        <a:pt x="831" y="141"/>
                      </a:lnTo>
                      <a:lnTo>
                        <a:pt x="840" y="125"/>
                      </a:lnTo>
                      <a:lnTo>
                        <a:pt x="849" y="112"/>
                      </a:lnTo>
                      <a:lnTo>
                        <a:pt x="857" y="102"/>
                      </a:lnTo>
                      <a:lnTo>
                        <a:pt x="867" y="94"/>
                      </a:lnTo>
                      <a:lnTo>
                        <a:pt x="876" y="88"/>
                      </a:lnTo>
                      <a:lnTo>
                        <a:pt x="885" y="86"/>
                      </a:lnTo>
                      <a:lnTo>
                        <a:pt x="893" y="88"/>
                      </a:lnTo>
                      <a:lnTo>
                        <a:pt x="898" y="89"/>
                      </a:lnTo>
                      <a:lnTo>
                        <a:pt x="900" y="92"/>
                      </a:lnTo>
                      <a:lnTo>
                        <a:pt x="903" y="95"/>
                      </a:lnTo>
                      <a:lnTo>
                        <a:pt x="906" y="99"/>
                      </a:lnTo>
                      <a:lnTo>
                        <a:pt x="958" y="40"/>
                      </a:lnTo>
                      <a:lnTo>
                        <a:pt x="952" y="27"/>
                      </a:lnTo>
                      <a:lnTo>
                        <a:pt x="946" y="17"/>
                      </a:lnTo>
                      <a:lnTo>
                        <a:pt x="938" y="8"/>
                      </a:lnTo>
                      <a:lnTo>
                        <a:pt x="929" y="3"/>
                      </a:lnTo>
                      <a:lnTo>
                        <a:pt x="912" y="0"/>
                      </a:lnTo>
                      <a:lnTo>
                        <a:pt x="895" y="4"/>
                      </a:lnTo>
                      <a:lnTo>
                        <a:pt x="876" y="16"/>
                      </a:lnTo>
                      <a:lnTo>
                        <a:pt x="857" y="31"/>
                      </a:lnTo>
                      <a:lnTo>
                        <a:pt x="839" y="53"/>
                      </a:lnTo>
                      <a:lnTo>
                        <a:pt x="820" y="79"/>
                      </a:lnTo>
                      <a:lnTo>
                        <a:pt x="804" y="109"/>
                      </a:lnTo>
                      <a:lnTo>
                        <a:pt x="790" y="143"/>
                      </a:lnTo>
                      <a:lnTo>
                        <a:pt x="778" y="177"/>
                      </a:lnTo>
                      <a:lnTo>
                        <a:pt x="771" y="211"/>
                      </a:lnTo>
                      <a:lnTo>
                        <a:pt x="767" y="241"/>
                      </a:lnTo>
                      <a:lnTo>
                        <a:pt x="767" y="270"/>
                      </a:lnTo>
                      <a:lnTo>
                        <a:pt x="770" y="294"/>
                      </a:lnTo>
                      <a:lnTo>
                        <a:pt x="777" y="315"/>
                      </a:lnTo>
                      <a:lnTo>
                        <a:pt x="787" y="330"/>
                      </a:lnTo>
                      <a:lnTo>
                        <a:pt x="801" y="339"/>
                      </a:lnTo>
                      <a:lnTo>
                        <a:pt x="808" y="342"/>
                      </a:lnTo>
                      <a:lnTo>
                        <a:pt x="817" y="342"/>
                      </a:lnTo>
                      <a:lnTo>
                        <a:pt x="826" y="341"/>
                      </a:lnTo>
                      <a:lnTo>
                        <a:pt x="834" y="338"/>
                      </a:lnTo>
                      <a:lnTo>
                        <a:pt x="843" y="333"/>
                      </a:lnTo>
                      <a:lnTo>
                        <a:pt x="852" y="328"/>
                      </a:lnTo>
                      <a:lnTo>
                        <a:pt x="862" y="320"/>
                      </a:lnTo>
                      <a:lnTo>
                        <a:pt x="870" y="312"/>
                      </a:lnTo>
                      <a:lnTo>
                        <a:pt x="893" y="450"/>
                      </a:lnTo>
                      <a:lnTo>
                        <a:pt x="885" y="472"/>
                      </a:lnTo>
                      <a:lnTo>
                        <a:pt x="876" y="494"/>
                      </a:lnTo>
                      <a:lnTo>
                        <a:pt x="864" y="514"/>
                      </a:lnTo>
                      <a:lnTo>
                        <a:pt x="852" y="534"/>
                      </a:lnTo>
                      <a:lnTo>
                        <a:pt x="837" y="553"/>
                      </a:lnTo>
                      <a:lnTo>
                        <a:pt x="821" y="569"/>
                      </a:lnTo>
                      <a:lnTo>
                        <a:pt x="804" y="585"/>
                      </a:lnTo>
                      <a:lnTo>
                        <a:pt x="787" y="599"/>
                      </a:lnTo>
                      <a:lnTo>
                        <a:pt x="767" y="614"/>
                      </a:lnTo>
                      <a:lnTo>
                        <a:pt x="747" y="625"/>
                      </a:lnTo>
                      <a:lnTo>
                        <a:pt x="727" y="635"/>
                      </a:lnTo>
                      <a:lnTo>
                        <a:pt x="704" y="643"/>
                      </a:lnTo>
                      <a:lnTo>
                        <a:pt x="682" y="650"/>
                      </a:lnTo>
                      <a:lnTo>
                        <a:pt x="658" y="654"/>
                      </a:lnTo>
                      <a:lnTo>
                        <a:pt x="635" y="657"/>
                      </a:lnTo>
                      <a:lnTo>
                        <a:pt x="610" y="658"/>
                      </a:lnTo>
                      <a:lnTo>
                        <a:pt x="583" y="657"/>
                      </a:lnTo>
                      <a:lnTo>
                        <a:pt x="557" y="654"/>
                      </a:lnTo>
                      <a:lnTo>
                        <a:pt x="533" y="648"/>
                      </a:lnTo>
                      <a:lnTo>
                        <a:pt x="508" y="640"/>
                      </a:lnTo>
                      <a:lnTo>
                        <a:pt x="484" y="631"/>
                      </a:lnTo>
                      <a:lnTo>
                        <a:pt x="462" y="619"/>
                      </a:lnTo>
                      <a:lnTo>
                        <a:pt x="441" y="605"/>
                      </a:lnTo>
                      <a:lnTo>
                        <a:pt x="421" y="591"/>
                      </a:lnTo>
                      <a:lnTo>
                        <a:pt x="402" y="573"/>
                      </a:lnTo>
                      <a:lnTo>
                        <a:pt x="385" y="554"/>
                      </a:lnTo>
                      <a:lnTo>
                        <a:pt x="369" y="536"/>
                      </a:lnTo>
                      <a:lnTo>
                        <a:pt x="355" y="514"/>
                      </a:lnTo>
                      <a:lnTo>
                        <a:pt x="343" y="492"/>
                      </a:lnTo>
                      <a:lnTo>
                        <a:pt x="332" y="468"/>
                      </a:lnTo>
                      <a:lnTo>
                        <a:pt x="323" y="445"/>
                      </a:lnTo>
                      <a:lnTo>
                        <a:pt x="317" y="419"/>
                      </a:lnTo>
                      <a:lnTo>
                        <a:pt x="299" y="419"/>
                      </a:lnTo>
                      <a:lnTo>
                        <a:pt x="269" y="420"/>
                      </a:lnTo>
                      <a:lnTo>
                        <a:pt x="238" y="423"/>
                      </a:lnTo>
                      <a:lnTo>
                        <a:pt x="210" y="427"/>
                      </a:lnTo>
                      <a:lnTo>
                        <a:pt x="182" y="435"/>
                      </a:lnTo>
                      <a:lnTo>
                        <a:pt x="157" y="443"/>
                      </a:lnTo>
                      <a:lnTo>
                        <a:pt x="132" y="455"/>
                      </a:lnTo>
                      <a:lnTo>
                        <a:pt x="109" y="468"/>
                      </a:lnTo>
                      <a:lnTo>
                        <a:pt x="88" y="482"/>
                      </a:lnTo>
                      <a:lnTo>
                        <a:pt x="67" y="498"/>
                      </a:lnTo>
                      <a:lnTo>
                        <a:pt x="50" y="517"/>
                      </a:lnTo>
                      <a:lnTo>
                        <a:pt x="36" y="539"/>
                      </a:lnTo>
                      <a:lnTo>
                        <a:pt x="23" y="560"/>
                      </a:lnTo>
                      <a:lnTo>
                        <a:pt x="13" y="585"/>
                      </a:lnTo>
                      <a:lnTo>
                        <a:pt x="6" y="612"/>
                      </a:lnTo>
                      <a:lnTo>
                        <a:pt x="1" y="640"/>
                      </a:lnTo>
                      <a:lnTo>
                        <a:pt x="0" y="670"/>
                      </a:lnTo>
                      <a:lnTo>
                        <a:pt x="0" y="845"/>
                      </a:lnTo>
                      <a:lnTo>
                        <a:pt x="98" y="845"/>
                      </a:lnTo>
                      <a:lnTo>
                        <a:pt x="108" y="822"/>
                      </a:lnTo>
                      <a:lnTo>
                        <a:pt x="122" y="800"/>
                      </a:lnTo>
                      <a:lnTo>
                        <a:pt x="138" y="781"/>
                      </a:lnTo>
                      <a:lnTo>
                        <a:pt x="158" y="765"/>
                      </a:lnTo>
                      <a:lnTo>
                        <a:pt x="180" y="751"/>
                      </a:lnTo>
                      <a:lnTo>
                        <a:pt x="204" y="742"/>
                      </a:lnTo>
                      <a:lnTo>
                        <a:pt x="228" y="735"/>
                      </a:lnTo>
                      <a:lnTo>
                        <a:pt x="256" y="734"/>
                      </a:lnTo>
                      <a:lnTo>
                        <a:pt x="283" y="735"/>
                      </a:lnTo>
                      <a:lnTo>
                        <a:pt x="307" y="742"/>
                      </a:lnTo>
                      <a:lnTo>
                        <a:pt x="332" y="751"/>
                      </a:lnTo>
                      <a:lnTo>
                        <a:pt x="353" y="765"/>
                      </a:lnTo>
                      <a:lnTo>
                        <a:pt x="373" y="781"/>
                      </a:lnTo>
                      <a:lnTo>
                        <a:pt x="389" y="800"/>
                      </a:lnTo>
                      <a:lnTo>
                        <a:pt x="404" y="822"/>
                      </a:lnTo>
                      <a:lnTo>
                        <a:pt x="414" y="845"/>
                      </a:lnTo>
                      <a:lnTo>
                        <a:pt x="467" y="845"/>
                      </a:lnTo>
                      <a:lnTo>
                        <a:pt x="467" y="846"/>
                      </a:lnTo>
                      <a:lnTo>
                        <a:pt x="933" y="846"/>
                      </a:lnTo>
                      <a:lnTo>
                        <a:pt x="943" y="822"/>
                      </a:lnTo>
                      <a:lnTo>
                        <a:pt x="958" y="800"/>
                      </a:lnTo>
                      <a:lnTo>
                        <a:pt x="974" y="781"/>
                      </a:lnTo>
                      <a:lnTo>
                        <a:pt x="994" y="765"/>
                      </a:lnTo>
                      <a:lnTo>
                        <a:pt x="1015" y="752"/>
                      </a:lnTo>
                      <a:lnTo>
                        <a:pt x="1040" y="742"/>
                      </a:lnTo>
                      <a:lnTo>
                        <a:pt x="1064" y="735"/>
                      </a:lnTo>
                      <a:lnTo>
                        <a:pt x="1091" y="734"/>
                      </a:lnTo>
                      <a:lnTo>
                        <a:pt x="1119" y="735"/>
                      </a:lnTo>
                      <a:lnTo>
                        <a:pt x="1143" y="742"/>
                      </a:lnTo>
                      <a:lnTo>
                        <a:pt x="1167" y="752"/>
                      </a:lnTo>
                      <a:lnTo>
                        <a:pt x="1189" y="765"/>
                      </a:lnTo>
                      <a:lnTo>
                        <a:pt x="1209" y="781"/>
                      </a:lnTo>
                      <a:lnTo>
                        <a:pt x="1225" y="800"/>
                      </a:lnTo>
                      <a:lnTo>
                        <a:pt x="1239" y="822"/>
                      </a:lnTo>
                      <a:lnTo>
                        <a:pt x="1249" y="846"/>
                      </a:lnTo>
                      <a:lnTo>
                        <a:pt x="1380" y="846"/>
                      </a:lnTo>
                      <a:lnTo>
                        <a:pt x="1257" y="495"/>
                      </a:lnTo>
                      <a:close/>
                    </a:path>
                  </a:pathLst>
                </a:custGeom>
                <a:solidFill>
                  <a:srgbClr val="00FF00"/>
                </a:solidFill>
                <a:ln w="9525">
                  <a:noFill/>
                  <a:round/>
                  <a:headEnd/>
                  <a:tailEnd/>
                </a:ln>
              </p:spPr>
              <p:txBody>
                <a:bodyPr/>
                <a:lstStyle/>
                <a:p>
                  <a:endParaRPr lang="en-GB"/>
                </a:p>
              </p:txBody>
            </p:sp>
          </p:grpSp>
          <p:cxnSp>
            <p:nvCxnSpPr>
              <p:cNvPr id="14" name="Straight Arrow Connector 133"/>
              <p:cNvCxnSpPr>
                <a:cxnSpLocks noChangeShapeType="1"/>
              </p:cNvCxnSpPr>
              <p:nvPr/>
            </p:nvCxnSpPr>
            <p:spPr bwMode="auto">
              <a:xfrm>
                <a:off x="2319983" y="5581625"/>
                <a:ext cx="4536430" cy="2307"/>
              </a:xfrm>
              <a:prstGeom prst="straightConnector1">
                <a:avLst/>
              </a:prstGeom>
              <a:noFill/>
              <a:ln w="34925" algn="ctr">
                <a:solidFill>
                  <a:schemeClr val="tx1"/>
                </a:solidFill>
                <a:prstDash val="dash"/>
                <a:round/>
                <a:headEnd/>
                <a:tailEnd type="arrow" w="med" len="med"/>
              </a:ln>
            </p:spPr>
          </p:cxnSp>
          <p:pic>
            <p:nvPicPr>
              <p:cNvPr id="15" name="Picture 14" descr="walking.bmp"/>
              <p:cNvPicPr>
                <a:picLocks noChangeAspect="1"/>
              </p:cNvPicPr>
              <p:nvPr/>
            </p:nvPicPr>
            <p:blipFill>
              <a:blip r:embed="rId3" cstate="print"/>
              <a:srcRect l="4925" r="28588"/>
              <a:stretch>
                <a:fillRect/>
              </a:stretch>
            </p:blipFill>
            <p:spPr>
              <a:xfrm>
                <a:off x="951831" y="4573513"/>
                <a:ext cx="1368762" cy="1642913"/>
              </a:xfrm>
              <a:prstGeom prst="rect">
                <a:avLst/>
              </a:prstGeom>
            </p:spPr>
          </p:pic>
        </p:grpSp>
      </p:grpSp>
      <p:cxnSp>
        <p:nvCxnSpPr>
          <p:cNvPr id="72" name="Straight Arrow Connector 97"/>
          <p:cNvCxnSpPr>
            <a:cxnSpLocks noChangeShapeType="1"/>
          </p:cNvCxnSpPr>
          <p:nvPr/>
        </p:nvCxnSpPr>
        <p:spPr bwMode="auto">
          <a:xfrm>
            <a:off x="879475" y="6300515"/>
            <a:ext cx="9432925" cy="3175"/>
          </a:xfrm>
          <a:prstGeom prst="straightConnector1">
            <a:avLst/>
          </a:prstGeom>
          <a:noFill/>
          <a:ln w="9525" algn="ctr">
            <a:solidFill>
              <a:schemeClr val="tx1"/>
            </a:solidFill>
            <a:round/>
            <a:headEnd/>
            <a:tailEnd type="arrow" w="med" len="med"/>
          </a:ln>
        </p:spPr>
      </p:cxnSp>
      <p:grpSp>
        <p:nvGrpSpPr>
          <p:cNvPr id="13" name="Group 85"/>
          <p:cNvGrpSpPr/>
          <p:nvPr/>
        </p:nvGrpSpPr>
        <p:grpSpPr>
          <a:xfrm>
            <a:off x="0" y="1188765"/>
            <a:ext cx="879475" cy="4494386"/>
            <a:chOff x="0" y="973138"/>
            <a:chExt cx="879475" cy="4494386"/>
          </a:xfrm>
        </p:grpSpPr>
        <p:grpSp>
          <p:nvGrpSpPr>
            <p:cNvPr id="30" name="Group 84"/>
            <p:cNvGrpSpPr/>
            <p:nvPr/>
          </p:nvGrpSpPr>
          <p:grpSpPr>
            <a:xfrm>
              <a:off x="0" y="973138"/>
              <a:ext cx="879475" cy="2774950"/>
              <a:chOff x="0" y="973138"/>
              <a:chExt cx="879475" cy="2774950"/>
            </a:xfrm>
          </p:grpSpPr>
          <p:sp>
            <p:nvSpPr>
              <p:cNvPr id="69" name="TextBox 68"/>
              <p:cNvSpPr txBox="1"/>
              <p:nvPr/>
            </p:nvSpPr>
            <p:spPr>
              <a:xfrm>
                <a:off x="0" y="973138"/>
                <a:ext cx="879475" cy="461962"/>
              </a:xfrm>
              <a:prstGeom prst="rect">
                <a:avLst/>
              </a:prstGeom>
              <a:noFill/>
            </p:spPr>
            <p:txBody>
              <a:bodyPr>
                <a:spAutoFit/>
              </a:bodyPr>
              <a:lstStyle/>
              <a:p>
                <a:pPr>
                  <a:defRPr/>
                </a:pPr>
                <a:r>
                  <a:rPr lang="en-GB" dirty="0">
                    <a:latin typeface="+mn-lt"/>
                  </a:rPr>
                  <a:t>Now</a:t>
                </a:r>
              </a:p>
            </p:txBody>
          </p:sp>
          <p:sp>
            <p:nvSpPr>
              <p:cNvPr id="70" name="TextBox 69"/>
              <p:cNvSpPr txBox="1"/>
              <p:nvPr/>
            </p:nvSpPr>
            <p:spPr>
              <a:xfrm>
                <a:off x="0" y="2917825"/>
                <a:ext cx="879475" cy="830263"/>
              </a:xfrm>
              <a:prstGeom prst="rect">
                <a:avLst/>
              </a:prstGeom>
              <a:noFill/>
            </p:spPr>
            <p:txBody>
              <a:bodyPr>
                <a:spAutoFit/>
              </a:bodyPr>
              <a:lstStyle/>
              <a:p>
                <a:pPr>
                  <a:defRPr/>
                </a:pPr>
                <a:r>
                  <a:rPr lang="en-GB" dirty="0">
                    <a:latin typeface="+mn-lt"/>
                  </a:rPr>
                  <a:t>DfT</a:t>
                </a:r>
              </a:p>
              <a:p>
                <a:pPr>
                  <a:defRPr/>
                </a:pPr>
                <a:r>
                  <a:rPr lang="en-GB" dirty="0">
                    <a:latin typeface="+mn-lt"/>
                  </a:rPr>
                  <a:t>plan</a:t>
                </a:r>
              </a:p>
            </p:txBody>
          </p:sp>
        </p:grpSp>
        <p:sp>
          <p:nvSpPr>
            <p:cNvPr id="68" name="TextBox 67"/>
            <p:cNvSpPr txBox="1"/>
            <p:nvPr/>
          </p:nvSpPr>
          <p:spPr>
            <a:xfrm>
              <a:off x="0" y="5005561"/>
              <a:ext cx="879475" cy="461963"/>
            </a:xfrm>
            <a:prstGeom prst="rect">
              <a:avLst/>
            </a:prstGeom>
            <a:noFill/>
          </p:spPr>
          <p:txBody>
            <a:bodyPr>
              <a:spAutoFit/>
            </a:bodyPr>
            <a:lstStyle/>
            <a:p>
              <a:pPr>
                <a:defRPr/>
              </a:pPr>
              <a:r>
                <a:rPr lang="en-GB" dirty="0">
                  <a:latin typeface="+mn-lt"/>
                </a:rPr>
                <a:t>GDL</a:t>
              </a:r>
            </a:p>
          </p:txBody>
        </p:sp>
      </p:grpSp>
      <p:sp>
        <p:nvSpPr>
          <p:cNvPr id="5" name="TextBox 4"/>
          <p:cNvSpPr txBox="1"/>
          <p:nvPr/>
        </p:nvSpPr>
        <p:spPr>
          <a:xfrm>
            <a:off x="9232900" y="6300515"/>
            <a:ext cx="1168400" cy="461962"/>
          </a:xfrm>
          <a:prstGeom prst="rect">
            <a:avLst/>
          </a:prstGeom>
          <a:noFill/>
        </p:spPr>
        <p:txBody>
          <a:bodyPr>
            <a:spAutoFit/>
          </a:bodyPr>
          <a:lstStyle/>
          <a:p>
            <a:pPr>
              <a:defRPr/>
            </a:pPr>
            <a:r>
              <a:rPr lang="en-GB" b="1" dirty="0">
                <a:latin typeface="+mn-lt"/>
              </a:rPr>
              <a:t>Time</a:t>
            </a:r>
          </a:p>
        </p:txBody>
      </p:sp>
      <p:pic>
        <p:nvPicPr>
          <p:cNvPr id="78" name="Picture 77" descr="Co2.png"/>
          <p:cNvPicPr>
            <a:picLocks noChangeAspect="1"/>
          </p:cNvPicPr>
          <p:nvPr/>
        </p:nvPicPr>
        <p:blipFill>
          <a:blip r:embed="rId6" cstate="print"/>
          <a:srcRect t="17834" r="6633" b="34706"/>
          <a:stretch>
            <a:fillRect/>
          </a:stretch>
        </p:blipFill>
        <p:spPr>
          <a:xfrm>
            <a:off x="7216527" y="2701305"/>
            <a:ext cx="3004395" cy="1636244"/>
          </a:xfrm>
          <a:prstGeom prst="rect">
            <a:avLst/>
          </a:prstGeom>
        </p:spPr>
      </p:pic>
      <p:pic>
        <p:nvPicPr>
          <p:cNvPr id="79" name="Picture 78" descr="Co2.png"/>
          <p:cNvPicPr>
            <a:picLocks noChangeAspect="1"/>
          </p:cNvPicPr>
          <p:nvPr/>
        </p:nvPicPr>
        <p:blipFill>
          <a:blip r:embed="rId6" cstate="print"/>
          <a:srcRect t="17834" r="6633" b="34706"/>
          <a:stretch>
            <a:fillRect/>
          </a:stretch>
        </p:blipFill>
        <p:spPr>
          <a:xfrm>
            <a:off x="8356857" y="829097"/>
            <a:ext cx="1983266" cy="1080120"/>
          </a:xfrm>
          <a:prstGeom prst="rect">
            <a:avLst/>
          </a:prstGeom>
        </p:spPr>
      </p:pic>
      <p:pic>
        <p:nvPicPr>
          <p:cNvPr id="80" name="Picture 79" descr="Co2.png"/>
          <p:cNvPicPr>
            <a:picLocks noChangeAspect="1"/>
          </p:cNvPicPr>
          <p:nvPr/>
        </p:nvPicPr>
        <p:blipFill>
          <a:blip r:embed="rId6" cstate="print"/>
          <a:srcRect t="17834" r="6633" b="34706"/>
          <a:stretch>
            <a:fillRect/>
          </a:stretch>
        </p:blipFill>
        <p:spPr>
          <a:xfrm>
            <a:off x="9376767" y="5054011"/>
            <a:ext cx="975153" cy="815645"/>
          </a:xfrm>
          <a:prstGeom prst="rect">
            <a:avLst/>
          </a:prstGeom>
        </p:spPr>
      </p:pic>
      <p:cxnSp>
        <p:nvCxnSpPr>
          <p:cNvPr id="82" name="Straight Arrow Connector 81"/>
          <p:cNvCxnSpPr/>
          <p:nvPr/>
        </p:nvCxnSpPr>
        <p:spPr>
          <a:xfrm>
            <a:off x="6280423" y="1405161"/>
            <a:ext cx="1944216" cy="158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552231" y="3493393"/>
            <a:ext cx="2808312" cy="158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8728695" y="5581625"/>
            <a:ext cx="576064" cy="158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60" y="127802"/>
            <a:ext cx="9797918" cy="917319"/>
          </a:xfrm>
        </p:spPr>
        <p:txBody>
          <a:bodyPr/>
          <a:lstStyle/>
          <a:p>
            <a:r>
              <a:rPr lang="en-GB" b="1" dirty="0" smtClean="0">
                <a:latin typeface="Verdana" pitchFamily="34" charset="0"/>
              </a:rPr>
              <a:t>Some other thoughts….</a:t>
            </a:r>
            <a:endParaRPr lang="en-GB" b="1" dirty="0">
              <a:latin typeface="Verdana" pitchFamily="34" charset="0"/>
            </a:endParaRPr>
          </a:p>
        </p:txBody>
      </p:sp>
      <p:sp>
        <p:nvSpPr>
          <p:cNvPr id="3" name="Content Placeholder 2"/>
          <p:cNvSpPr>
            <a:spLocks noGrp="1"/>
          </p:cNvSpPr>
          <p:nvPr>
            <p:ph idx="1"/>
          </p:nvPr>
        </p:nvSpPr>
        <p:spPr>
          <a:xfrm>
            <a:off x="519783" y="1261145"/>
            <a:ext cx="9793088" cy="4537710"/>
          </a:xfrm>
        </p:spPr>
        <p:txBody>
          <a:bodyPr/>
          <a:lstStyle/>
          <a:p>
            <a:r>
              <a:rPr lang="en-GB" dirty="0" smtClean="0">
                <a:latin typeface="Verdana" pitchFamily="34" charset="0"/>
                <a:ea typeface="Verdana" pitchFamily="34" charset="0"/>
                <a:cs typeface="Verdana" pitchFamily="34" charset="0"/>
              </a:rPr>
              <a:t>Tobacco was identified as a carcinogen in the 1950s</a:t>
            </a:r>
          </a:p>
          <a:p>
            <a:r>
              <a:rPr lang="en-GB" dirty="0" smtClean="0">
                <a:latin typeface="Verdana" pitchFamily="34" charset="0"/>
                <a:ea typeface="Verdana" pitchFamily="34" charset="0"/>
                <a:cs typeface="Verdana" pitchFamily="34" charset="0"/>
              </a:rPr>
              <a:t>Smoking ban in 2007</a:t>
            </a:r>
          </a:p>
          <a:p>
            <a:endParaRPr lang="en-GB" dirty="0" smtClean="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New Zealand GDL in 1987</a:t>
            </a:r>
          </a:p>
          <a:p>
            <a:r>
              <a:rPr lang="en-GB" dirty="0" smtClean="0">
                <a:latin typeface="Verdana" pitchFamily="34" charset="0"/>
                <a:ea typeface="Verdana" pitchFamily="34" charset="0"/>
                <a:cs typeface="Verdana" pitchFamily="34" charset="0"/>
              </a:rPr>
              <a:t>New York has had a night time driving curfew for over 40 years</a:t>
            </a:r>
          </a:p>
        </p:txBody>
      </p:sp>
      <p:sp>
        <p:nvSpPr>
          <p:cNvPr id="4"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7815" y="2413273"/>
            <a:ext cx="9085342" cy="1621111"/>
          </a:xfrm>
        </p:spPr>
        <p:txBody>
          <a:bodyPr/>
          <a:lstStyle/>
          <a:p>
            <a:pPr algn="ctr"/>
            <a:r>
              <a:rPr lang="en-GB" dirty="0" smtClean="0">
                <a:solidFill>
                  <a:schemeClr val="tx1"/>
                </a:solidFill>
                <a:latin typeface="Verdana" pitchFamily="34" charset="0"/>
              </a:rPr>
              <a:t>Are you promoting what you </a:t>
            </a:r>
            <a:r>
              <a:rPr lang="en-GB" u="sng" dirty="0" smtClean="0">
                <a:solidFill>
                  <a:schemeClr val="tx1"/>
                </a:solidFill>
                <a:latin typeface="Verdana" pitchFamily="34" charset="0"/>
              </a:rPr>
              <a:t>believe</a:t>
            </a:r>
            <a:r>
              <a:rPr lang="en-GB" dirty="0" smtClean="0">
                <a:solidFill>
                  <a:schemeClr val="tx1"/>
                </a:solidFill>
                <a:latin typeface="Verdana" pitchFamily="34" charset="0"/>
              </a:rPr>
              <a:t> to work or what you can </a:t>
            </a:r>
            <a:r>
              <a:rPr lang="en-GB" u="sng" dirty="0" smtClean="0">
                <a:solidFill>
                  <a:schemeClr val="tx1"/>
                </a:solidFill>
                <a:latin typeface="Verdana" pitchFamily="34" charset="0"/>
              </a:rPr>
              <a:t>prove</a:t>
            </a:r>
            <a:r>
              <a:rPr lang="en-GB" dirty="0" smtClean="0">
                <a:solidFill>
                  <a:schemeClr val="tx1"/>
                </a:solidFill>
                <a:latin typeface="Verdana" pitchFamily="34" charset="0"/>
              </a:rPr>
              <a:t>, in terms of crash, casualty and fatality reductions, works?</a:t>
            </a:r>
            <a:endParaRPr lang="en-GB" dirty="0">
              <a:solidFill>
                <a:schemeClr val="tx1"/>
              </a:solidFill>
              <a:latin typeface="Verdana" pitchFamily="34" charset="0"/>
            </a:endParaRPr>
          </a:p>
        </p:txBody>
      </p:sp>
      <p:sp>
        <p:nvSpPr>
          <p:cNvPr id="3"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Casualty rates - licences</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graphicFrame>
        <p:nvGraphicFramePr>
          <p:cNvPr id="5" name="Chart 4"/>
          <p:cNvGraphicFramePr/>
          <p:nvPr/>
        </p:nvGraphicFramePr>
        <p:xfrm>
          <a:off x="0" y="1621185"/>
          <a:ext cx="3904159"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4069457"/>
          <a:ext cx="3832151" cy="2120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616127" y="1621185"/>
          <a:ext cx="3960440"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7288535" y="1621185"/>
          <a:ext cx="3600400"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3616127" y="4069457"/>
          <a:ext cx="3816424" cy="2120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7216527" y="4069457"/>
          <a:ext cx="3472111" cy="21209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3" name="Content Placeholder 2"/>
          <p:cNvSpPr>
            <a:spLocks noGrp="1"/>
          </p:cNvSpPr>
          <p:nvPr>
            <p:ph idx="1"/>
          </p:nvPr>
        </p:nvSpPr>
        <p:spPr/>
        <p:txBody>
          <a:bodyPr/>
          <a:lstStyle/>
          <a:p>
            <a:r>
              <a:rPr lang="en-GB" dirty="0" smtClean="0"/>
              <a:t>Most / all of commonly asked questions / concerns can be countered with evidence</a:t>
            </a:r>
          </a:p>
          <a:p>
            <a:r>
              <a:rPr lang="en-GB" dirty="0" smtClean="0"/>
              <a:t>Road safety, police engaged with advocacy</a:t>
            </a:r>
          </a:p>
          <a:p>
            <a:r>
              <a:rPr lang="en-GB" dirty="0" smtClean="0"/>
              <a:t>Where is health?</a:t>
            </a:r>
          </a:p>
          <a:p>
            <a:r>
              <a:rPr lang="en-GB" dirty="0" smtClean="0"/>
              <a:t>Can and should health advocate for another govt dept to take action?</a:t>
            </a:r>
            <a:endParaRPr lang="en-GB" dirty="0"/>
          </a:p>
        </p:txBody>
      </p:sp>
      <p:sp>
        <p:nvSpPr>
          <p:cNvPr id="5"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807815" y="901106"/>
            <a:ext cx="9085342" cy="3960440"/>
          </a:xfrm>
        </p:spPr>
        <p:txBody>
          <a:bodyPr/>
          <a:lstStyle/>
          <a:p>
            <a:pPr>
              <a:buFontTx/>
              <a:buNone/>
            </a:pPr>
            <a:r>
              <a:rPr lang="en-GB" sz="3600" dirty="0" smtClean="0">
                <a:latin typeface="Verdana" pitchFamily="34" charset="0"/>
                <a:ea typeface="Verdana" pitchFamily="34" charset="0"/>
                <a:cs typeface="Verdana" pitchFamily="34" charset="0"/>
              </a:rPr>
              <a:t>“Change is the law of life. And those who look only to the past or present are certain to miss the future”</a:t>
            </a:r>
          </a:p>
          <a:p>
            <a:pPr algn="r">
              <a:buFontTx/>
              <a:buNone/>
            </a:pPr>
            <a:r>
              <a:rPr lang="en-GB" sz="3600" i="1" dirty="0" smtClean="0">
                <a:latin typeface="Verdana" pitchFamily="34" charset="0"/>
                <a:ea typeface="Verdana" pitchFamily="34" charset="0"/>
                <a:cs typeface="Verdana" pitchFamily="34" charset="0"/>
              </a:rPr>
              <a:t>John F Kennedy</a:t>
            </a:r>
          </a:p>
          <a:p>
            <a:pPr algn="r">
              <a:buFontTx/>
              <a:buNone/>
            </a:pPr>
            <a:endParaRPr lang="en-GB" sz="3600" i="1" dirty="0" smtClean="0">
              <a:latin typeface="Verdana" pitchFamily="34" charset="0"/>
              <a:ea typeface="Verdana" pitchFamily="34" charset="0"/>
              <a:cs typeface="Verdana" pitchFamily="34" charset="0"/>
            </a:endParaRPr>
          </a:p>
          <a:p>
            <a:pPr>
              <a:buFontTx/>
              <a:buNone/>
            </a:pPr>
            <a:r>
              <a:rPr lang="en-GB" sz="3600" i="1" dirty="0" smtClean="0">
                <a:latin typeface="Verdana" pitchFamily="34" charset="0"/>
                <a:ea typeface="Verdana" pitchFamily="34" charset="0"/>
                <a:cs typeface="Verdana" pitchFamily="34" charset="0"/>
              </a:rPr>
              <a:t>“</a:t>
            </a:r>
            <a:r>
              <a:rPr lang="en-GB" sz="3600" dirty="0" smtClean="0">
                <a:latin typeface="Verdana" pitchFamily="34" charset="0"/>
                <a:ea typeface="Verdana" pitchFamily="34" charset="0"/>
                <a:cs typeface="Verdana" pitchFamily="34" charset="0"/>
              </a:rPr>
              <a:t>All the forces in the world are not so powerful as an idea whose time has come”</a:t>
            </a:r>
          </a:p>
          <a:p>
            <a:pPr algn="r">
              <a:buFontTx/>
              <a:buNone/>
            </a:pPr>
            <a:r>
              <a:rPr lang="en-GB" sz="3600" i="1" dirty="0" smtClean="0">
                <a:latin typeface="Verdana" pitchFamily="34" charset="0"/>
                <a:ea typeface="Verdana" pitchFamily="34" charset="0"/>
                <a:cs typeface="Verdana" pitchFamily="34" charset="0"/>
              </a:rPr>
              <a:t>Victor Hugo</a:t>
            </a:r>
          </a:p>
          <a:p>
            <a:pPr algn="r">
              <a:buFontTx/>
              <a:buNone/>
            </a:pPr>
            <a:endParaRPr lang="en-GB" sz="3600" i="1" dirty="0" smtClean="0">
              <a:latin typeface="Verdana" pitchFamily="34" charset="0"/>
              <a:ea typeface="Verdana" pitchFamily="34" charset="0"/>
              <a:cs typeface="Verdana" pitchFamily="34" charset="0"/>
            </a:endParaRPr>
          </a:p>
          <a:p>
            <a:pPr algn="r">
              <a:buFontTx/>
              <a:buNone/>
            </a:pPr>
            <a:endParaRPr lang="en-GB" sz="3600" i="1" dirty="0" smtClean="0">
              <a:latin typeface="Verdana" pitchFamily="34" charset="0"/>
              <a:ea typeface="Verdana" pitchFamily="34" charset="0"/>
              <a:cs typeface="Verdana" pitchFamily="34" charset="0"/>
            </a:endParaRPr>
          </a:p>
        </p:txBody>
      </p:sp>
      <p:sp>
        <p:nvSpPr>
          <p:cNvPr id="3"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86535" y="0"/>
            <a:ext cx="9797918" cy="1081908"/>
          </a:xfrm>
        </p:spPr>
        <p:txBody>
          <a:bodyPr/>
          <a:lstStyle/>
          <a:p>
            <a:r>
              <a:rPr lang="en-AU" b="1" dirty="0" smtClean="0">
                <a:latin typeface="Verdana" pitchFamily="34" charset="0"/>
                <a:ea typeface="Verdana" pitchFamily="34" charset="0"/>
                <a:cs typeface="Verdana" pitchFamily="34" charset="0"/>
              </a:rPr>
              <a:t>Acknowledgements</a:t>
            </a:r>
            <a:endParaRPr lang="en-US" b="1" dirty="0" smtClean="0">
              <a:latin typeface="Verdana" pitchFamily="34" charset="0"/>
              <a:ea typeface="Verdana" pitchFamily="34" charset="0"/>
              <a:cs typeface="Verdana" pitchFamily="34" charset="0"/>
            </a:endParaRPr>
          </a:p>
        </p:txBody>
      </p:sp>
      <p:sp>
        <p:nvSpPr>
          <p:cNvPr id="47107" name="Content Placeholder 2"/>
          <p:cNvSpPr>
            <a:spLocks noGrp="1"/>
          </p:cNvSpPr>
          <p:nvPr>
            <p:ph idx="1"/>
          </p:nvPr>
        </p:nvSpPr>
        <p:spPr>
          <a:xfrm>
            <a:off x="415097" y="852467"/>
            <a:ext cx="10001320" cy="4537710"/>
          </a:xfrm>
        </p:spPr>
        <p:txBody>
          <a:bodyPr/>
          <a:lstStyle/>
          <a:p>
            <a:r>
              <a:rPr lang="en-GB" sz="2400" dirty="0" smtClean="0">
                <a:latin typeface="Verdana" pitchFamily="34" charset="0"/>
                <a:ea typeface="Verdana" pitchFamily="34" charset="0"/>
                <a:cs typeface="Verdana" pitchFamily="34" charset="0"/>
              </a:rPr>
              <a:t>Stephen Palmer</a:t>
            </a:r>
          </a:p>
          <a:p>
            <a:r>
              <a:rPr lang="en-GB" sz="2400" dirty="0" smtClean="0">
                <a:latin typeface="Verdana" pitchFamily="34" charset="0"/>
                <a:ea typeface="Verdana" pitchFamily="34" charset="0"/>
                <a:cs typeface="Verdana" pitchFamily="34" charset="0"/>
              </a:rPr>
              <a:t>Dot </a:t>
            </a:r>
            <a:r>
              <a:rPr lang="en-GB" sz="2400" dirty="0" err="1" smtClean="0">
                <a:latin typeface="Verdana" pitchFamily="34" charset="0"/>
                <a:ea typeface="Verdana" pitchFamily="34" charset="0"/>
                <a:cs typeface="Verdana" pitchFamily="34" charset="0"/>
              </a:rPr>
              <a:t>Begg</a:t>
            </a:r>
            <a:r>
              <a:rPr lang="en-GB" sz="2400" dirty="0" smtClean="0">
                <a:latin typeface="Verdana" pitchFamily="34" charset="0"/>
                <a:ea typeface="Verdana" pitchFamily="34" charset="0"/>
                <a:cs typeface="Verdana" pitchFamily="34" charset="0"/>
              </a:rPr>
              <a:t>, IPRU, University of </a:t>
            </a:r>
            <a:r>
              <a:rPr lang="en-GB" sz="2400" dirty="0" err="1" smtClean="0">
                <a:latin typeface="Verdana" pitchFamily="34" charset="0"/>
                <a:ea typeface="Verdana" pitchFamily="34" charset="0"/>
                <a:cs typeface="Verdana" pitchFamily="34" charset="0"/>
              </a:rPr>
              <a:t>Otago</a:t>
            </a:r>
            <a:r>
              <a:rPr lang="en-GB" sz="2400" dirty="0" smtClean="0">
                <a:latin typeface="Verdana" pitchFamily="34" charset="0"/>
                <a:ea typeface="Verdana" pitchFamily="34" charset="0"/>
                <a:cs typeface="Verdana" pitchFamily="34" charset="0"/>
              </a:rPr>
              <a:t>, NZ</a:t>
            </a:r>
          </a:p>
          <a:p>
            <a:r>
              <a:rPr lang="en-GB" sz="2400" dirty="0" smtClean="0">
                <a:latin typeface="Verdana" pitchFamily="34" charset="0"/>
                <a:ea typeface="Verdana" pitchFamily="34" charset="0"/>
                <a:cs typeface="Verdana" pitchFamily="34" charset="0"/>
              </a:rPr>
              <a:t>David Stone</a:t>
            </a:r>
          </a:p>
          <a:p>
            <a:r>
              <a:rPr lang="en-GB" sz="2400" dirty="0" smtClean="0">
                <a:latin typeface="Verdana" pitchFamily="34" charset="0"/>
                <a:ea typeface="Verdana" pitchFamily="34" charset="0"/>
                <a:cs typeface="Verdana" pitchFamily="34" charset="0"/>
              </a:rPr>
              <a:t>Brendan Mason</a:t>
            </a:r>
          </a:p>
          <a:p>
            <a:r>
              <a:rPr lang="en-GB" sz="2400" dirty="0" smtClean="0">
                <a:latin typeface="Verdana" pitchFamily="34" charset="0"/>
                <a:ea typeface="Verdana" pitchFamily="34" charset="0"/>
                <a:cs typeface="Verdana" pitchFamily="34" charset="0"/>
              </a:rPr>
              <a:t>Jo Sibert, John Spence, Mansel Aylward and Board of Public Health Wales</a:t>
            </a:r>
          </a:p>
          <a:p>
            <a:r>
              <a:rPr lang="en-GB" sz="2400" dirty="0" smtClean="0">
                <a:latin typeface="Verdana" pitchFamily="34" charset="0"/>
                <a:ea typeface="Verdana" pitchFamily="34" charset="0"/>
                <a:cs typeface="Verdana" pitchFamily="34" charset="0"/>
              </a:rPr>
              <a:t>Alison Hill, Sir Muir Gray</a:t>
            </a:r>
          </a:p>
          <a:p>
            <a:r>
              <a:rPr lang="en-GB" sz="2400" dirty="0" smtClean="0">
                <a:latin typeface="Verdana" pitchFamily="34" charset="0"/>
                <a:ea typeface="Verdana" pitchFamily="34" charset="0"/>
                <a:cs typeface="Verdana" pitchFamily="34" charset="0"/>
              </a:rPr>
              <a:t>Karen McFarlane (</a:t>
            </a:r>
            <a:r>
              <a:rPr lang="en-GB" sz="2400" dirty="0" err="1" smtClean="0">
                <a:latin typeface="Verdana" pitchFamily="34" charset="0"/>
                <a:ea typeface="Verdana" pitchFamily="34" charset="0"/>
                <a:cs typeface="Verdana" pitchFamily="34" charset="0"/>
              </a:rPr>
              <a:t>CiW</a:t>
            </a:r>
            <a:r>
              <a:rPr lang="en-GB" sz="2400" dirty="0" smtClean="0">
                <a:latin typeface="Verdana" pitchFamily="34" charset="0"/>
                <a:ea typeface="Verdana" pitchFamily="34" charset="0"/>
                <a:cs typeface="Verdana" pitchFamily="34" charset="0"/>
              </a:rPr>
              <a:t>)</a:t>
            </a:r>
          </a:p>
          <a:p>
            <a:r>
              <a:rPr lang="en-GB" sz="2400" dirty="0" smtClean="0">
                <a:latin typeface="Verdana" pitchFamily="34" charset="0"/>
                <a:ea typeface="Verdana" pitchFamily="34" charset="0"/>
                <a:cs typeface="Verdana" pitchFamily="34" charset="0"/>
              </a:rPr>
              <a:t>Shaun </a:t>
            </a:r>
            <a:r>
              <a:rPr lang="en-GB" sz="2400" dirty="0" err="1" smtClean="0">
                <a:latin typeface="Verdana" pitchFamily="34" charset="0"/>
                <a:ea typeface="Verdana" pitchFamily="34" charset="0"/>
                <a:cs typeface="Verdana" pitchFamily="34" charset="0"/>
              </a:rPr>
              <a:t>Helman</a:t>
            </a:r>
            <a:r>
              <a:rPr lang="en-GB" sz="2400" dirty="0" smtClean="0">
                <a:latin typeface="Verdana" pitchFamily="34" charset="0"/>
                <a:ea typeface="Verdana" pitchFamily="34" charset="0"/>
                <a:cs typeface="Verdana" pitchFamily="34" charset="0"/>
              </a:rPr>
              <a:t>, Neale </a:t>
            </a:r>
            <a:r>
              <a:rPr lang="en-GB" sz="2400" dirty="0" err="1" smtClean="0">
                <a:latin typeface="Verdana" pitchFamily="34" charset="0"/>
                <a:ea typeface="Verdana" pitchFamily="34" charset="0"/>
                <a:cs typeface="Verdana" pitchFamily="34" charset="0"/>
              </a:rPr>
              <a:t>Kinnear</a:t>
            </a:r>
            <a:r>
              <a:rPr lang="en-GB" sz="2400" dirty="0" smtClean="0">
                <a:latin typeface="Verdana" pitchFamily="34" charset="0"/>
                <a:ea typeface="Verdana" pitchFamily="34" charset="0"/>
                <a:cs typeface="Verdana" pitchFamily="34" charset="0"/>
              </a:rPr>
              <a:t> (TRL)</a:t>
            </a:r>
          </a:p>
          <a:p>
            <a:r>
              <a:rPr lang="en-GB" sz="2400" dirty="0" smtClean="0">
                <a:latin typeface="Verdana" pitchFamily="34" charset="0"/>
                <a:ea typeface="Verdana" pitchFamily="34" charset="0"/>
                <a:cs typeface="Verdana" pitchFamily="34" charset="0"/>
              </a:rPr>
              <a:t>Scott </a:t>
            </a:r>
            <a:r>
              <a:rPr lang="en-GB" sz="2400" dirty="0" err="1" smtClean="0">
                <a:latin typeface="Verdana" pitchFamily="34" charset="0"/>
                <a:ea typeface="Verdana" pitchFamily="34" charset="0"/>
                <a:cs typeface="Verdana" pitchFamily="34" charset="0"/>
              </a:rPr>
              <a:t>Pendry</a:t>
            </a:r>
            <a:r>
              <a:rPr lang="en-GB" sz="2400" dirty="0" smtClean="0">
                <a:latin typeface="Verdana" pitchFamily="34" charset="0"/>
                <a:ea typeface="Verdana" pitchFamily="34" charset="0"/>
                <a:cs typeface="Verdana" pitchFamily="34" charset="0"/>
              </a:rPr>
              <a:t> (ABI)</a:t>
            </a:r>
          </a:p>
          <a:p>
            <a:r>
              <a:rPr lang="en-GB" sz="2400" dirty="0" smtClean="0">
                <a:latin typeface="Verdana" pitchFamily="34" charset="0"/>
                <a:ea typeface="Verdana" pitchFamily="34" charset="0"/>
                <a:cs typeface="Verdana" pitchFamily="34" charset="0"/>
              </a:rPr>
              <a:t>Roger Williams, MP, David Stewart, MSP</a:t>
            </a:r>
          </a:p>
          <a:p>
            <a:r>
              <a:rPr lang="en-GB" sz="2400" dirty="0" smtClean="0">
                <a:latin typeface="Verdana" pitchFamily="34" charset="0"/>
                <a:ea typeface="Verdana" pitchFamily="34" charset="0"/>
                <a:cs typeface="Verdana" pitchFamily="34" charset="0"/>
              </a:rPr>
              <a:t>PACTS, Road Safety Scotland, Road Safety GB, Brake</a:t>
            </a:r>
          </a:p>
          <a:p>
            <a:r>
              <a:rPr lang="en-GB" sz="2400" dirty="0" smtClean="0">
                <a:latin typeface="Verdana" pitchFamily="34" charset="0"/>
                <a:ea typeface="Verdana" pitchFamily="34" charset="0"/>
                <a:cs typeface="Verdana" pitchFamily="34" charset="0"/>
              </a:rPr>
              <a:t>Suzette Davenport, ACPO Roads Policing lead; Dave Jones</a:t>
            </a:r>
          </a:p>
        </p:txBody>
      </p:sp>
      <p:sp>
        <p:nvSpPr>
          <p:cNvPr id="6" name="Footer Placeholder 3"/>
          <p:cNvSpPr>
            <a:spLocks noGrp="1"/>
          </p:cNvSpPr>
          <p:nvPr>
            <p:ph type="ftr" sz="quarter" idx="10"/>
          </p:nvPr>
        </p:nvSpPr>
        <p:spPr>
          <a:xfrm>
            <a:off x="838200" y="6629400"/>
            <a:ext cx="6553200" cy="838200"/>
          </a:xfrm>
        </p:spPr>
        <p:txBody>
          <a:bodyPr/>
          <a:lstStyle/>
          <a:p>
            <a:r>
              <a:rPr lang="en-GB" dirty="0" smtClean="0"/>
              <a:t>Young driver update</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Casualty rates - population</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graphicFrame>
        <p:nvGraphicFramePr>
          <p:cNvPr id="5" name="Chart 4"/>
          <p:cNvGraphicFramePr/>
          <p:nvPr/>
        </p:nvGraphicFramePr>
        <p:xfrm>
          <a:off x="0" y="1621185"/>
          <a:ext cx="3472111"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400103" y="1621185"/>
          <a:ext cx="3816424"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7144519" y="1621185"/>
          <a:ext cx="3544118"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0" y="4213473"/>
          <a:ext cx="3472111" cy="2120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3328095" y="4213473"/>
          <a:ext cx="3816424" cy="2120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7144518" y="4213473"/>
          <a:ext cx="3544119" cy="21209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Single vehicle crash casualties</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graphicFrame>
        <p:nvGraphicFramePr>
          <p:cNvPr id="5" name="Chart 4"/>
          <p:cNvGraphicFramePr/>
          <p:nvPr/>
        </p:nvGraphicFramePr>
        <p:xfrm>
          <a:off x="0" y="1621185"/>
          <a:ext cx="3832151"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760143" y="1621185"/>
          <a:ext cx="3672408" cy="2308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7288535" y="1621185"/>
          <a:ext cx="3400103"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0" y="3781425"/>
          <a:ext cx="3832151" cy="27447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3544120" y="3781425"/>
          <a:ext cx="3960440" cy="27447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nvGraphicFramePr>
        <p:xfrm>
          <a:off x="7216527" y="3781425"/>
          <a:ext cx="3600400" cy="274470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181025"/>
            <a:ext cx="7046913" cy="762000"/>
          </a:xfrm>
        </p:spPr>
        <p:txBody>
          <a:bodyPr/>
          <a:lstStyle/>
          <a:p>
            <a:r>
              <a:rPr lang="en-GB" dirty="0" smtClean="0"/>
              <a:t>Urban: rural</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graphicFrame>
        <p:nvGraphicFramePr>
          <p:cNvPr id="5" name="Chart 4"/>
          <p:cNvGraphicFramePr/>
          <p:nvPr/>
        </p:nvGraphicFramePr>
        <p:xfrm>
          <a:off x="0" y="901105"/>
          <a:ext cx="6192687"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488335" y="3133353"/>
          <a:ext cx="5832648" cy="3312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15" y="109017"/>
            <a:ext cx="8106519" cy="762000"/>
          </a:xfrm>
        </p:spPr>
        <p:txBody>
          <a:bodyPr/>
          <a:lstStyle/>
          <a:p>
            <a:r>
              <a:rPr lang="en-GB" dirty="0" smtClean="0"/>
              <a:t>Years of life lost (80)</a:t>
            </a:r>
            <a:endParaRPr lang="en-GB" dirty="0"/>
          </a:p>
        </p:txBody>
      </p:sp>
      <p:sp>
        <p:nvSpPr>
          <p:cNvPr id="4" name="Footer Placeholder 3"/>
          <p:cNvSpPr>
            <a:spLocks noGrp="1"/>
          </p:cNvSpPr>
          <p:nvPr>
            <p:ph type="ftr" sz="quarter" idx="10"/>
          </p:nvPr>
        </p:nvSpPr>
        <p:spPr/>
        <p:txBody>
          <a:bodyPr/>
          <a:lstStyle/>
          <a:p>
            <a:r>
              <a:rPr lang="en-GB" dirty="0" smtClean="0"/>
              <a:t>Young driver update</a:t>
            </a:r>
            <a:endParaRPr lang="en-GB" dirty="0"/>
          </a:p>
        </p:txBody>
      </p:sp>
      <p:graphicFrame>
        <p:nvGraphicFramePr>
          <p:cNvPr id="5" name="Chart 4"/>
          <p:cNvGraphicFramePr/>
          <p:nvPr/>
        </p:nvGraphicFramePr>
        <p:xfrm>
          <a:off x="303759" y="829097"/>
          <a:ext cx="5832648" cy="3096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75767" y="3853433"/>
          <a:ext cx="5616624"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nvGraphicFramePr>
        <p:xfrm>
          <a:off x="6136407" y="973113"/>
          <a:ext cx="4248473" cy="5112562"/>
        </p:xfrm>
        <a:graphic>
          <a:graphicData uri="http://schemas.openxmlformats.org/drawingml/2006/table">
            <a:tbl>
              <a:tblPr/>
              <a:tblGrid>
                <a:gridCol w="936104"/>
                <a:gridCol w="504056"/>
                <a:gridCol w="504056"/>
                <a:gridCol w="576064"/>
                <a:gridCol w="576064"/>
                <a:gridCol w="504056"/>
                <a:gridCol w="648073"/>
              </a:tblGrid>
              <a:tr h="365183">
                <a:tc>
                  <a:txBody>
                    <a:bodyPr/>
                    <a:lstStyle/>
                    <a:p>
                      <a:pPr algn="l" fontAlgn="b"/>
                      <a:endParaRPr lang="en-GB" sz="16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GB" sz="1600" b="0" i="0" u="none" strike="noStrike" dirty="0">
                          <a:solidFill>
                            <a:srgbClr val="000000"/>
                          </a:solidFill>
                          <a:latin typeface="Calibri"/>
                        </a:rPr>
                        <a:t>GB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fontAlgn="b"/>
                      <a:r>
                        <a:rPr lang="en-GB" sz="1600" b="0" i="0" u="none" strike="noStrike">
                          <a:solidFill>
                            <a:srgbClr val="000000"/>
                          </a:solidFill>
                          <a:latin typeface="Calibri"/>
                        </a:rPr>
                        <a:t>Scotland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365183">
                <a:tc>
                  <a:txBody>
                    <a:bodyPr/>
                    <a:lstStyle/>
                    <a:p>
                      <a:pPr algn="l" fontAlgn="b"/>
                      <a:r>
                        <a:rPr lang="en-GB"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YD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Ratio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YD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Ratio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2006-08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2009-11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2010-12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83">
                <a:tc>
                  <a:txBody>
                    <a:bodyPr/>
                    <a:lstStyle/>
                    <a:p>
                      <a:pPr algn="l" fontAlgn="b"/>
                      <a:r>
                        <a:rPr lang="en-GB" sz="1600" b="0" i="0" u="none" strike="noStrike">
                          <a:solidFill>
                            <a:srgbClr val="000000"/>
                          </a:solidFill>
                          <a:latin typeface="Calibri"/>
                        </a:rPr>
                        <a:t>2011-13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latin typeface="Calibri"/>
                        </a:rPr>
                        <a:t>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latin typeface="Calibri"/>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1000 Lives Powerpoint Template">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1000 Lives Powerpoint Templat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000 Live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00 Live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00 Live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00 Live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00 Live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00 Live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00 Lives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00 Live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00 Live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00 Live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00 Live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00 Live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2254</Words>
  <Application>Microsoft Office PowerPoint</Application>
  <PresentationFormat>Custom</PresentationFormat>
  <Paragraphs>473</Paragraphs>
  <Slides>52</Slides>
  <Notes>10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1000 Lives Powerpoint Template</vt:lpstr>
      <vt:lpstr>Young driver update</vt:lpstr>
      <vt:lpstr>Outline</vt:lpstr>
      <vt:lpstr>The problem young Driver or The young driver problem ?</vt:lpstr>
      <vt:lpstr>Young drivers</vt:lpstr>
      <vt:lpstr>Casualty rates - licences</vt:lpstr>
      <vt:lpstr>Casualty rates - population</vt:lpstr>
      <vt:lpstr>Single vehicle crash casualties</vt:lpstr>
      <vt:lpstr>Urban: rural</vt:lpstr>
      <vt:lpstr>Years of life lost (80)</vt:lpstr>
      <vt:lpstr>Not just about numbers...</vt:lpstr>
      <vt:lpstr>Young driver risk factors</vt:lpstr>
      <vt:lpstr>Slide 12</vt:lpstr>
      <vt:lpstr>What can we do about it?</vt:lpstr>
      <vt:lpstr>GDL?</vt:lpstr>
      <vt:lpstr>The Evidence</vt:lpstr>
      <vt:lpstr>Does it work?</vt:lpstr>
      <vt:lpstr>Does it work?</vt:lpstr>
      <vt:lpstr>Kinnear et al (2013)</vt:lpstr>
      <vt:lpstr>Does it work?</vt:lpstr>
      <vt:lpstr>What if we had implemented GDL (crash &amp; lic)?</vt:lpstr>
      <vt:lpstr>What if we had implemented GDL (cas &amp; lic)?</vt:lpstr>
      <vt:lpstr>Benefits of GDL (2)</vt:lpstr>
      <vt:lpstr>Conclusions</vt:lpstr>
      <vt:lpstr>Conclusions (2)</vt:lpstr>
      <vt:lpstr>FAQs and other comments</vt:lpstr>
      <vt:lpstr>Just because it works in other places...</vt:lpstr>
      <vt:lpstr>The police are too busy to enforce GDL </vt:lpstr>
      <vt:lpstr>GDL would penalise the majority of law abiding teens</vt:lpstr>
      <vt:lpstr>GDL will hinder education or employment opportunities</vt:lpstr>
      <vt:lpstr>Restrictions are unfair</vt:lpstr>
      <vt:lpstr>Restrictions will not be complied with</vt:lpstr>
      <vt:lpstr>More will drive without a licence</vt:lpstr>
      <vt:lpstr>Crash risk up when restrictions lifted</vt:lpstr>
      <vt:lpstr>YD need a ‘trade off’ of lower learner age</vt:lpstr>
      <vt:lpstr>Rural young people will be unfairly penalised</vt:lpstr>
      <vt:lpstr>It will be unpopular with the voting public</vt:lpstr>
      <vt:lpstr>The policy context</vt:lpstr>
      <vt:lpstr>So what?</vt:lpstr>
      <vt:lpstr>UK Government power</vt:lpstr>
      <vt:lpstr>UK Government power (2)</vt:lpstr>
      <vt:lpstr>Price of delay?</vt:lpstr>
      <vt:lpstr>Northern Ireland</vt:lpstr>
      <vt:lpstr>NI Proposals (2)</vt:lpstr>
      <vt:lpstr>Isle of Man</vt:lpstr>
      <vt:lpstr>Public Health budget demands</vt:lpstr>
      <vt:lpstr>Slide 46</vt:lpstr>
      <vt:lpstr>Slide 47</vt:lpstr>
      <vt:lpstr>Some other thoughts….</vt:lpstr>
      <vt:lpstr>Are you promoting what you believe to work or what you can prove, in terms of crash, casualty and fatality reductions, works?</vt:lpstr>
      <vt:lpstr>And finally...</vt:lpstr>
      <vt:lpstr>Slide 51</vt:lpstr>
      <vt:lpstr>Acknowledgements</vt:lpstr>
    </vt:vector>
  </TitlesOfParts>
  <Company>The Design Stage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Hayley Jenney</dc:creator>
  <cp:lastModifiedBy>cburnett</cp:lastModifiedBy>
  <cp:revision>32</cp:revision>
  <dcterms:created xsi:type="dcterms:W3CDTF">2010-01-28T14:43:59Z</dcterms:created>
  <dcterms:modified xsi:type="dcterms:W3CDTF">2015-11-19T15:46:35Z</dcterms:modified>
</cp:coreProperties>
</file>