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709" r:id="rId2"/>
    <p:sldId id="731" r:id="rId3"/>
    <p:sldId id="732" r:id="rId4"/>
    <p:sldId id="714" r:id="rId5"/>
    <p:sldId id="760" r:id="rId6"/>
    <p:sldId id="764" r:id="rId7"/>
    <p:sldId id="763" r:id="rId8"/>
    <p:sldId id="762" r:id="rId9"/>
    <p:sldId id="761" r:id="rId10"/>
    <p:sldId id="758" r:id="rId11"/>
    <p:sldId id="753" r:id="rId12"/>
    <p:sldId id="765" r:id="rId13"/>
    <p:sldId id="749" r:id="rId14"/>
  </p:sldIdLst>
  <p:sldSz cx="9144000" cy="6858000" type="screen4x3"/>
  <p:notesSz cx="6888163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66"/>
    <a:srgbClr val="CC3399"/>
    <a:srgbClr val="800080"/>
    <a:srgbClr val="660066"/>
    <a:srgbClr val="CC0099"/>
    <a:srgbClr val="620062"/>
    <a:srgbClr val="B3E2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0" autoAdjust="0"/>
    <p:restoredTop sz="94581" autoAdjust="0"/>
  </p:normalViewPr>
  <p:slideViewPr>
    <p:cSldViewPr>
      <p:cViewPr varScale="1">
        <p:scale>
          <a:sx n="63" d="100"/>
          <a:sy n="63" d="100"/>
        </p:scale>
        <p:origin x="1772" y="52"/>
      </p:cViewPr>
      <p:guideLst>
        <p:guide orient="horz" pos="34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792" y="85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B5050DA-2049-4D0F-BE5B-CB4FB3E1C5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18B262C-4DDE-4BC4-B506-630F4D30C9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87B1E4F-843C-44BD-9E7C-A53899BDA9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C13A5E7E-BD99-4DD8-B3AD-7800DCF45E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4329AD0-8055-4FC5-AF79-BFB9FF818E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8F8C79B-93D8-40B1-B554-4EAAA3DD52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66EDF91-FC94-4744-B4C7-25592D4292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1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BD91083-64B3-4610-B328-B0724D7C64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7775" y="668338"/>
            <a:ext cx="2005013" cy="150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6B4D4EA9-F997-40A4-A8F7-FA56AED7F0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2890" y="2587595"/>
            <a:ext cx="5662385" cy="68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6EB8754B-62D8-4551-9DAD-F43236AA31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CA80EC3A-DEA3-4E9D-A80B-029B3D3B8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7217"/>
            <a:ext cx="2985621" cy="5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3CE70DF-F8C8-4EFC-9007-0F92D3CF46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EACC2B1-D3D1-4814-BA66-D54DDA4E2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9363" y="668338"/>
            <a:ext cx="2003425" cy="1503362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C548722-9AAD-4316-B2E4-2FD901D57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1C157183-B3B5-4740-9337-5A5796FE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15" y="3005775"/>
            <a:ext cx="5358353" cy="9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>
            <a:spAutoFit/>
          </a:bodyPr>
          <a:lstStyle>
            <a:lvl1pPr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en-GB" altLang="en-US" sz="1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7165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61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34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34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5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812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09800"/>
            <a:ext cx="39751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209800"/>
            <a:ext cx="39751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3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83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975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209800"/>
            <a:ext cx="3975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3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5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1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89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78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CA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20DFD0-3559-4024-93C5-FF92F108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3400"/>
            <a:ext cx="812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C195D2-95AE-436D-9645-66F8FDE27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8102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A901CD93-4BC5-4F98-BF06-F612ABC40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828800"/>
            <a:ext cx="8153400" cy="0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9" name="Picture 5" descr="CAPT4CM">
            <a:extLst>
              <a:ext uri="{FF2B5EF4-FFF2-40B4-BE49-F238E27FC236}">
                <a16:creationId xmlns:a16="http://schemas.microsoft.com/office/drawing/2014/main" id="{27E2B92D-DD94-402B-8A6A-E922B7EB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5867400"/>
            <a:ext cx="7715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20000"/>
        </a:spcAft>
        <a:buClr>
          <a:srgbClr val="993366"/>
        </a:buClr>
        <a:buSzPct val="50000"/>
        <a:buFont typeface="Monotype Sorts"/>
        <a:buChar char="l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•"/>
        <a:defRPr kumimoji="1" sz="2400" i="1">
          <a:solidFill>
            <a:srgbClr val="000066"/>
          </a:solidFill>
          <a:latin typeface="+mn-lt"/>
        </a:defRPr>
      </a:lvl2pPr>
      <a:lvl3pPr marL="16573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Monotype Sorts"/>
        <a:buChar char="x"/>
        <a:defRPr kumimoji="1" sz="2400">
          <a:solidFill>
            <a:srgbClr val="000066"/>
          </a:solidFill>
          <a:latin typeface="+mn-lt"/>
        </a:defRPr>
      </a:lvl3pPr>
      <a:lvl4pPr marL="20002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•"/>
        <a:defRPr kumimoji="1" sz="2000">
          <a:solidFill>
            <a:srgbClr val="000066"/>
          </a:solidFill>
          <a:latin typeface="Verdana" pitchFamily="34" charset="0"/>
        </a:defRPr>
      </a:lvl4pPr>
      <a:lvl5pPr marL="23431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5pPr>
      <a:lvl6pPr marL="28003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6pPr>
      <a:lvl7pPr marL="32575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7pPr>
      <a:lvl8pPr marL="37147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8pPr>
      <a:lvl9pPr marL="41719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ildAccidentPreventionTrust/" TargetMode="External"/><Relationship Id="rId2" Type="http://schemas.openxmlformats.org/officeDocument/2006/relationships/hyperlink" Target="https://www.capt.org.uk/sign-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pt.org.uk/" TargetMode="External"/><Relationship Id="rId5" Type="http://schemas.openxmlformats.org/officeDocument/2006/relationships/hyperlink" Target="https://twitter.com/captcharity" TargetMode="External"/><Relationship Id="rId4" Type="http://schemas.openxmlformats.org/officeDocument/2006/relationships/hyperlink" Target="https://www.instagram.com/capt_chari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pt.org.uk/Pages/Category/child-safety-wee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74">
            <a:extLst>
              <a:ext uri="{FF2B5EF4-FFF2-40B4-BE49-F238E27FC236}">
                <a16:creationId xmlns:a16="http://schemas.microsoft.com/office/drawing/2014/main" id="{D1470723-5A2A-466A-B913-555CD50F04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71500"/>
            <a:ext cx="7772400" cy="1714500"/>
          </a:xfrm>
        </p:spPr>
        <p:txBody>
          <a:bodyPr/>
          <a:lstStyle/>
          <a:p>
            <a:r>
              <a:rPr lang="en-GB" altLang="en-US" sz="4400" dirty="0">
                <a:cs typeface="Times New Roman" panose="02020603050405020304" pitchFamily="18" charset="0"/>
              </a:rPr>
              <a:t>Safety in mind</a:t>
            </a:r>
            <a:endParaRPr lang="en-GB" altLang="en-US" sz="4400" dirty="0"/>
          </a:p>
        </p:txBody>
      </p:sp>
      <p:sp>
        <p:nvSpPr>
          <p:cNvPr id="5123" name="Rectangle 3075">
            <a:extLst>
              <a:ext uri="{FF2B5EF4-FFF2-40B4-BE49-F238E27FC236}">
                <a16:creationId xmlns:a16="http://schemas.microsoft.com/office/drawing/2014/main" id="{CC6AB3F1-8140-4279-9EAD-9158DA5D1A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4438" y="2214563"/>
            <a:ext cx="6429375" cy="2000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endParaRPr lang="en-GB" altLang="en-US" dirty="0">
              <a:solidFill>
                <a:srgbClr val="993366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dirty="0">
                <a:solidFill>
                  <a:schemeClr val="tx1"/>
                </a:solidFill>
              </a:rPr>
              <a:t>Katrina Phillips, Chief Executive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dirty="0">
                <a:solidFill>
                  <a:schemeClr val="tx1"/>
                </a:solidFill>
              </a:rPr>
              <a:t>Child Accident Prevention Trust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endParaRPr lang="en-GB" altLang="en-US" dirty="0">
              <a:solidFill>
                <a:srgbClr val="9933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F4A6C-5374-4105-A578-AEE1B064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25" y="4365104"/>
            <a:ext cx="2492549" cy="1082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D796-0F40-F381-752C-BBBEADF2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marketplaces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0D17C618-DFD4-D593-360B-A1B378430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209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8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3B162-219A-42F1-941D-565A2E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Serious safety failings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B412C4-02BB-47F1-8FE4-FE3416D9F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4160" y="2567407"/>
            <a:ext cx="2754400" cy="1322730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2DF048-6584-4366-A0BB-0D545F24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8" y="2211641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3A4CE7A-8749-4794-93D5-A3945850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90" y="2202640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00A439A-C5A7-45A1-822A-31DD6A58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54" y="4190118"/>
            <a:ext cx="3083835" cy="23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2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C002-4F8F-CC11-5E1C-B67192CE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of living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4540D-58BE-8DDD-3B5A-7892789E2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</a:rPr>
              <a:t>“C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hildren under five living in disadvantaged households in Scotland are more likely to suffer </a:t>
            </a:r>
            <a:r>
              <a:rPr lang="en-GB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severe and multiple injuries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their homes than children from better-off families”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</a:rPr>
              <a:t>Glasgow University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8691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8D0ED08-F12A-4595-8841-8388800BB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Stay in touch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63CCC22-AA8E-49B8-97D3-1534B0B7A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209800"/>
            <a:ext cx="8429625" cy="40386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Join our subscribers across Scotland </a:t>
            </a:r>
            <a:r>
              <a:rPr lang="en-GB" altLang="en-US" sz="2400" dirty="0">
                <a:hlinkClick r:id="rId2"/>
              </a:rPr>
              <a:t>https://www.capt.org.uk/sign-up</a:t>
            </a:r>
            <a:endParaRPr lang="en-GB" altLang="en-US" sz="2400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Facebook </a:t>
            </a:r>
            <a:r>
              <a:rPr lang="en-GB" altLang="en-US" sz="2400" dirty="0">
                <a:hlinkClick r:id="rId3"/>
              </a:rPr>
              <a:t>https://www.facebook.com/ChildAccidentPreventionTrust/</a:t>
            </a:r>
            <a:endParaRPr lang="en-GB" altLang="en-US" sz="2400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Instagram </a:t>
            </a:r>
            <a:r>
              <a:rPr lang="en-GB" altLang="en-US" sz="2400" dirty="0">
                <a:hlinkClick r:id="rId4"/>
              </a:rPr>
              <a:t>https://www.instagram.com/capt_charity/</a:t>
            </a:r>
            <a:r>
              <a:rPr lang="en-GB" altLang="en-US" sz="2400" dirty="0"/>
              <a:t> 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Twitter </a:t>
            </a:r>
            <a:r>
              <a:rPr lang="en-GB" altLang="en-US" sz="2400" dirty="0">
                <a:hlinkClick r:id="rId5"/>
              </a:rPr>
              <a:t>https://twitter.com/captcharity</a:t>
            </a:r>
            <a:r>
              <a:rPr lang="en-GB" altLang="en-US" sz="2400" dirty="0"/>
              <a:t> 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Website: </a:t>
            </a:r>
            <a:r>
              <a:rPr lang="en-GB" altLang="en-US" sz="2400" dirty="0">
                <a:hlinkClick r:id="rId6"/>
              </a:rPr>
              <a:t>www.capt.org.uk</a:t>
            </a:r>
            <a:r>
              <a:rPr lang="en-GB" altLang="en-US" sz="24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1BA4-A8E3-4C00-A067-DA19D695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Child Safety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8DC6-20A5-4C7F-AFC3-17B6B67F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altLang="en-US" sz="3000" dirty="0"/>
              <a:t>Statistics are people with the tears wiped away</a:t>
            </a:r>
          </a:p>
          <a:p>
            <a:pPr>
              <a:spcBef>
                <a:spcPts val="60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sz="5400" dirty="0"/>
              <a:t>     	</a:t>
            </a:r>
            <a:r>
              <a:rPr lang="en-GB" altLang="en-US" sz="5400" dirty="0">
                <a:solidFill>
                  <a:srgbClr val="993366"/>
                </a:solidFill>
              </a:rPr>
              <a:t>17 </a:t>
            </a:r>
            <a:br>
              <a:rPr lang="en-GB" altLang="en-US" sz="5400" dirty="0"/>
            </a:br>
            <a:r>
              <a:rPr lang="en-GB" altLang="en-US" sz="3600" dirty="0"/>
              <a:t>			</a:t>
            </a:r>
            <a:r>
              <a:rPr lang="en-GB" altLang="en-US" sz="5400" dirty="0">
                <a:solidFill>
                  <a:srgbClr val="CC3399"/>
                </a:solidFill>
              </a:rPr>
              <a:t>1 in 13</a:t>
            </a:r>
          </a:p>
          <a:p>
            <a:pPr>
              <a:spcBef>
                <a:spcPts val="60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sz="5400" dirty="0"/>
              <a:t>            		</a:t>
            </a:r>
            <a:r>
              <a:rPr lang="en-GB" altLang="en-US" sz="5400" dirty="0">
                <a:solidFill>
                  <a:srgbClr val="993366"/>
                </a:solidFill>
              </a:rPr>
              <a:t>6,115</a:t>
            </a:r>
          </a:p>
          <a:p>
            <a:pPr>
              <a:spcBef>
                <a:spcPts val="600"/>
              </a:spcBef>
              <a:spcAft>
                <a:spcPct val="0"/>
              </a:spcAft>
              <a:buFont typeface="Monotype Sorts"/>
              <a:buNone/>
            </a:pPr>
            <a:r>
              <a:rPr lang="en-GB" sz="5400" i="0" dirty="0">
                <a:solidFill>
                  <a:srgbClr val="993366"/>
                </a:solidFill>
              </a:rPr>
              <a:t>						</a:t>
            </a:r>
            <a:r>
              <a:rPr lang="en-GB" sz="5400" dirty="0">
                <a:solidFill>
                  <a:srgbClr val="CC3399"/>
                </a:solidFill>
              </a:rPr>
              <a:t>1 in 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2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40E5-A904-4572-A16C-6492E2AD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C2D6-FD88-401A-9A16-27404F9F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All children lead active, healthy lives, </a:t>
            </a:r>
            <a:br>
              <a:rPr lang="en-GB" sz="3200" dirty="0"/>
            </a:br>
            <a:r>
              <a:rPr lang="en-GB" sz="3200" dirty="0"/>
              <a:t>safe from the disabling effects</a:t>
            </a:r>
            <a:br>
              <a:rPr lang="en-GB" sz="3200" dirty="0"/>
            </a:br>
            <a:r>
              <a:rPr lang="en-GB" sz="3200" dirty="0"/>
              <a:t>of serious accidental injury</a:t>
            </a:r>
          </a:p>
        </p:txBody>
      </p:sp>
    </p:spTree>
    <p:extLst>
      <p:ext uri="{BB962C8B-B14F-4D97-AF65-F5344CB8AC3E}">
        <p14:creationId xmlns:p14="http://schemas.microsoft.com/office/powerpoint/2010/main" val="160323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9328D6-299D-4934-862D-176A136F6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Child Safety Week 6-12 June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F7DB48E-9F50-4EE1-85B6-AC57023D0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209800"/>
            <a:ext cx="8429625" cy="40386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ct val="0"/>
              </a:spcAft>
              <a:buSzPct val="100000"/>
              <a:buNone/>
              <a:defRPr/>
            </a:pPr>
            <a:r>
              <a:rPr lang="en-GB" altLang="en-US" dirty="0">
                <a:hlinkClick r:id="rId2"/>
              </a:rPr>
              <a:t>Free resources to use and share</a:t>
            </a:r>
            <a:r>
              <a:rPr lang="en-GB" altLang="en-US" dirty="0"/>
              <a:t>  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Parents pack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Fact sheets x 8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Translations x 5 languages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Session plans x 8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Poster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Logo</a:t>
            </a:r>
          </a:p>
          <a:p>
            <a:pPr marL="0" indent="0">
              <a:spcBef>
                <a:spcPts val="900"/>
              </a:spcBef>
              <a:spcAft>
                <a:spcPct val="0"/>
              </a:spcAft>
              <a:buSzPct val="100000"/>
              <a:buNone/>
              <a:defRPr/>
            </a:pPr>
            <a:endParaRPr lang="en-GB" dirty="0"/>
          </a:p>
          <a:p>
            <a:pPr marL="0" indent="0">
              <a:spcBef>
                <a:spcPts val="600"/>
              </a:spcBef>
              <a:spcAft>
                <a:spcPct val="0"/>
              </a:spcAft>
              <a:buSzPct val="100000"/>
              <a:buNone/>
              <a:defRPr/>
            </a:pPr>
            <a:endParaRPr lang="en-GB" sz="1200" dirty="0"/>
          </a:p>
          <a:p>
            <a:pPr marL="514350" indent="-514350">
              <a:defRPr/>
            </a:pPr>
            <a:endParaRPr lang="en-GB" altLang="en-US" sz="3200" dirty="0"/>
          </a:p>
          <a:p>
            <a:pPr marL="514350" indent="-514350">
              <a:defRPr/>
            </a:pPr>
            <a:endParaRPr lang="en-GB" altLang="en-US" sz="32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459AF8C-7F40-DD45-5C3D-D2EBE926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788102" cy="39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E0FA-DC92-6852-D182-24B1E22A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Parents pack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E42653-7BD8-2B11-3285-12FE6477B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71707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0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0EB9-6ED3-477D-6D17-DCF8E4BF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in translation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A7F891-81CA-6D07-6FDC-46C5FF6C3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74" y="2060848"/>
            <a:ext cx="7940712" cy="45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CAF1-5D00-70B1-6025-DE71C72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plans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0995685-AA5A-8252-A8D2-17C78D3569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02009"/>
            <a:ext cx="8102600" cy="28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21CC-9DD6-1B41-6E23-CEF7EC8E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FF192D-5441-90A6-58BF-E7BC569D8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" y="2564904"/>
            <a:ext cx="8225497" cy="41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4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9AD5-37E8-366F-EAE0-49744AC8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Button batteries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194AF-C059-27FC-7A05-B424E1DE2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7861035-6409-C748-3C64-9028897A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6925"/>
            <a:ext cx="57150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65272"/>
      </p:ext>
    </p:extLst>
  </p:cSld>
  <p:clrMapOvr>
    <a:masterClrMapping/>
  </p:clrMapOvr>
</p:sld>
</file>

<file path=ppt/theme/theme1.xml><?xml version="1.0" encoding="utf-8"?>
<a:theme xmlns:a="http://schemas.openxmlformats.org/drawingml/2006/main" name="CAPT1">
  <a:themeElements>
    <a:clrScheme name="CAP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AP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8254</TotalTime>
  <Words>206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Monotype Sorts</vt:lpstr>
      <vt:lpstr>Times New Roman</vt:lpstr>
      <vt:lpstr>Trebuchet MS</vt:lpstr>
      <vt:lpstr>Verdana</vt:lpstr>
      <vt:lpstr>Wingdings</vt:lpstr>
      <vt:lpstr>CAPT1</vt:lpstr>
      <vt:lpstr>Safety in mind</vt:lpstr>
      <vt:lpstr>Why Child Safety Week?</vt:lpstr>
      <vt:lpstr>Our vision</vt:lpstr>
      <vt:lpstr>Child Safety Week 6-12 June</vt:lpstr>
      <vt:lpstr>Parents pack</vt:lpstr>
      <vt:lpstr>Advice in translation</vt:lpstr>
      <vt:lpstr>Session plans</vt:lpstr>
      <vt:lpstr>Social media</vt:lpstr>
      <vt:lpstr>Button batteries</vt:lpstr>
      <vt:lpstr>Online marketplaces</vt:lpstr>
      <vt:lpstr>Serious safety failings</vt:lpstr>
      <vt:lpstr>Cost of living crisis</vt:lpstr>
      <vt:lpstr>Stay in touch</vt:lpstr>
    </vt:vector>
  </TitlesOfParts>
  <Company>Child Accident Prev'n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SAFETY LEARNING FROM  EACH OTHER</dc:title>
  <dc:creator>Michael Hayes</dc:creator>
  <cp:lastModifiedBy>Katrina Phillips</cp:lastModifiedBy>
  <cp:revision>1167</cp:revision>
  <cp:lastPrinted>2022-06-07T15:09:54Z</cp:lastPrinted>
  <dcterms:created xsi:type="dcterms:W3CDTF">2000-02-22T13:45:55Z</dcterms:created>
  <dcterms:modified xsi:type="dcterms:W3CDTF">2022-06-07T15:10:49Z</dcterms:modified>
</cp:coreProperties>
</file>