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1" r:id="rId5"/>
    <p:sldId id="264" r:id="rId6"/>
    <p:sldId id="262" r:id="rId7"/>
    <p:sldId id="268" r:id="rId8"/>
    <p:sldId id="267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3436" y="2816351"/>
            <a:ext cx="7560563" cy="404164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0335" y="321563"/>
            <a:ext cx="1586483" cy="101955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82256" y="6187440"/>
            <a:ext cx="1479803" cy="4328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8759" y="1166240"/>
            <a:ext cx="8666480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M</a:t>
            </a:r>
            <a:r>
              <a:rPr dirty="0"/>
              <a:t>EL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M</a:t>
            </a:r>
            <a:r>
              <a:rPr dirty="0"/>
              <a:t>EL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M</a:t>
            </a:r>
            <a:r>
              <a:rPr dirty="0"/>
              <a:t>EL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M</a:t>
            </a:r>
            <a:r>
              <a:rPr dirty="0"/>
              <a:t>EL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M</a:t>
            </a:r>
            <a:r>
              <a:rPr dirty="0"/>
              <a:t>EL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41517" y="6342888"/>
            <a:ext cx="612922" cy="4328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1576" y="238759"/>
            <a:ext cx="7800847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58036" y="6525483"/>
            <a:ext cx="23495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M</a:t>
            </a:r>
            <a:r>
              <a:rPr dirty="0"/>
              <a:t>EL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6176" y="6525483"/>
            <a:ext cx="20193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mvvuk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LOcHER – Health</a:t>
            </a:r>
            <a:r>
              <a:rPr dirty="0"/>
              <a:t> </a:t>
            </a:r>
            <a:r>
              <a:rPr spc="-5" dirty="0"/>
              <a:t>&amp; Safety </a:t>
            </a:r>
            <a:r>
              <a:rPr spc="-1485" dirty="0"/>
              <a:t> </a:t>
            </a:r>
            <a:r>
              <a:rPr dirty="0"/>
              <a:t>Projects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8759" y="3211830"/>
            <a:ext cx="12992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2000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/0</a:t>
            </a:r>
            <a:r>
              <a:rPr lang="en-GB"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/202</a:t>
            </a:r>
            <a:r>
              <a:rPr lang="en-GB"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204" y="227075"/>
            <a:ext cx="8166100" cy="36893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20"/>
              </a:lnSpc>
            </a:pPr>
            <a:r>
              <a:rPr spc="-5" dirty="0"/>
              <a:t>Energy</a:t>
            </a:r>
            <a:r>
              <a:rPr dirty="0"/>
              <a:t> </a:t>
            </a:r>
            <a:r>
              <a:rPr spc="-5" dirty="0"/>
              <a:t>from</a:t>
            </a:r>
            <a:r>
              <a:rPr spc="-10" dirty="0"/>
              <a:t> </a:t>
            </a:r>
            <a:r>
              <a:rPr spc="-20" dirty="0"/>
              <a:t>Waste</a:t>
            </a:r>
            <a:r>
              <a:rPr spc="5" dirty="0"/>
              <a:t> </a:t>
            </a:r>
            <a:r>
              <a:rPr spc="-5" dirty="0"/>
              <a:t>Schematic</a:t>
            </a:r>
            <a:r>
              <a:rPr spc="15" dirty="0"/>
              <a:t> </a:t>
            </a:r>
            <a:r>
              <a:rPr dirty="0"/>
              <a:t>- </a:t>
            </a:r>
            <a:r>
              <a:rPr spc="-5" dirty="0"/>
              <a:t>Process</a:t>
            </a:r>
            <a:r>
              <a:rPr spc="5" dirty="0"/>
              <a:t> </a:t>
            </a:r>
            <a:r>
              <a:rPr dirty="0"/>
              <a:t>Overview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89204" y="917447"/>
            <a:ext cx="8166100" cy="5320665"/>
            <a:chOff x="489204" y="917447"/>
            <a:chExt cx="8166100" cy="53206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6" y="1412747"/>
              <a:ext cx="8115300" cy="42245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204" y="917447"/>
              <a:ext cx="8165592" cy="532028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M</a:t>
            </a:r>
            <a:r>
              <a:rPr dirty="0"/>
              <a:t>EL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1" y="1371600"/>
            <a:ext cx="8153400" cy="35708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GB" sz="1600" b="1" spc="-10" dirty="0">
                <a:latin typeface="Arial"/>
                <a:cs typeface="Arial"/>
              </a:rPr>
              <a:t>10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work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placements,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interns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 apprentices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involved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with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MVV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LOcHER to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date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Arial"/>
              <a:cs typeface="Arial"/>
            </a:endParaRPr>
          </a:p>
          <a:p>
            <a:pPr marL="299085" marR="39433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latin typeface="Arial"/>
                <a:cs typeface="Arial"/>
              </a:rPr>
              <a:t>25</a:t>
            </a:r>
            <a:r>
              <a:rPr sz="1600" b="1" spc="-10" dirty="0">
                <a:latin typeface="Arial"/>
                <a:cs typeface="Arial"/>
              </a:rPr>
              <a:t> year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contract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with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D&amp;A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accept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work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placements,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apprentices,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internships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providing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 ideal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base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for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future </a:t>
            </a:r>
            <a:r>
              <a:rPr sz="1600" b="1" spc="-29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projects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 engagement</a:t>
            </a:r>
            <a:r>
              <a:rPr lang="en-GB" sz="1600" b="1" dirty="0">
                <a:latin typeface="Arial"/>
                <a:cs typeface="Arial"/>
              </a:rPr>
              <a:t> through a community benefits </a:t>
            </a:r>
          </a:p>
          <a:p>
            <a:pPr marL="299085" marR="39433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n-GB" sz="1600" b="1" dirty="0">
              <a:latin typeface="Arial"/>
              <a:cs typeface="Arial"/>
            </a:endParaRPr>
          </a:p>
          <a:p>
            <a:pPr marL="299085" marR="39433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GB" sz="1600" b="1" dirty="0">
                <a:latin typeface="Arial"/>
                <a:cs typeface="Arial"/>
              </a:rPr>
              <a:t>Now in collaboration with Developing the Young Workforce Dundee and Angus (DYWD&amp;A)</a:t>
            </a:r>
          </a:p>
          <a:p>
            <a:pPr marL="299085" marR="39433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n-GB" sz="1600" b="1" dirty="0">
              <a:latin typeface="Arial"/>
              <a:cs typeface="Arial"/>
            </a:endParaRPr>
          </a:p>
          <a:p>
            <a:pPr marL="299085" marR="39433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GB" sz="1600" b="1" dirty="0">
                <a:latin typeface="Arial"/>
                <a:cs typeface="Arial"/>
              </a:rPr>
              <a:t>Members of the management team are enrolling as STEM ambassadors 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GB" sz="1600" b="1" dirty="0">
                <a:latin typeface="Arial"/>
                <a:cs typeface="Arial"/>
              </a:rPr>
              <a:t>Over </a:t>
            </a:r>
            <a:r>
              <a:rPr sz="1600" b="1" dirty="0">
                <a:latin typeface="Arial"/>
                <a:cs typeface="Arial"/>
              </a:rPr>
              <a:t>500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hours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spent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on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Projects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9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M</a:t>
            </a:r>
            <a:r>
              <a:rPr dirty="0"/>
              <a:t>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49017" y="6525483"/>
            <a:ext cx="422275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latin typeface="Arial"/>
                <a:cs typeface="Arial"/>
              </a:rPr>
              <a:t>2/2/2021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576" y="238759"/>
            <a:ext cx="4325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LOcHER</a:t>
            </a:r>
            <a:r>
              <a:rPr spc="-10" dirty="0"/>
              <a:t> </a:t>
            </a:r>
            <a:r>
              <a:rPr dirty="0"/>
              <a:t>Project</a:t>
            </a:r>
            <a:r>
              <a:rPr spc="-10" dirty="0"/>
              <a:t> </a:t>
            </a:r>
            <a:r>
              <a:rPr spc="-5" dirty="0"/>
              <a:t>Stats</a:t>
            </a:r>
            <a:r>
              <a:rPr spc="-15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spc="-5" dirty="0"/>
              <a:t>Date</a:t>
            </a:r>
          </a:p>
        </p:txBody>
      </p:sp>
      <p:pic>
        <p:nvPicPr>
          <p:cNvPr id="7" name="object 6">
            <a:extLst>
              <a:ext uri="{FF2B5EF4-FFF2-40B4-BE49-F238E27FC236}">
                <a16:creationId xmlns:a16="http://schemas.microsoft.com/office/drawing/2014/main" id="{379EBA65-87E6-4694-896E-134FCCE4D60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85762" y="79816"/>
            <a:ext cx="1002168" cy="11256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071" y="1619808"/>
            <a:ext cx="1652287" cy="21625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466" y="238759"/>
            <a:ext cx="1956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Past</a:t>
            </a:r>
            <a:r>
              <a:rPr spc="-45" dirty="0"/>
              <a:t> </a:t>
            </a:r>
            <a:r>
              <a:rPr spc="-5" dirty="0"/>
              <a:t>Projects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3987" y="1653899"/>
            <a:ext cx="1534161" cy="20943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071" y="105278"/>
            <a:ext cx="1002168" cy="110020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6071" y="1295400"/>
            <a:ext cx="166739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"/>
              </a:spcBef>
              <a:buClr>
                <a:srgbClr val="FF0020"/>
              </a:buClr>
              <a:buChar char="•"/>
              <a:tabLst>
                <a:tab pos="193040" algn="l"/>
              </a:tabLst>
            </a:pPr>
            <a:r>
              <a:rPr sz="1000" spc="-5" dirty="0">
                <a:latin typeface="Arial"/>
                <a:cs typeface="Arial"/>
              </a:rPr>
              <a:t>H&amp;S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Policy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Draft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M</a:t>
            </a:r>
            <a:r>
              <a:rPr dirty="0"/>
              <a:t>EL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49017" y="6525483"/>
            <a:ext cx="422275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latin typeface="Arial"/>
                <a:cs typeface="Arial"/>
              </a:rPr>
              <a:t>2/2/2021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9800" y="1295400"/>
            <a:ext cx="1795652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95"/>
              </a:spcBef>
              <a:buClr>
                <a:srgbClr val="FF0020"/>
              </a:buClr>
              <a:buChar char="•"/>
              <a:tabLst>
                <a:tab pos="193040" algn="l"/>
              </a:tabLst>
            </a:pPr>
            <a:r>
              <a:rPr sz="1000" spc="-50" dirty="0">
                <a:latin typeface="Arial"/>
                <a:cs typeface="Arial"/>
              </a:rPr>
              <a:t>Tool </a:t>
            </a:r>
            <a:r>
              <a:rPr sz="1000" spc="-5" dirty="0">
                <a:latin typeface="Arial"/>
                <a:cs typeface="Arial"/>
              </a:rPr>
              <a:t>Box </a:t>
            </a:r>
            <a:r>
              <a:rPr sz="1000" spc="-40" dirty="0">
                <a:latin typeface="Arial"/>
                <a:cs typeface="Arial"/>
              </a:rPr>
              <a:t>Talks </a:t>
            </a:r>
            <a:r>
              <a:rPr sz="1000" spc="-5" dirty="0">
                <a:latin typeface="Arial"/>
                <a:cs typeface="Arial"/>
              </a:rPr>
              <a:t>and </a:t>
            </a:r>
            <a:r>
              <a:rPr sz="1000" spc="-4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Safety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Cards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29E3C8D7-E0B4-46B1-AD76-90CA8519BB4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33778" y="1653899"/>
            <a:ext cx="1534162" cy="2128464"/>
          </a:xfrm>
          <a:prstGeom prst="rect">
            <a:avLst/>
          </a:prstGeom>
        </p:spPr>
      </p:pic>
      <p:pic>
        <p:nvPicPr>
          <p:cNvPr id="12" name="object 3">
            <a:extLst>
              <a:ext uri="{FF2B5EF4-FFF2-40B4-BE49-F238E27FC236}">
                <a16:creationId xmlns:a16="http://schemas.microsoft.com/office/drawing/2014/main" id="{8168002F-8C50-4BC5-940F-0743398FCC9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89266" y="1721392"/>
            <a:ext cx="1534163" cy="2060971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D56CA960-0EA4-4347-A971-810BD2BC6DB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949" y="3978169"/>
            <a:ext cx="3777036" cy="2414004"/>
          </a:xfrm>
          <a:prstGeom prst="rect">
            <a:avLst/>
          </a:prstGeom>
        </p:spPr>
      </p:pic>
      <p:pic>
        <p:nvPicPr>
          <p:cNvPr id="14" name="object 10">
            <a:extLst>
              <a:ext uri="{FF2B5EF4-FFF2-40B4-BE49-F238E27FC236}">
                <a16:creationId xmlns:a16="http://schemas.microsoft.com/office/drawing/2014/main" id="{0FBB450F-CCB8-4607-9D2F-FE98234AD68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43400" y="4046544"/>
            <a:ext cx="3012948" cy="2278055"/>
          </a:xfrm>
          <a:prstGeom prst="rect">
            <a:avLst/>
          </a:prstGeom>
        </p:spPr>
      </p:pic>
      <p:sp>
        <p:nvSpPr>
          <p:cNvPr id="15" name="object 7">
            <a:extLst>
              <a:ext uri="{FF2B5EF4-FFF2-40B4-BE49-F238E27FC236}">
                <a16:creationId xmlns:a16="http://schemas.microsoft.com/office/drawing/2014/main" id="{7EE7E1C2-DEDA-4DD1-9EEF-C493BA541E34}"/>
              </a:ext>
            </a:extLst>
          </p:cNvPr>
          <p:cNvSpPr txBox="1"/>
          <p:nvPr/>
        </p:nvSpPr>
        <p:spPr>
          <a:xfrm>
            <a:off x="4572000" y="1295400"/>
            <a:ext cx="39624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95"/>
              </a:spcBef>
              <a:buClr>
                <a:srgbClr val="FF0020"/>
              </a:buClr>
              <a:buChar char="•"/>
              <a:tabLst>
                <a:tab pos="193040" algn="l"/>
              </a:tabLst>
            </a:pPr>
            <a:r>
              <a:rPr lang="en-GB" sz="1000" spc="-50" dirty="0">
                <a:latin typeface="Arial"/>
                <a:cs typeface="Arial"/>
              </a:rPr>
              <a:t>Creation of Safety Posters and Leaflets 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112" y="237490"/>
            <a:ext cx="59364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Project</a:t>
            </a:r>
            <a:r>
              <a:rPr spc="-20" dirty="0"/>
              <a:t> </a:t>
            </a:r>
            <a:r>
              <a:rPr lang="en-GB" spc="-20" dirty="0"/>
              <a:t>in Collaboration </a:t>
            </a:r>
            <a:r>
              <a:rPr spc="-5" dirty="0"/>
              <a:t>With</a:t>
            </a:r>
            <a:r>
              <a:rPr spc="-4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5" dirty="0"/>
              <a:t>HSE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836675"/>
            <a:ext cx="4128516" cy="310591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M</a:t>
            </a:r>
            <a:r>
              <a:rPr dirty="0"/>
              <a:t>EL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49017" y="6525483"/>
            <a:ext cx="422275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latin typeface="Arial"/>
                <a:cs typeface="Arial"/>
              </a:rPr>
              <a:t>2/2/2021</a:t>
            </a:r>
            <a:endParaRPr sz="800">
              <a:latin typeface="Arial"/>
              <a:cs typeface="Arial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815CA66-605F-41D6-8605-DAA260AC6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2000"/>
            <a:ext cx="4343400" cy="54102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7FCF623-C2FD-456D-8B7A-8A8A2BCE5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29029"/>
            <a:ext cx="4267200" cy="21580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083" y="238759"/>
            <a:ext cx="735574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/>
              <a:t>Current</a:t>
            </a:r>
            <a:r>
              <a:rPr lang="en-GB" spc="5" dirty="0"/>
              <a:t> </a:t>
            </a:r>
            <a:r>
              <a:rPr lang="en-GB" dirty="0"/>
              <a:t>Project</a:t>
            </a:r>
            <a:r>
              <a:rPr lang="en-GB" spc="5" dirty="0"/>
              <a:t> </a:t>
            </a:r>
            <a:r>
              <a:rPr lang="en-GB" spc="-35" dirty="0"/>
              <a:t>Target</a:t>
            </a:r>
            <a:r>
              <a:rPr lang="en-GB" spc="5" dirty="0"/>
              <a:t> </a:t>
            </a:r>
            <a:r>
              <a:rPr lang="en-GB" spc="-5" dirty="0"/>
              <a:t>Every</a:t>
            </a:r>
            <a:r>
              <a:rPr lang="en-GB" spc="15" dirty="0"/>
              <a:t> </a:t>
            </a:r>
            <a:r>
              <a:rPr lang="en-GB" spc="-5" dirty="0"/>
              <a:t>Primary</a:t>
            </a:r>
            <a:r>
              <a:rPr lang="en-GB" spc="10" dirty="0"/>
              <a:t> </a:t>
            </a:r>
            <a:r>
              <a:rPr lang="en-GB" spc="-5" dirty="0"/>
              <a:t>School D&amp;A</a:t>
            </a:r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083" y="629920"/>
            <a:ext cx="5399518" cy="2887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M</a:t>
            </a:r>
            <a:r>
              <a:rPr dirty="0"/>
              <a:t>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49017" y="6525483"/>
            <a:ext cx="422275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latin typeface="Arial"/>
                <a:cs typeface="Arial"/>
              </a:rPr>
              <a:t>2/2/2021</a:t>
            </a:r>
            <a:endParaRPr sz="800">
              <a:latin typeface="Arial"/>
              <a:cs typeface="Arial"/>
            </a:endParaRPr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63D6C73D-B67D-4435-B005-F1294E3F7D7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128" y="3649472"/>
            <a:ext cx="5399518" cy="2755391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A7532B5-CEAA-4433-ABB3-1D0C0C7F0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5547074"/>
            <a:ext cx="2640115" cy="817880"/>
          </a:xfrm>
          <a:prstGeom prst="rect">
            <a:avLst/>
          </a:prstGeom>
        </p:spPr>
      </p:pic>
      <p:pic>
        <p:nvPicPr>
          <p:cNvPr id="12" name="Picture 11" descr="A picture containing qr code&#10;&#10;Description automatically generated">
            <a:extLst>
              <a:ext uri="{FF2B5EF4-FFF2-40B4-BE49-F238E27FC236}">
                <a16:creationId xmlns:a16="http://schemas.microsoft.com/office/drawing/2014/main" id="{07BD4EA0-EB1D-423C-891E-34D905F45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200400"/>
            <a:ext cx="1773154" cy="2203279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A8EF150-42BA-4117-8EF8-21E733476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764310"/>
            <a:ext cx="1773154" cy="22749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1" y="238759"/>
            <a:ext cx="77474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/>
              <a:t>Winners of Angus Council Schools</a:t>
            </a: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M</a:t>
            </a:r>
            <a:r>
              <a:rPr dirty="0"/>
              <a:t>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49017" y="6525483"/>
            <a:ext cx="422275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latin typeface="Arial"/>
                <a:cs typeface="Arial"/>
              </a:rPr>
              <a:t>2/2/2021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4" name="Picture 13" descr="Text, whiteboard&#10;&#10;Description automatically generated">
            <a:extLst>
              <a:ext uri="{FF2B5EF4-FFF2-40B4-BE49-F238E27FC236}">
                <a16:creationId xmlns:a16="http://schemas.microsoft.com/office/drawing/2014/main" id="{354A63BB-1BC7-4DDD-B0BB-D1F54715C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762000"/>
            <a:ext cx="2940685" cy="4953000"/>
          </a:xfrm>
          <a:prstGeom prst="rect">
            <a:avLst/>
          </a:prstGeom>
        </p:spPr>
      </p:pic>
      <p:pic>
        <p:nvPicPr>
          <p:cNvPr id="16" name="Picture 15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B203F28A-3489-4B4D-8B99-083746857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054" y="761999"/>
            <a:ext cx="2852473" cy="4953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D7AFE-3784-4BAA-8D37-BDE806E5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494" y="762000"/>
            <a:ext cx="2852473" cy="4443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EB1681-A120-412D-BCD1-FF5BF89CA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251" y="5205032"/>
            <a:ext cx="2852473" cy="7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447544" y="705612"/>
            <a:ext cx="6696709" cy="5875020"/>
            <a:chOff x="2447544" y="705612"/>
            <a:chExt cx="6696709" cy="5875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7544" y="705612"/>
              <a:ext cx="6696456" cy="52425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0335" y="5562600"/>
              <a:ext cx="1586483" cy="101803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10006" y="1136396"/>
            <a:ext cx="4817110" cy="285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b="1" spc="-5" dirty="0">
                <a:solidFill>
                  <a:srgbClr val="FFFFFF"/>
                </a:solidFill>
                <a:latin typeface="Arial"/>
                <a:cs typeface="Arial"/>
              </a:rPr>
              <a:t>Gregor</a:t>
            </a:r>
            <a:r>
              <a:rPr sz="22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spc="-5" dirty="0">
                <a:solidFill>
                  <a:srgbClr val="FFFFFF"/>
                </a:solidFill>
                <a:latin typeface="Arial"/>
                <a:cs typeface="Arial"/>
              </a:rPr>
              <a:t>McGhee</a:t>
            </a:r>
            <a:r>
              <a:rPr sz="22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spc="-5" dirty="0">
                <a:solidFill>
                  <a:srgbClr val="FFFFFF"/>
                </a:solidFill>
                <a:latin typeface="Arial"/>
                <a:cs typeface="Arial"/>
              </a:rPr>
              <a:t>QHSE</a:t>
            </a:r>
            <a:r>
              <a:rPr sz="22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spc="-5" dirty="0">
                <a:solidFill>
                  <a:srgbClr val="FFFFFF"/>
                </a:solidFill>
                <a:latin typeface="Arial"/>
                <a:cs typeface="Arial"/>
              </a:rPr>
              <a:t>Manager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ts val="2695"/>
              </a:lnSpc>
              <a:spcBef>
                <a:spcPts val="5"/>
              </a:spcBef>
            </a:pPr>
            <a:r>
              <a:rPr sz="2250" b="1" spc="-5" dirty="0">
                <a:solidFill>
                  <a:srgbClr val="FFFFFF"/>
                </a:solidFill>
                <a:latin typeface="Arial"/>
                <a:cs typeface="Arial"/>
              </a:rPr>
              <a:t>MVV</a:t>
            </a:r>
            <a:r>
              <a:rPr sz="22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spc="-5" dirty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r>
              <a:rPr sz="22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spc="-5" dirty="0">
                <a:solidFill>
                  <a:srgbClr val="FFFFFF"/>
                </a:solidFill>
                <a:latin typeface="Arial"/>
                <a:cs typeface="Arial"/>
              </a:rPr>
              <a:t>Baldovie</a:t>
            </a:r>
            <a:r>
              <a:rPr sz="22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spc="-5" dirty="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ts val="2690"/>
              </a:lnSpc>
            </a:pPr>
            <a:r>
              <a:rPr sz="2250" b="1" spc="-5" dirty="0">
                <a:solidFill>
                  <a:srgbClr val="FFFFFF"/>
                </a:solidFill>
                <a:latin typeface="Arial"/>
                <a:cs typeface="Arial"/>
              </a:rPr>
              <a:t>Forties</a:t>
            </a:r>
            <a:r>
              <a:rPr sz="22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spc="-5" dirty="0">
                <a:solidFill>
                  <a:srgbClr val="FFFFFF"/>
                </a:solidFill>
                <a:latin typeface="Arial"/>
                <a:cs typeface="Arial"/>
              </a:rPr>
              <a:t>Road</a:t>
            </a:r>
            <a:endParaRPr sz="2250">
              <a:latin typeface="Arial"/>
              <a:cs typeface="Arial"/>
            </a:endParaRPr>
          </a:p>
          <a:p>
            <a:pPr marL="12700" marR="3594100">
              <a:lnSpc>
                <a:spcPts val="2690"/>
              </a:lnSpc>
              <a:spcBef>
                <a:spcPts val="90"/>
              </a:spcBef>
            </a:pPr>
            <a:r>
              <a:rPr sz="2250" b="1" spc="-10" dirty="0">
                <a:solidFill>
                  <a:srgbClr val="FFFFFF"/>
                </a:solidFill>
                <a:latin typeface="Arial"/>
                <a:cs typeface="Arial"/>
              </a:rPr>
              <a:t>Dundee </a:t>
            </a:r>
            <a:r>
              <a:rPr sz="2250" b="1" spc="-5" dirty="0">
                <a:solidFill>
                  <a:srgbClr val="FFFFFF"/>
                </a:solidFill>
                <a:latin typeface="Arial"/>
                <a:cs typeface="Arial"/>
              </a:rPr>
              <a:t> DD4</a:t>
            </a:r>
            <a:r>
              <a:rPr sz="225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spc="-5" dirty="0">
                <a:solidFill>
                  <a:srgbClr val="FFFFFF"/>
                </a:solidFill>
                <a:latin typeface="Arial"/>
                <a:cs typeface="Arial"/>
              </a:rPr>
              <a:t>0NS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ts val="2600"/>
              </a:lnSpc>
            </a:pPr>
            <a:r>
              <a:rPr sz="2250" spc="-1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www.mvvuk.co.uk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172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LOcHER – Health &amp; Safety  Projects</vt:lpstr>
      <vt:lpstr>Energy from Waste Schematic - Process Overview</vt:lpstr>
      <vt:lpstr>LOcHER Project Stats to Date</vt:lpstr>
      <vt:lpstr>Past Projects</vt:lpstr>
      <vt:lpstr>Project in Collaboration With the HSE</vt:lpstr>
      <vt:lpstr>Current Project Target Every Primary School D&amp;A</vt:lpstr>
      <vt:lpstr>Winners of Angus Council Schools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LOcHER MVV UK</dc:title>
  <dc:creator>Gregor McGhee</dc:creator>
  <cp:lastModifiedBy>Gregor McGhee</cp:lastModifiedBy>
  <cp:revision>3</cp:revision>
  <dcterms:created xsi:type="dcterms:W3CDTF">2021-08-30T06:57:43Z</dcterms:created>
  <dcterms:modified xsi:type="dcterms:W3CDTF">2022-01-24T16:31:26Z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2021-08-30T00:00:00Z</vt:filetime>
  </property>
</Properties>
</file>