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69" r:id="rId2"/>
  </p:sldMasterIdLst>
  <p:notesMasterIdLst>
    <p:notesMasterId r:id="rId17"/>
  </p:notesMasterIdLst>
  <p:sldIdLst>
    <p:sldId id="256" r:id="rId3"/>
    <p:sldId id="257" r:id="rId4"/>
    <p:sldId id="589" r:id="rId5"/>
    <p:sldId id="591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88C"/>
    <a:srgbClr val="396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9425" autoAdjust="0"/>
  </p:normalViewPr>
  <p:slideViewPr>
    <p:cSldViewPr snapToGrid="0">
      <p:cViewPr varScale="1">
        <p:scale>
          <a:sx n="81" d="100"/>
          <a:sy n="81" d="100"/>
        </p:scale>
        <p:origin x="120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cKenzie (Trading Standards)" userId="8ef26bc6-8e43-463e-93c3-b57f3592de67" providerId="ADAL" clId="{0F43C3AD-A6CC-4DB4-882C-B2880DDEACA2}"/>
    <pc:docChg chg="modSld">
      <pc:chgData name="David MacKenzie (Trading Standards)" userId="8ef26bc6-8e43-463e-93c3-b57f3592de67" providerId="ADAL" clId="{0F43C3AD-A6CC-4DB4-882C-B2880DDEACA2}" dt="2022-11-04T14:32:28.028" v="23" actId="20577"/>
      <pc:docMkLst>
        <pc:docMk/>
      </pc:docMkLst>
      <pc:sldChg chg="modSp mod">
        <pc:chgData name="David MacKenzie (Trading Standards)" userId="8ef26bc6-8e43-463e-93c3-b57f3592de67" providerId="ADAL" clId="{0F43C3AD-A6CC-4DB4-882C-B2880DDEACA2}" dt="2022-11-04T14:32:28.028" v="23" actId="20577"/>
        <pc:sldMkLst>
          <pc:docMk/>
          <pc:sldMk cId="2862825534" sldId="598"/>
        </pc:sldMkLst>
        <pc:spChg chg="mod">
          <ac:chgData name="David MacKenzie (Trading Standards)" userId="8ef26bc6-8e43-463e-93c3-b57f3592de67" providerId="ADAL" clId="{0F43C3AD-A6CC-4DB4-882C-B2880DDEACA2}" dt="2022-11-04T14:32:28.028" v="23" actId="20577"/>
          <ac:spMkLst>
            <pc:docMk/>
            <pc:sldMk cId="2862825534" sldId="598"/>
            <ac:spMk id="3" creationId="{882F8E7B-63EE-416F-81FD-A32C5D2217B2}"/>
          </ac:spMkLst>
        </pc:spChg>
      </pc:sldChg>
      <pc:sldChg chg="modSp mod">
        <pc:chgData name="David MacKenzie (Trading Standards)" userId="8ef26bc6-8e43-463e-93c3-b57f3592de67" providerId="ADAL" clId="{0F43C3AD-A6CC-4DB4-882C-B2880DDEACA2}" dt="2022-11-04T14:32:04.313" v="0" actId="20577"/>
        <pc:sldMkLst>
          <pc:docMk/>
          <pc:sldMk cId="3395064454" sldId="600"/>
        </pc:sldMkLst>
        <pc:spChg chg="mod">
          <ac:chgData name="David MacKenzie (Trading Standards)" userId="8ef26bc6-8e43-463e-93c3-b57f3592de67" providerId="ADAL" clId="{0F43C3AD-A6CC-4DB4-882C-B2880DDEACA2}" dt="2022-11-04T14:32:04.313" v="0" actId="20577"/>
          <ac:spMkLst>
            <pc:docMk/>
            <pc:sldMk cId="3395064454" sldId="600"/>
            <ac:spMk id="3" creationId="{882F8E7B-63EE-416F-81FD-A32C5D2217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E050-81A8-445B-820D-DE472E848BE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6D3F-0969-4CAB-8AF3-EFE3B9E68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5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1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78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1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3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6D3F-0969-4CAB-8AF3-EFE3B9E683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4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6D3F-0969-4CAB-8AF3-EFE3B9E683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3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7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0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28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8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8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0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1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1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0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64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1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95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78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7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9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20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4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55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2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75885" y="2852738"/>
            <a:ext cx="9216660" cy="244847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1371" y="148478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4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7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35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3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88392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4808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7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1768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>
          <a:xfrm>
            <a:off x="6596427" y="518668"/>
            <a:ext cx="5597061" cy="648072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GB" sz="3600" b="1" dirty="0">
                <a:solidFill>
                  <a:srgbClr val="6C29A2"/>
                </a:solidFill>
              </a:rPr>
              <a:t>Trading Standards</a:t>
            </a:r>
          </a:p>
        </p:txBody>
      </p:sp>
    </p:spTree>
    <p:extLst>
      <p:ext uri="{BB962C8B-B14F-4D97-AF65-F5344CB8AC3E}">
        <p14:creationId xmlns:p14="http://schemas.microsoft.com/office/powerpoint/2010/main" val="23409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9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FEC-C5BB-40DA-9C73-04E6F669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828" y="862941"/>
            <a:ext cx="9841596" cy="3329581"/>
          </a:xfrm>
        </p:spPr>
        <p:txBody>
          <a:bodyPr/>
          <a:lstStyle/>
          <a:p>
            <a:r>
              <a:rPr lang="en-GB" dirty="0"/>
              <a:t>The Work of Trading Standards in Scotland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DD05F-8139-473B-B308-9ED27F1CD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828" y="5133639"/>
            <a:ext cx="9200328" cy="86142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David MacKenzie</a:t>
            </a:r>
          </a:p>
          <a:p>
            <a:r>
              <a:rPr lang="en-GB" dirty="0"/>
              <a:t>Chair, Society of Chief Officers of Trading Standards in Scotland </a:t>
            </a:r>
            <a:r>
              <a:rPr lang="en-GB"/>
              <a:t>(SCOTSS)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00E88-E28B-431F-AC01-3679216A2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3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Local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/>
              <a:t>Falkirk: Grangemouth and imports</a:t>
            </a:r>
          </a:p>
          <a:p>
            <a:pPr lvl="1"/>
            <a:r>
              <a:rPr lang="en-GB" sz="2400" dirty="0"/>
              <a:t>Edinburgh and Renfrewshire: issues linked to airports</a:t>
            </a:r>
          </a:p>
          <a:p>
            <a:pPr lvl="1"/>
            <a:r>
              <a:rPr lang="en-GB" sz="2400" dirty="0"/>
              <a:t>West Central Scotland: serious organised crime</a:t>
            </a:r>
          </a:p>
          <a:p>
            <a:pPr lvl="1"/>
            <a:r>
              <a:rPr lang="en-GB" sz="2400" dirty="0"/>
              <a:t>Highland: internet delivery surcharges</a:t>
            </a:r>
          </a:p>
          <a:p>
            <a:pPr lvl="1"/>
            <a:r>
              <a:rPr lang="en-GB" sz="2400" dirty="0"/>
              <a:t>Orkney, Shetland and Comhairle nan Eilean Siar: islands issues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2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Safety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29" y="2209801"/>
            <a:ext cx="8946541" cy="4195481"/>
          </a:xfrm>
        </p:spPr>
        <p:txBody>
          <a:bodyPr/>
          <a:lstStyle/>
          <a:p>
            <a:pPr lvl="1"/>
            <a:r>
              <a:rPr lang="en-GB" sz="3200" dirty="0"/>
              <a:t>Product Safety</a:t>
            </a:r>
          </a:p>
          <a:p>
            <a:pPr lvl="1"/>
            <a:r>
              <a:rPr lang="en-GB" sz="3200" dirty="0"/>
              <a:t>Safe Storage of Explosives</a:t>
            </a:r>
          </a:p>
          <a:p>
            <a:pPr lvl="1"/>
            <a:r>
              <a:rPr lang="en-GB" sz="3200" dirty="0"/>
              <a:t>Sales of Fireworks</a:t>
            </a:r>
          </a:p>
          <a:p>
            <a:pPr lvl="1"/>
            <a:r>
              <a:rPr lang="en-GB" sz="3200" dirty="0"/>
              <a:t>Safe operation of Petrol Filling Stations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8" y="2209801"/>
            <a:ext cx="10000117" cy="4195481"/>
          </a:xfrm>
        </p:spPr>
        <p:txBody>
          <a:bodyPr/>
          <a:lstStyle/>
          <a:p>
            <a:pPr lvl="1"/>
            <a:r>
              <a:rPr lang="en-GB" sz="2400" dirty="0"/>
              <a:t>Partnership sounds like a tired cliche but is the only way ahead for most public bodies</a:t>
            </a:r>
          </a:p>
          <a:p>
            <a:pPr lvl="1"/>
            <a:r>
              <a:rPr lang="en-GB" sz="2400" dirty="0"/>
              <a:t>So it’s crucial that we all try to “put ourselves in the shoes” of colleagues from other agencies when liaising</a:t>
            </a:r>
          </a:p>
          <a:p>
            <a:pPr lvl="1"/>
            <a:r>
              <a:rPr lang="en-GB" sz="2400" dirty="0"/>
              <a:t>Informed, targeted, planned, pragmatic, collaborative work on consumer issues can achieve a lot</a:t>
            </a:r>
          </a:p>
          <a:p>
            <a:pPr lvl="1"/>
            <a:r>
              <a:rPr lang="en-GB" sz="2400" dirty="0"/>
              <a:t>Keeping our communities safe is always Number 1 Priority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5FB2D0-BF8A-47BE-A081-46BA80A8A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15922"/>
            <a:ext cx="10905066" cy="3026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39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FEC-C5BB-40DA-9C73-04E6F669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828" y="862941"/>
            <a:ext cx="9841596" cy="3329581"/>
          </a:xfrm>
        </p:spPr>
        <p:txBody>
          <a:bodyPr/>
          <a:lstStyle/>
          <a:p>
            <a:r>
              <a:rPr lang="en-GB" dirty="0"/>
              <a:t>The Work of Trading Standards in Scotland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DD05F-8139-473B-B308-9ED27F1CD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828" y="5133639"/>
            <a:ext cx="9200328" cy="86142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David MacKenzie</a:t>
            </a:r>
          </a:p>
          <a:p>
            <a:r>
              <a:rPr lang="en-GB" dirty="0"/>
              <a:t>Chair, Society of Chief Officers of Trading Standards in Scotland </a:t>
            </a:r>
            <a:r>
              <a:rPr lang="en-GB"/>
              <a:t>(SCOTSS)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00E88-E28B-431F-AC01-3679216A2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7" y="476468"/>
            <a:ext cx="9404723" cy="1400530"/>
          </a:xfrm>
        </p:spPr>
        <p:txBody>
          <a:bodyPr/>
          <a:lstStyle/>
          <a:p>
            <a:r>
              <a:rPr lang="en-GB" dirty="0"/>
              <a:t>Trading Standards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07" y="2444804"/>
            <a:ext cx="9893238" cy="4195481"/>
          </a:xfrm>
        </p:spPr>
        <p:txBody>
          <a:bodyPr/>
          <a:lstStyle/>
          <a:p>
            <a:pPr lvl="1"/>
            <a:r>
              <a:rPr lang="en-GB" sz="2400" dirty="0"/>
              <a:t>Investigations from complaints and other intelligence</a:t>
            </a:r>
          </a:p>
          <a:p>
            <a:pPr lvl="1"/>
            <a:r>
              <a:rPr lang="en-GB" sz="2400" dirty="0"/>
              <a:t>Inspecting, sampling, testing, auditing</a:t>
            </a:r>
          </a:p>
          <a:p>
            <a:pPr lvl="1"/>
            <a:r>
              <a:rPr lang="en-GB" sz="2400" dirty="0"/>
              <a:t>Advice and guidance to businesses</a:t>
            </a:r>
          </a:p>
          <a:p>
            <a:pPr lvl="1"/>
            <a:r>
              <a:rPr lang="en-GB" sz="2400" dirty="0"/>
              <a:t>Prevention is better than cure</a:t>
            </a:r>
          </a:p>
          <a:p>
            <a:pPr lvl="1"/>
            <a:r>
              <a:rPr lang="en-GB" sz="2400" dirty="0"/>
              <a:t>“Equidistance” between business and consumers – i.e. don’t “take sides”</a:t>
            </a:r>
          </a:p>
          <a:p>
            <a:pPr lvl="1"/>
            <a:r>
              <a:rPr lang="en-GB" sz="2400" dirty="0"/>
              <a:t>Formal action reserved for most serious cases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2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2235"/>
            <a:ext cx="12065330" cy="5355770"/>
          </a:xfrm>
        </p:spPr>
        <p:txBody>
          <a:bodyPr numCol="2">
            <a:normAutofit fontScale="25000" lnSpcReduction="20000"/>
          </a:bodyPr>
          <a:lstStyle/>
          <a:p>
            <a:pPr lvl="1"/>
            <a:r>
              <a:rPr lang="en-GB" sz="9600" dirty="0"/>
              <a:t>Age Restricted Sales</a:t>
            </a:r>
          </a:p>
          <a:p>
            <a:pPr lvl="1"/>
            <a:r>
              <a:rPr lang="en-GB" sz="9600" dirty="0"/>
              <a:t>Animal Feedstuffs</a:t>
            </a:r>
          </a:p>
          <a:p>
            <a:pPr lvl="1"/>
            <a:r>
              <a:rPr lang="en-GB" sz="9600" dirty="0"/>
              <a:t>Animal Health &amp; Welfare </a:t>
            </a:r>
          </a:p>
          <a:p>
            <a:pPr lvl="1"/>
            <a:r>
              <a:rPr lang="en-GB" sz="9600" dirty="0"/>
              <a:t>Anti-counterfeiting</a:t>
            </a:r>
          </a:p>
          <a:p>
            <a:pPr lvl="1"/>
            <a:r>
              <a:rPr lang="en-GB" sz="9600" dirty="0"/>
              <a:t>Business Protection Regs</a:t>
            </a:r>
          </a:p>
          <a:p>
            <a:pPr lvl="1"/>
            <a:r>
              <a:rPr lang="en-GB" sz="9600" dirty="0"/>
              <a:t>Consumer Buying Rights</a:t>
            </a:r>
          </a:p>
          <a:p>
            <a:pPr lvl="1"/>
            <a:r>
              <a:rPr lang="en-GB" sz="9600" dirty="0"/>
              <a:t>COVID premises restrictions</a:t>
            </a:r>
          </a:p>
          <a:p>
            <a:pPr lvl="1"/>
            <a:r>
              <a:rPr lang="en-GB" sz="9600" dirty="0"/>
              <a:t>Descriptions, Omissions, Aggressive</a:t>
            </a:r>
          </a:p>
          <a:p>
            <a:pPr lvl="1"/>
            <a:r>
              <a:rPr lang="en-GB" sz="9600" dirty="0"/>
              <a:t>Doorstep crime </a:t>
            </a:r>
          </a:p>
          <a:p>
            <a:pPr lvl="1"/>
            <a:r>
              <a:rPr lang="en-GB" sz="9600" dirty="0"/>
              <a:t>e-Crime and e-Commerce</a:t>
            </a:r>
          </a:p>
          <a:p>
            <a:pPr lvl="1"/>
            <a:endParaRPr lang="en-GB" sz="5900" dirty="0"/>
          </a:p>
          <a:p>
            <a:pPr lvl="1"/>
            <a:endParaRPr lang="en-GB" sz="5900" dirty="0"/>
          </a:p>
          <a:p>
            <a:pPr lvl="1"/>
            <a:endParaRPr lang="en-GB" sz="5900" dirty="0"/>
          </a:p>
          <a:p>
            <a:pPr lvl="1"/>
            <a:endParaRPr lang="en-GB" sz="5900" dirty="0"/>
          </a:p>
          <a:p>
            <a:pPr lvl="1"/>
            <a:endParaRPr lang="en-GB" sz="5900" dirty="0"/>
          </a:p>
          <a:p>
            <a:pPr lvl="1"/>
            <a:r>
              <a:rPr lang="en-GB" sz="9600" dirty="0"/>
              <a:t>Electro-magnetic Compatibility</a:t>
            </a:r>
          </a:p>
          <a:p>
            <a:pPr lvl="1"/>
            <a:r>
              <a:rPr lang="en-GB" sz="9600" dirty="0"/>
              <a:t>Home Reports</a:t>
            </a:r>
          </a:p>
          <a:p>
            <a:pPr lvl="1"/>
            <a:r>
              <a:rPr lang="en-GB" sz="9600" dirty="0"/>
              <a:t>Illegal moneylending</a:t>
            </a:r>
          </a:p>
          <a:p>
            <a:pPr lvl="1"/>
            <a:r>
              <a:rPr lang="en-GB" sz="9600" dirty="0"/>
              <a:t>Price Marking and Comparisons</a:t>
            </a:r>
          </a:p>
          <a:p>
            <a:pPr lvl="1"/>
            <a:r>
              <a:rPr lang="en-GB" sz="9600" dirty="0"/>
              <a:t>Product Safety</a:t>
            </a:r>
          </a:p>
          <a:p>
            <a:pPr lvl="1"/>
            <a:r>
              <a:rPr lang="en-GB" sz="9600" dirty="0"/>
              <a:t>Scams</a:t>
            </a:r>
          </a:p>
          <a:p>
            <a:pPr lvl="1"/>
            <a:r>
              <a:rPr lang="en-GB" sz="9600" dirty="0"/>
              <a:t>Storage of Petrol &amp; Explosives</a:t>
            </a:r>
          </a:p>
          <a:p>
            <a:pPr lvl="1"/>
            <a:r>
              <a:rPr lang="en-GB" sz="9600" dirty="0"/>
              <a:t>Tobacco and NVP controls</a:t>
            </a:r>
          </a:p>
          <a:p>
            <a:pPr lvl="1"/>
            <a:r>
              <a:rPr lang="en-GB" sz="9600" dirty="0"/>
              <a:t>Unfair Terms</a:t>
            </a:r>
          </a:p>
          <a:p>
            <a:pPr lvl="1"/>
            <a:r>
              <a:rPr lang="en-GB" sz="9600" dirty="0"/>
              <a:t>Weights and Measures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4" y="652388"/>
            <a:ext cx="9404723" cy="1400530"/>
          </a:xfrm>
        </p:spPr>
        <p:txBody>
          <a:bodyPr/>
          <a:lstStyle/>
          <a:p>
            <a:r>
              <a:rPr lang="en-GB" sz="3600" dirty="0"/>
              <a:t>Trading Standards in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112" y="1925191"/>
            <a:ext cx="8946541" cy="4195481"/>
          </a:xfrm>
        </p:spPr>
        <p:txBody>
          <a:bodyPr/>
          <a:lstStyle/>
          <a:p>
            <a:pPr lvl="1"/>
            <a:r>
              <a:rPr lang="en-GB" sz="2400" dirty="0"/>
              <a:t>31 local authority Trading Standards services</a:t>
            </a:r>
          </a:p>
          <a:p>
            <a:pPr lvl="1"/>
            <a:r>
              <a:rPr lang="en-GB" sz="2400" dirty="0"/>
              <a:t>Trading Standards Scotland</a:t>
            </a:r>
          </a:p>
          <a:p>
            <a:pPr lvl="1"/>
            <a:r>
              <a:rPr lang="en-GB" sz="2400" dirty="0"/>
              <a:t>Scottish Branch of CTSI</a:t>
            </a:r>
          </a:p>
          <a:p>
            <a:pPr lvl="1"/>
            <a:r>
              <a:rPr lang="en-GB" sz="2400" dirty="0"/>
              <a:t>Society of Chief Officers of Trading Standards</a:t>
            </a:r>
          </a:p>
          <a:p>
            <a:pPr marL="457200" lvl="1" indent="0">
              <a:buNone/>
            </a:pPr>
            <a:r>
              <a:rPr lang="en-GB" sz="2400" dirty="0"/>
              <a:t>	in Scotland (SCOTSS)</a:t>
            </a:r>
          </a:p>
          <a:p>
            <a:pPr lvl="1"/>
            <a:r>
              <a:rPr lang="en-GB" sz="2400" dirty="0"/>
              <a:t>One “Trading Standards” brand?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11767-442B-4004-8D5F-019329590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842" y="1352653"/>
            <a:ext cx="4072481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Chart&#10;&#10;Description automatically generated with medium confidence">
            <a:extLst>
              <a:ext uri="{FF2B5EF4-FFF2-40B4-BE49-F238E27FC236}">
                <a16:creationId xmlns:a16="http://schemas.microsoft.com/office/drawing/2014/main" id="{71CD07A6-5995-4984-8385-0A3EAE2D2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21" y="643467"/>
            <a:ext cx="9995758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347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7E7FB6F1-79A2-4EE6-BA67-C3858C25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425193"/>
            <a:ext cx="10905066" cy="40076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454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30" y="444104"/>
            <a:ext cx="9404723" cy="1400530"/>
          </a:xfrm>
        </p:spPr>
        <p:txBody>
          <a:bodyPr/>
          <a:lstStyle/>
          <a:p>
            <a:r>
              <a:rPr lang="en-GB" sz="5400" dirty="0"/>
              <a:t>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800" dirty="0"/>
              <a:t>Priorities arising out of Government Policy</a:t>
            </a:r>
          </a:p>
          <a:p>
            <a:pPr lvl="1"/>
            <a:r>
              <a:rPr lang="en-GB" sz="2800" dirty="0"/>
              <a:t>National</a:t>
            </a:r>
          </a:p>
          <a:p>
            <a:pPr lvl="1"/>
            <a:r>
              <a:rPr lang="en-GB" sz="2800" dirty="0"/>
              <a:t>Local</a:t>
            </a:r>
          </a:p>
          <a:p>
            <a:pPr lvl="1"/>
            <a:r>
              <a:rPr lang="en-GB" sz="2800" dirty="0"/>
              <a:t>Examples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055C6-C304-467B-8407-54017B696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31" y="3187661"/>
            <a:ext cx="257273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Priorities from Govt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800" dirty="0"/>
              <a:t>Fireworks: successful partnership and cooperation</a:t>
            </a:r>
          </a:p>
          <a:p>
            <a:pPr lvl="1"/>
            <a:r>
              <a:rPr lang="en-GB" sz="2800" dirty="0"/>
              <a:t>Illicit Tobacco – Operation CeCe</a:t>
            </a:r>
          </a:p>
          <a:p>
            <a:pPr lvl="1"/>
            <a:r>
              <a:rPr lang="en-GB" sz="2800" dirty="0"/>
              <a:t>Tobacco and age restricted products</a:t>
            </a:r>
          </a:p>
          <a:p>
            <a:pPr lvl="1"/>
            <a:r>
              <a:rPr lang="en-GB" sz="2800" dirty="0"/>
              <a:t>Single use plastics and deposit return schemes</a:t>
            </a:r>
          </a:p>
          <a:p>
            <a:pPr lvl="1"/>
            <a:r>
              <a:rPr lang="en-GB" sz="2800" dirty="0"/>
              <a:t>State Veterinary Service project</a:t>
            </a:r>
          </a:p>
          <a:p>
            <a:pPr lvl="1"/>
            <a:r>
              <a:rPr lang="en-GB" sz="2800" dirty="0"/>
              <a:t>Imperial measures?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National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/>
              <a:t>Cost of Living crisis: energy measurement and prices</a:t>
            </a:r>
          </a:p>
          <a:p>
            <a:pPr lvl="1"/>
            <a:r>
              <a:rPr lang="en-GB" sz="2400" dirty="0"/>
              <a:t>Net Zero: green claims, other environmental issues</a:t>
            </a:r>
          </a:p>
          <a:p>
            <a:pPr lvl="1"/>
            <a:r>
              <a:rPr lang="en-GB" sz="2400" dirty="0"/>
              <a:t>Single use vapes and sales to young children</a:t>
            </a:r>
          </a:p>
          <a:p>
            <a:pPr lvl="1"/>
            <a:r>
              <a:rPr lang="en-GB" sz="2400" dirty="0"/>
              <a:t>Tackling online crime and compliance issues</a:t>
            </a:r>
          </a:p>
          <a:p>
            <a:pPr lvl="1"/>
            <a:r>
              <a:rPr lang="en-GB" sz="2400" dirty="0"/>
              <a:t>Scams</a:t>
            </a:r>
          </a:p>
          <a:p>
            <a:pPr lvl="1"/>
            <a:r>
              <a:rPr lang="en-GB" sz="2400" dirty="0"/>
              <a:t>COVID compliance and recovery</a:t>
            </a:r>
          </a:p>
          <a:p>
            <a:pPr lvl="1"/>
            <a:r>
              <a:rPr lang="en-GB" sz="2400" dirty="0"/>
              <a:t>Brexit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39030-4C59-49D9-976B-651BDACE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23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S temp 201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1520</TotalTime>
  <Words>407</Words>
  <Application>Microsoft Office PowerPoint</Application>
  <PresentationFormat>Widescreen</PresentationFormat>
  <Paragraphs>143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TS temp 2012</vt:lpstr>
      <vt:lpstr>Ion</vt:lpstr>
      <vt:lpstr>The Work of Trading Standards in Scotland</vt:lpstr>
      <vt:lpstr>Trading Standards Activities</vt:lpstr>
      <vt:lpstr>Topics</vt:lpstr>
      <vt:lpstr>Trading Standards in Scotland</vt:lpstr>
      <vt:lpstr>PowerPoint Presentation</vt:lpstr>
      <vt:lpstr>PowerPoint Presentation</vt:lpstr>
      <vt:lpstr>Priorities</vt:lpstr>
      <vt:lpstr>Priorities from Govt Policy</vt:lpstr>
      <vt:lpstr>National Priorities</vt:lpstr>
      <vt:lpstr>Local Priorities</vt:lpstr>
      <vt:lpstr>Main Safety Topics</vt:lpstr>
      <vt:lpstr>Final Thoughts</vt:lpstr>
      <vt:lpstr>PowerPoint Presentation</vt:lpstr>
      <vt:lpstr>The Work of Trading Standards in Scotland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Coordinator</dc:creator>
  <cp:lastModifiedBy>David MacKenzie (Trading Standards)</cp:lastModifiedBy>
  <cp:revision>90</cp:revision>
  <dcterms:created xsi:type="dcterms:W3CDTF">2018-04-17T22:51:28Z</dcterms:created>
  <dcterms:modified xsi:type="dcterms:W3CDTF">2022-11-04T14:32:32Z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