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23"/>
  </p:notesMasterIdLst>
  <p:sldIdLst>
    <p:sldId id="269" r:id="rId2"/>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E62"/>
    <a:srgbClr val="009639"/>
    <a:srgbClr val="3A5D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256" autoAdjust="0"/>
  </p:normalViewPr>
  <p:slideViewPr>
    <p:cSldViewPr>
      <p:cViewPr varScale="1">
        <p:scale>
          <a:sx n="76" d="100"/>
          <a:sy n="76" d="100"/>
        </p:scale>
        <p:origin x="123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E801561-B59A-479F-BC25-4BABC9BBBA82}" type="datetimeFigureOut">
              <a:rPr lang="en-GB"/>
              <a:pPr>
                <a:defRPr/>
              </a:pPr>
              <a:t>19/02/2021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569DE4C-FA1A-4C9E-91CF-ED95A34A5A27}"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a:t>
            </a:fld>
            <a:endParaRPr lang="en-GB"/>
          </a:p>
        </p:txBody>
      </p:sp>
    </p:spTree>
    <p:extLst>
      <p:ext uri="{BB962C8B-B14F-4D97-AF65-F5344CB8AC3E}">
        <p14:creationId xmlns:p14="http://schemas.microsoft.com/office/powerpoint/2010/main" val="3880799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It is important to plan your route before every journey. The more planning in advance you do, the fewer unforeseen and risky circumstances will arise, and you will be better prepared to deal with them if they do.</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Consider whether you need to travel at all, mobile phones and video conferencing can be used for meeting and reduce the need for travelling. If you need to make a journey to travel somewhere, for</a:t>
            </a:r>
            <a:r>
              <a:rPr lang="en-GB" sz="1200" kern="1200" baseline="0" dirty="0" smtClean="0">
                <a:solidFill>
                  <a:schemeClr val="tx1"/>
                </a:solidFill>
                <a:effectLst/>
                <a:latin typeface="+mn-lt"/>
                <a:ea typeface="+mn-ea"/>
                <a:cs typeface="+mn-cs"/>
              </a:rPr>
              <a:t> example, for a meeting</a:t>
            </a:r>
            <a:r>
              <a:rPr lang="en-GB" sz="1200" kern="1200" dirty="0" smtClean="0">
                <a:solidFill>
                  <a:schemeClr val="tx1"/>
                </a:solidFill>
                <a:effectLst/>
                <a:latin typeface="+mn-lt"/>
                <a:ea typeface="+mn-ea"/>
                <a:cs typeface="+mn-cs"/>
              </a:rPr>
              <a:t>, then it may be safer to use another form of transport,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such as the train. Some drivers will claim that they have less control when using public transport than driving, without considering that they have little control over delays on the road either.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do need to drive, check weather forecasts and traffic reports before you set off and try to avoid driving in poor conditions. If the emergency services are recommending that people do not travel unless it’s absolutely necessary, consult your employer and if you cannot contact them, do not make the journey.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Thousands of crashes are caused by fatigue every year. Crashes caused by fatigue are most likely to occur: </a:t>
            </a:r>
          </a:p>
          <a:p>
            <a:pPr lvl="0"/>
            <a:r>
              <a:rPr lang="en-US" sz="1200" kern="1200" dirty="0" smtClean="0">
                <a:solidFill>
                  <a:schemeClr val="tx1"/>
                </a:solidFill>
                <a:effectLst/>
                <a:latin typeface="+mn-lt"/>
                <a:ea typeface="+mn-ea"/>
                <a:cs typeface="+mn-cs"/>
              </a:rPr>
              <a:t>On long journeys on monotonous roads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Between 2am and 6am or between 2pm and 4pm</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After having less sleep than normal</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After drinking alcohol or taking medicines that cause drowsiness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On journeys home after night shifts.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Preventing sleepiness is something that your organisation can help you to manage: </a:t>
            </a:r>
          </a:p>
          <a:p>
            <a:pPr lvl="0"/>
            <a:r>
              <a:rPr lang="en-US" sz="1200" kern="1200" dirty="0" smtClean="0">
                <a:solidFill>
                  <a:schemeClr val="tx1"/>
                </a:solidFill>
                <a:effectLst/>
                <a:latin typeface="+mn-lt"/>
                <a:ea typeface="+mn-ea"/>
                <a:cs typeface="+mn-cs"/>
              </a:rPr>
              <a:t>Avoid driving at night, especially after a long shift, or after drinking alcohol or taking medicines that cause drowsiness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Follow any limits set by your </a:t>
            </a:r>
            <a:r>
              <a:rPr lang="en-US" sz="1200" kern="1200" dirty="0" err="1" smtClean="0">
                <a:solidFill>
                  <a:schemeClr val="tx1"/>
                </a:solidFill>
                <a:effectLst/>
                <a:latin typeface="+mn-lt"/>
                <a:ea typeface="+mn-ea"/>
                <a:cs typeface="+mn-cs"/>
              </a:rPr>
              <a:t>organisation</a:t>
            </a:r>
            <a:r>
              <a:rPr lang="en-US" sz="1200" kern="1200" dirty="0" smtClean="0">
                <a:solidFill>
                  <a:schemeClr val="tx1"/>
                </a:solidFill>
                <a:effectLst/>
                <a:latin typeface="+mn-lt"/>
                <a:ea typeface="+mn-ea"/>
                <a:cs typeface="+mn-cs"/>
              </a:rPr>
              <a:t> on maximum driving distances or times. Plan where you can take a break about every two hours, and build in enough time to do so. Take rest breaks as planned and avoid the temptation to carry on.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Avoid driving when you would normally be asleep, and make sure that you get plenty of sleep before your shift. Keep meals light before and during your shift; heavy meals can make you drowsy.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If you are feeling tired, find somewhere to stop, drink two strong cups of coffee and take a short nap for 15-20 minutes. But, remember that sleep is the only cure for tiredness. If necessary, find somewhere to sleep overnight.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 are concerned about your driving hours, journeys or schedules, or you find yourself driving when you feel too tired to do so, discuss this with your employer. </a:t>
            </a:r>
            <a:endParaRPr lang="en-GB" dirty="0" smtClean="0"/>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10</a:t>
            </a:fld>
            <a:endParaRPr lang="en-GB"/>
          </a:p>
        </p:txBody>
      </p:sp>
    </p:spTree>
    <p:extLst>
      <p:ext uri="{BB962C8B-B14F-4D97-AF65-F5344CB8AC3E}">
        <p14:creationId xmlns:p14="http://schemas.microsoft.com/office/powerpoint/2010/main" val="608061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mn-ea"/>
                <a:cs typeface="+mn-cs"/>
              </a:rPr>
              <a:t>Your physical and mental health plays a major part in your fitness to drive. You must inform the DVLA about any medical condition that may affect your ability to drive safely. You should discuss any fitness to drive concerns with your doctor and inform your employer about any health conditions or personal circumstances that may affect your driving.</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11</a:t>
            </a:fld>
            <a:endParaRPr lang="en-GB"/>
          </a:p>
        </p:txBody>
      </p:sp>
    </p:spTree>
    <p:extLst>
      <p:ext uri="{BB962C8B-B14F-4D97-AF65-F5344CB8AC3E}">
        <p14:creationId xmlns:p14="http://schemas.microsoft.com/office/powerpoint/2010/main" val="394211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good daylight, you must be able to read a vehicle number plate from 20 metres (about five car lengths) or from 20.5 metres for old style number plates. If you require glasses or contact lenses to drive, you must wear them at all times when driving. It is an offence not to do so, and may invalidate your motor insurance.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Have your eyesight checked regularly, at least once every two years, or more often if your optician recommends it.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12</a:t>
            </a:fld>
            <a:endParaRPr lang="en-GB"/>
          </a:p>
        </p:txBody>
      </p:sp>
    </p:spTree>
    <p:extLst>
      <p:ext uri="{BB962C8B-B14F-4D97-AF65-F5344CB8AC3E}">
        <p14:creationId xmlns:p14="http://schemas.microsoft.com/office/powerpoint/2010/main" val="2859150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Alcohol makes drivers over-confident and more likely to take risks. It slows reactions, increases stopping distances, affects judgement of speed and distance and reduces the field of vision. Even a small amount, well below the legal limit, seriously affects your ability to drive safely.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drink-drive limit is 80mg of alcohol per 100ml of blood in England and Wales, but lower in Scotland, at 50mg of alcohol per 100ml of blood.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Many drink drivers are caught the morning after they have been drinking. If you were drinking late the previous night, you could easily still be over the limit the next morning. Even if you are under the limit, you may still be affected by the alcohol in your body. The only safe option is to avoid alcohol in the hours before you will be driving.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13</a:t>
            </a:fld>
            <a:endParaRPr lang="en-GB"/>
          </a:p>
        </p:txBody>
      </p:sp>
    </p:spTree>
    <p:extLst>
      <p:ext uri="{BB962C8B-B14F-4D97-AF65-F5344CB8AC3E}">
        <p14:creationId xmlns:p14="http://schemas.microsoft.com/office/powerpoint/2010/main" val="1532300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It is illegal and dangerous to drive if unfit to do so because of drugs or medicines. They can affect decision making and driving and riding skills, as well as your physical and mental condition and behaviour, and significantly increase your risk of crashing.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 is illegal in England, Scotland and Wales to drive with certain drugs in the body above a specified limit (even a very small amount would put a person over the limit) or with certain prescription drugs above a specified limit. Check with your GP or pharmacist whether any over-the-counter prescribed medicines you are taking are likely to affect your driving. If so ask for an alternative that does not, or avoid driving.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14</a:t>
            </a:fld>
            <a:endParaRPr lang="en-GB"/>
          </a:p>
        </p:txBody>
      </p:sp>
    </p:spTree>
    <p:extLst>
      <p:ext uri="{BB962C8B-B14F-4D97-AF65-F5344CB8AC3E}">
        <p14:creationId xmlns:p14="http://schemas.microsoft.com/office/powerpoint/2010/main" val="2339439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Common conditions, such as colds, flu, migraines, stomach upsets and </a:t>
            </a:r>
            <a:r>
              <a:rPr lang="en-GB" sz="1200" kern="1200" dirty="0" err="1" smtClean="0">
                <a:solidFill>
                  <a:schemeClr val="tx1"/>
                </a:solidFill>
                <a:effectLst/>
                <a:latin typeface="+mn-lt"/>
                <a:ea typeface="+mn-ea"/>
                <a:cs typeface="+mn-cs"/>
              </a:rPr>
              <a:t>hayfever</a:t>
            </a:r>
            <a:r>
              <a:rPr lang="en-GB" sz="1200" kern="1200" dirty="0" smtClean="0">
                <a:solidFill>
                  <a:schemeClr val="tx1"/>
                </a:solidFill>
                <a:effectLst/>
                <a:latin typeface="+mn-lt"/>
                <a:ea typeface="+mn-ea"/>
                <a:cs typeface="+mn-cs"/>
              </a:rPr>
              <a:t> can affect your ability to drive safely. Don’t be tempted to continue to drive, when it would in fact be safer for everyone concerned, not to drive until feeling better.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start to feel unwell while driving, stop the vehicle somewhere safe. If the condition is not serious, you may feel well enough to continue after a short break or taking some medication. But, if you find your concentration is affected, make other arrangements to continue your journey. </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If you think that you are over the drink-drive limit or unfit to drive for any other reason, do not drive. Contact your employer to explain and allow alternative arrangements to be made.</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15</a:t>
            </a:fld>
            <a:endParaRPr lang="en-GB"/>
          </a:p>
        </p:txBody>
      </p:sp>
    </p:spTree>
    <p:extLst>
      <p:ext uri="{BB962C8B-B14F-4D97-AF65-F5344CB8AC3E}">
        <p14:creationId xmlns:p14="http://schemas.microsoft.com/office/powerpoint/2010/main" val="2664449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Many young drivers identify seeking excitement and sensation as causes of speeding, but also work schedule pressures or conflicting goals, such as getting home quicker and getting home safely.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When travelling at higher speeds, you have less time to identify and react to what is happening around you. It takes longer to stop, and if there is a crash, it is more severe, causing greater injury to you, your passengers and any pedestrian or rider hit. Higher speeds may also magnify other errors, such as close-following, fatigue or distraction, multiplying the chances of causing a collision.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Speed limits are the maximum speed for a road, but, there are many instances where it is not appropriate to drive at that speed, such as on a narrow road or outside a school. Make sure that you know the speed limit of the roads you are using by checking for speed limit signs and junctions and repeater signs after junctions, especially if the nature of the road has changed. </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If you feel pressurised to exceed speed limits (due to a tight schedule, for example), discuss this with your employer. </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16</a:t>
            </a:fld>
            <a:endParaRPr lang="en-GB"/>
          </a:p>
        </p:txBody>
      </p:sp>
    </p:spTree>
    <p:extLst>
      <p:ext uri="{BB962C8B-B14F-4D97-AF65-F5344CB8AC3E}">
        <p14:creationId xmlns:p14="http://schemas.microsoft.com/office/powerpoint/2010/main" val="468687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Being distracted or inattentive reduces a driver’s peripheral vision (they tend to look straight out of the windscreen more, and less to the sides). This means they are less aware of what is happening around them, miss hazards and react more slowly, which increases the chances of being involved in a collision.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wide range of things can distract drivers, including using a mobile phone, inputting directions into a sat </a:t>
            </a:r>
            <a:r>
              <a:rPr lang="en-GB" sz="1200" kern="1200" dirty="0" err="1" smtClean="0">
                <a:solidFill>
                  <a:schemeClr val="tx1"/>
                </a:solidFill>
                <a:effectLst/>
                <a:latin typeface="+mn-lt"/>
                <a:ea typeface="+mn-ea"/>
                <a:cs typeface="+mn-cs"/>
              </a:rPr>
              <a:t>nav</a:t>
            </a:r>
            <a:r>
              <a:rPr lang="en-GB" sz="1200" kern="1200" dirty="0" smtClean="0">
                <a:solidFill>
                  <a:schemeClr val="tx1"/>
                </a:solidFill>
                <a:effectLst/>
                <a:latin typeface="+mn-lt"/>
                <a:ea typeface="+mn-ea"/>
                <a:cs typeface="+mn-cs"/>
              </a:rPr>
              <a:t>, reading a map or document, eating and drinking.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distracted driver: </a:t>
            </a:r>
          </a:p>
          <a:p>
            <a:pPr lvl="0"/>
            <a:r>
              <a:rPr lang="en-US" sz="1200" kern="1200" dirty="0" smtClean="0">
                <a:solidFill>
                  <a:schemeClr val="tx1"/>
                </a:solidFill>
                <a:effectLst/>
                <a:latin typeface="+mn-lt"/>
                <a:ea typeface="+mn-ea"/>
                <a:cs typeface="+mn-cs"/>
              </a:rPr>
              <a:t>Is much less aware of what is happening around them</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Fails to notice road signs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Fails to maintain proper lane position and steady speed</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Is more likely to tailgate the vehicle in front</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Reacts more slowly, taking longer to brake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Is more likely to enter an unsafe gap in traffic</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Feels more stressed and frustrated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Research shows that this means the driver is much more likely to crash.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17</a:t>
            </a:fld>
            <a:endParaRPr lang="en-GB"/>
          </a:p>
        </p:txBody>
      </p:sp>
    </p:spTree>
    <p:extLst>
      <p:ext uri="{BB962C8B-B14F-4D97-AF65-F5344CB8AC3E}">
        <p14:creationId xmlns:p14="http://schemas.microsoft.com/office/powerpoint/2010/main" val="2743962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It is illegal to use a handheld mobile phone while driving. This includes using the phone for calls, texts, emails, photos, to go online and for any other reason. The penalty for doing so is a £200 fine and six penalty points.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Although using a hands-free phone while driving is not specifically illegal, drivers who do so could be charged with ‘failing to have proper control of the vehicle’. The penalty is a fine of up to £1,000, three penalty points and a discretionary disqualification.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Hands-free phones do not significantly reduce the risk because of the mental distraction of taking part in a phone conversation.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There are a number of ways that you can reduce the temptation or need to take hands-free calls while driving: </a:t>
            </a:r>
          </a:p>
          <a:p>
            <a:pPr lvl="0"/>
            <a:r>
              <a:rPr lang="en-US" sz="1200" kern="1200" dirty="0" smtClean="0">
                <a:solidFill>
                  <a:schemeClr val="tx1"/>
                </a:solidFill>
                <a:effectLst/>
                <a:latin typeface="+mn-lt"/>
                <a:ea typeface="+mn-ea"/>
                <a:cs typeface="+mn-cs"/>
              </a:rPr>
              <a:t>Switch off your mobile phone and let it take messages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Stop in a safe place to return calls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If you are with another colleague, give your mobile phone to them.</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hands-free phone can be used as a sat </a:t>
            </a:r>
            <a:r>
              <a:rPr lang="en-GB" sz="1200" kern="1200" dirty="0" err="1" smtClean="0">
                <a:solidFill>
                  <a:schemeClr val="tx1"/>
                </a:solidFill>
                <a:effectLst/>
                <a:latin typeface="+mn-lt"/>
                <a:ea typeface="+mn-ea"/>
                <a:cs typeface="+mn-cs"/>
              </a:rPr>
              <a:t>nav</a:t>
            </a:r>
            <a:r>
              <a:rPr lang="en-GB" sz="1200" kern="1200" dirty="0" smtClean="0">
                <a:solidFill>
                  <a:schemeClr val="tx1"/>
                </a:solidFill>
                <a:effectLst/>
                <a:latin typeface="+mn-lt"/>
                <a:ea typeface="+mn-ea"/>
                <a:cs typeface="+mn-cs"/>
              </a:rPr>
              <a:t>, but only while held securely in a cradle, with the route programmed before the journey. If the driver needs to input new directions, they should only do so when parked in a safe place, with the vehicle engine switched off.</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18</a:t>
            </a:fld>
            <a:endParaRPr lang="en-GB"/>
          </a:p>
        </p:txBody>
      </p:sp>
    </p:spTree>
    <p:extLst>
      <p:ext uri="{BB962C8B-B14F-4D97-AF65-F5344CB8AC3E}">
        <p14:creationId xmlns:p14="http://schemas.microsoft.com/office/powerpoint/2010/main" val="573008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Your organisation should have procedures for emergencies, such as accidents or breakdowns. It is essential that you are familiar with, and follow, these procedures.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In the vehicle, keep copies of: </a:t>
            </a:r>
          </a:p>
          <a:p>
            <a:pPr lvl="0"/>
            <a:r>
              <a:rPr lang="en-US" sz="1200" kern="1200" dirty="0" smtClean="0">
                <a:solidFill>
                  <a:schemeClr val="tx1"/>
                </a:solidFill>
                <a:effectLst/>
                <a:latin typeface="+mn-lt"/>
                <a:ea typeface="+mn-ea"/>
                <a:cs typeface="+mn-cs"/>
              </a:rPr>
              <a:t>The emergency procedures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Contact details for the person(s) to whom you should report emergencies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If applicable, contact details of the breakdown firm your </a:t>
            </a:r>
            <a:r>
              <a:rPr lang="en-US" sz="1200" kern="1200" dirty="0" err="1" smtClean="0">
                <a:solidFill>
                  <a:schemeClr val="tx1"/>
                </a:solidFill>
                <a:effectLst/>
                <a:latin typeface="+mn-lt"/>
                <a:ea typeface="+mn-ea"/>
                <a:cs typeface="+mn-cs"/>
              </a:rPr>
              <a:t>organisation</a:t>
            </a:r>
            <a:r>
              <a:rPr lang="en-US" sz="1200" kern="1200" dirty="0" smtClean="0">
                <a:solidFill>
                  <a:schemeClr val="tx1"/>
                </a:solidFill>
                <a:effectLst/>
                <a:latin typeface="+mn-lt"/>
                <a:ea typeface="+mn-ea"/>
                <a:cs typeface="+mn-cs"/>
              </a:rPr>
              <a:t> uses and any reference numbers you may need to quote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Details of your motor insurance policy and contact details for your insurer.</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Make sure you have a fully charged mobile phone to summon help if necessary, but don’t use it while driving.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the event of a collision: </a:t>
            </a:r>
          </a:p>
          <a:p>
            <a:pPr lvl="0"/>
            <a:r>
              <a:rPr lang="en-US" sz="1200" kern="1200" dirty="0" smtClean="0">
                <a:solidFill>
                  <a:schemeClr val="tx1"/>
                </a:solidFill>
                <a:effectLst/>
                <a:latin typeface="+mn-lt"/>
                <a:ea typeface="+mn-ea"/>
                <a:cs typeface="+mn-cs"/>
              </a:rPr>
              <a:t>Stop. It is an offence not to stop, if your vehicle is involved and damage is caused to another vehicle or property or someone is injured</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Use your hazard warning lights and switch off your engine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Call the emergency services immediately; provide them with information about the situation, any special circumstances and if passengers have any additional needs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If the emergency services are called, stay at the scene until they allow you to leave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Obtain the names and addresses of all independent witnesses (if possible)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Ensure the vehicle is roadworthy before continuing the journey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If there are any injuries or the name of people involved are not exchanged, you must report the accident to the police as soon as possible or in any case within 24 hours.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should also record and report the accident to your employer. You may need to discuss the details with your employer at the next appropriate moment to ensure that lessons are learned to avoid it happening again, and if necessary, any risk assessments are updated.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19</a:t>
            </a:fld>
            <a:endParaRPr lang="en-GB"/>
          </a:p>
        </p:txBody>
      </p:sp>
    </p:spTree>
    <p:extLst>
      <p:ext uri="{BB962C8B-B14F-4D97-AF65-F5344CB8AC3E}">
        <p14:creationId xmlns:p14="http://schemas.microsoft.com/office/powerpoint/2010/main" val="2897957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Each year, around 1,800 people are killed and a further 25,000 are seriously injured on Great Britain’s roads.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 is estimated that approximately one in four accidents involves someone driving for work. These crashes are not just due to driving skills and attitudes, but also to the nature of the driving that at-work drivers are required to do.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Young at-work drivers tend to face higher risks because they are still relatively inexperienced as drivers and because driving for work is often very different from driving for personal reasons: </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Driving for work		Driving for own reasons</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Defined schedule		Decide own schedule</a:t>
            </a:r>
          </a:p>
          <a:p>
            <a:r>
              <a:rPr lang="en-GB" sz="1200" kern="1200" dirty="0" smtClean="0">
                <a:solidFill>
                  <a:schemeClr val="tx1"/>
                </a:solidFill>
                <a:effectLst/>
                <a:latin typeface="+mn-lt"/>
                <a:ea typeface="+mn-ea"/>
                <a:cs typeface="+mn-cs"/>
              </a:rPr>
              <a:t>Time pressures/deadlines		Set own deadlines</a:t>
            </a:r>
          </a:p>
          <a:p>
            <a:r>
              <a:rPr lang="en-GB" sz="1200" kern="1200" dirty="0" smtClean="0">
                <a:solidFill>
                  <a:schemeClr val="tx1"/>
                </a:solidFill>
                <a:effectLst/>
                <a:latin typeface="+mn-lt"/>
                <a:ea typeface="+mn-ea"/>
                <a:cs typeface="+mn-cs"/>
              </a:rPr>
              <a:t>Long journeys			Mostly shorter journeys</a:t>
            </a:r>
          </a:p>
          <a:p>
            <a:r>
              <a:rPr lang="en-GB" sz="1200" kern="1200" dirty="0" smtClean="0">
                <a:solidFill>
                  <a:schemeClr val="tx1"/>
                </a:solidFill>
                <a:effectLst/>
                <a:latin typeface="+mn-lt"/>
                <a:ea typeface="+mn-ea"/>
                <a:cs typeface="+mn-cs"/>
              </a:rPr>
              <a:t>Distractions			Similar, but less pressure to respond to calls</a:t>
            </a:r>
          </a:p>
          <a:p>
            <a:r>
              <a:rPr lang="en-GB" sz="1200" kern="1200" dirty="0" smtClean="0">
                <a:solidFill>
                  <a:schemeClr val="tx1"/>
                </a:solidFill>
                <a:effectLst/>
                <a:latin typeface="+mn-lt"/>
                <a:ea typeface="+mn-ea"/>
                <a:cs typeface="+mn-cs"/>
              </a:rPr>
              <a:t>Unfamiliar area		Mostly familiar area</a:t>
            </a:r>
          </a:p>
          <a:p>
            <a:r>
              <a:rPr lang="en-GB" sz="1200" kern="1200" dirty="0" smtClean="0">
                <a:solidFill>
                  <a:schemeClr val="tx1"/>
                </a:solidFill>
                <a:effectLst/>
                <a:latin typeface="+mn-lt"/>
                <a:ea typeface="+mn-ea"/>
                <a:cs typeface="+mn-cs"/>
              </a:rPr>
              <a:t>Unfamiliar vehicle		Know the vehicle</a:t>
            </a:r>
          </a:p>
          <a:p>
            <a:r>
              <a:rPr lang="en-GB" sz="1200" kern="1200" dirty="0" smtClean="0">
                <a:solidFill>
                  <a:schemeClr val="tx1"/>
                </a:solidFill>
                <a:effectLst/>
                <a:latin typeface="+mn-lt"/>
                <a:ea typeface="+mn-ea"/>
                <a:cs typeface="+mn-cs"/>
              </a:rPr>
              <a:t>Get the job done		Less pressure</a:t>
            </a:r>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2</a:t>
            </a:fld>
            <a:endParaRPr lang="en-GB"/>
          </a:p>
        </p:txBody>
      </p:sp>
    </p:spTree>
    <p:extLst>
      <p:ext uri="{BB962C8B-B14F-4D97-AF65-F5344CB8AC3E}">
        <p14:creationId xmlns:p14="http://schemas.microsoft.com/office/powerpoint/2010/main" val="986595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the event of a breakdown:</a:t>
            </a:r>
          </a:p>
          <a:p>
            <a:pPr lvl="0"/>
            <a:r>
              <a:rPr lang="en-US" sz="1200" kern="1200" dirty="0" smtClean="0">
                <a:solidFill>
                  <a:schemeClr val="tx1"/>
                </a:solidFill>
                <a:effectLst/>
                <a:latin typeface="+mn-lt"/>
                <a:ea typeface="+mn-ea"/>
                <a:cs typeface="+mn-cs"/>
              </a:rPr>
              <a:t>Move the vehicle off the carriageway (onto the hard shoulder or emergency area on a motorway) and switch on the hazard warning lights. If it is not possible to move the vehicle off the carriageway, move it as far away from moving traffic as you can.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Telephone the emergency services or breakdown firm, giving them accurate details of the vehicle’s location, and whether children or passengers with mobility problems are being carried.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break down on a motorway, use the roadside emergency telephone if it is safe to do so, as this will enable the operator to pinpoint your location. </a:t>
            </a:r>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20</a:t>
            </a:fld>
            <a:endParaRPr lang="en-GB"/>
          </a:p>
        </p:txBody>
      </p:sp>
    </p:spTree>
    <p:extLst>
      <p:ext uri="{BB962C8B-B14F-4D97-AF65-F5344CB8AC3E}">
        <p14:creationId xmlns:p14="http://schemas.microsoft.com/office/powerpoint/2010/main" val="1664605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a:t>
            </a:r>
            <a:r>
              <a:rPr lang="en-GB" sz="1200" i="1" kern="1200" dirty="0" smtClean="0">
                <a:solidFill>
                  <a:schemeClr val="tx1"/>
                </a:solidFill>
                <a:effectLst/>
                <a:latin typeface="+mn-lt"/>
                <a:ea typeface="+mn-ea"/>
                <a:cs typeface="+mn-cs"/>
              </a:rPr>
              <a:t>Health and safety law applies to work activities on the road in the same way as it does to all work activities and you need to manage the risks to drivers as part of your health and safety arrangements</a:t>
            </a:r>
            <a:r>
              <a:rPr lang="en-GB" sz="1200" kern="1200" dirty="0" smtClean="0">
                <a:solidFill>
                  <a:schemeClr val="tx1"/>
                </a:solidFill>
                <a:effectLst/>
                <a:latin typeface="+mn-lt"/>
                <a:ea typeface="+mn-ea"/>
                <a:cs typeface="+mn-cs"/>
              </a:rPr>
              <a:t>.” (HSE “Driving at Work” guidance for employers, 2014)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Therefore, your employer needs to ensure that you are legally entitled to drive the vehicle, and are properly trained, competent and fit to drive it safely. They need to have systems to ensure that the vehicle is safe, roadworthy and road legal and policies and procedures to manage the risks involved in driving for work. They also need to monitor vehicle use and investigate and learn from accidents and incidents.</a:t>
            </a:r>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3</a:t>
            </a:fld>
            <a:endParaRPr lang="en-GB"/>
          </a:p>
        </p:txBody>
      </p:sp>
    </p:spTree>
    <p:extLst>
      <p:ext uri="{BB962C8B-B14F-4D97-AF65-F5344CB8AC3E}">
        <p14:creationId xmlns:p14="http://schemas.microsoft.com/office/powerpoint/2010/main" val="2960718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As a driver, you must play your part, by ensuring that you are properly licensed, insured to drive for work</a:t>
            </a:r>
            <a:r>
              <a:rPr lang="en-GB" sz="1200" kern="1200" baseline="0" dirty="0" smtClean="0">
                <a:solidFill>
                  <a:schemeClr val="tx1"/>
                </a:solidFill>
                <a:effectLst/>
                <a:latin typeface="+mn-lt"/>
                <a:ea typeface="+mn-ea"/>
                <a:cs typeface="+mn-cs"/>
              </a:rPr>
              <a:t> and</a:t>
            </a:r>
            <a:r>
              <a:rPr lang="en-GB" sz="1200" kern="1200" dirty="0" smtClean="0">
                <a:solidFill>
                  <a:schemeClr val="tx1"/>
                </a:solidFill>
                <a:effectLst/>
                <a:latin typeface="+mn-lt"/>
                <a:ea typeface="+mn-ea"/>
                <a:cs typeface="+mn-cs"/>
              </a:rPr>
              <a:t> fit to drive,</a:t>
            </a:r>
            <a:r>
              <a:rPr lang="en-GB" sz="1200" kern="1200" baseline="0" dirty="0" smtClean="0">
                <a:solidFill>
                  <a:schemeClr val="tx1"/>
                </a:solidFill>
                <a:effectLst/>
                <a:latin typeface="+mn-lt"/>
                <a:ea typeface="+mn-ea"/>
                <a:cs typeface="+mn-cs"/>
              </a:rPr>
              <a:t> and that you </a:t>
            </a:r>
            <a:r>
              <a:rPr lang="en-GB" sz="1200" kern="1200" dirty="0" smtClean="0">
                <a:solidFill>
                  <a:schemeClr val="tx1"/>
                </a:solidFill>
                <a:effectLst/>
                <a:latin typeface="+mn-lt"/>
                <a:ea typeface="+mn-ea"/>
                <a:cs typeface="+mn-cs"/>
              </a:rPr>
              <a:t>plan your journeys safely and comply with road traffic laws when driving.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 an employee, you must understand, and follow, your employer’s driving for work policies and procedures.</a:t>
            </a:r>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4</a:t>
            </a:fld>
            <a:endParaRPr lang="en-GB"/>
          </a:p>
        </p:txBody>
      </p:sp>
    </p:spTree>
    <p:extLst>
      <p:ext uri="{BB962C8B-B14F-4D97-AF65-F5344CB8AC3E}">
        <p14:creationId xmlns:p14="http://schemas.microsoft.com/office/powerpoint/2010/main" val="2881715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mn-ea"/>
                <a:cs typeface="+mn-cs"/>
              </a:rPr>
              <a:t>You are responsible for ensuring that the vehicle you are driving is safe and legal, regardless of whether it is a company vehicle, or your own vehicle.</a:t>
            </a:r>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5</a:t>
            </a:fld>
            <a:endParaRPr lang="en-GB"/>
          </a:p>
        </p:txBody>
      </p:sp>
    </p:spTree>
    <p:extLst>
      <p:ext uri="{BB962C8B-B14F-4D97-AF65-F5344CB8AC3E}">
        <p14:creationId xmlns:p14="http://schemas.microsoft.com/office/powerpoint/2010/main" val="4058337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Your employer will have policies and procedures: ­</a:t>
            </a:r>
          </a:p>
          <a:p>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To make sure that your company vehicle is properly registered, taxed, </a:t>
            </a:r>
            <a:r>
              <a:rPr lang="en-US" sz="1200" kern="1200" dirty="0" err="1" smtClean="0">
                <a:solidFill>
                  <a:schemeClr val="tx1"/>
                </a:solidFill>
                <a:effectLst/>
                <a:latin typeface="+mn-lt"/>
                <a:ea typeface="+mn-ea"/>
                <a:cs typeface="+mn-cs"/>
              </a:rPr>
              <a:t>MOT’d</a:t>
            </a:r>
            <a:r>
              <a:rPr lang="en-US" sz="1200" kern="1200" dirty="0" smtClean="0">
                <a:solidFill>
                  <a:schemeClr val="tx1"/>
                </a:solidFill>
                <a:effectLst/>
                <a:latin typeface="+mn-lt"/>
                <a:ea typeface="+mn-ea"/>
                <a:cs typeface="+mn-cs"/>
              </a:rPr>
              <a:t>, insured and serviced according to the manufacturer’s recommendations (although you may be responsible for booking the services).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To check your driving </a:t>
            </a:r>
            <a:r>
              <a:rPr lang="en-US" sz="1200" kern="1200" dirty="0" err="1" smtClean="0">
                <a:solidFill>
                  <a:schemeClr val="tx1"/>
                </a:solidFill>
                <a:effectLst/>
                <a:latin typeface="+mn-lt"/>
                <a:ea typeface="+mn-ea"/>
                <a:cs typeface="+mn-cs"/>
              </a:rPr>
              <a:t>licence</a:t>
            </a:r>
            <a:r>
              <a:rPr lang="en-US" sz="1200" kern="1200" dirty="0" smtClean="0">
                <a:solidFill>
                  <a:schemeClr val="tx1"/>
                </a:solidFill>
                <a:effectLst/>
                <a:latin typeface="+mn-lt"/>
                <a:ea typeface="+mn-ea"/>
                <a:cs typeface="+mn-cs"/>
              </a:rPr>
              <a:t>, probably at regular intervals, to ensure that it remains valid for the vehicle you are driving</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On safe driving, including vehicle checks, journey planning, driver assessment and training, driver fitness, speed, alcohol and drugs, mobile phones and other distractions, passenger safety, and reporting accidents and incidents. Make sure you understand and follow these policies and procedures.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Familiarising yourself with a company vehicle</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Many young drivers find themselves driving larger vehicles than the car they learned to drive in. It is also becoming more and more common to find new technologies in modern company vehicles. Young drivers sometimes report being given a set of keys for a van they have never driven, without any accompanying familiarisation or advice on driving it.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There are some key differences between driving a van and a car: </a:t>
            </a:r>
          </a:p>
          <a:p>
            <a:pPr lvl="0"/>
            <a:r>
              <a:rPr lang="en-US" sz="1200" kern="1200" dirty="0" smtClean="0">
                <a:solidFill>
                  <a:schemeClr val="tx1"/>
                </a:solidFill>
                <a:effectLst/>
                <a:latin typeface="+mn-lt"/>
                <a:ea typeface="+mn-ea"/>
                <a:cs typeface="+mn-cs"/>
              </a:rPr>
              <a:t>Vans are larger and longer than cars, so extra care must be taken when turning corners.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Vans have different speed limits on some roads, such as motorways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Vans do not have an interior rear view mirror (except on small car-derived vans).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are given access to a company vehicle, ask your manager to arrange some vehicle familiarisation training or ask a colleague who knows the vehicle well to talk you through how it works. Before driving the vehicle, you should also take a look at the vehicle handbook to familiarise yourself with it and do a pre-drive safety check. </a:t>
            </a:r>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6</a:t>
            </a:fld>
            <a:endParaRPr lang="en-GB"/>
          </a:p>
        </p:txBody>
      </p:sp>
    </p:spTree>
    <p:extLst>
      <p:ext uri="{BB962C8B-B14F-4D97-AF65-F5344CB8AC3E}">
        <p14:creationId xmlns:p14="http://schemas.microsoft.com/office/powerpoint/2010/main" val="627445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Even if the vehicle you drive for work is your own private vehicle, your employer has the same legal duty to ensure that it is safe and legal when it is being used at work, as they have for company vehicles.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use your own vehicle for work (not commuting), your motor insurance policy must include business use cover. Make sure you inform your insurers that you use the vehicle for work, and how you do so.</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Your employer needs to be able to check:</a:t>
            </a:r>
          </a:p>
          <a:p>
            <a:pPr lvl="0"/>
            <a:r>
              <a:rPr lang="en-US" sz="1200" kern="1200" dirty="0" smtClean="0">
                <a:solidFill>
                  <a:schemeClr val="tx1"/>
                </a:solidFill>
                <a:effectLst/>
                <a:latin typeface="+mn-lt"/>
                <a:ea typeface="+mn-ea"/>
                <a:cs typeface="+mn-cs"/>
              </a:rPr>
              <a:t>Your vehicle is properly taxed, </a:t>
            </a:r>
            <a:r>
              <a:rPr lang="en-US" sz="1200" kern="1200" dirty="0" err="1" smtClean="0">
                <a:solidFill>
                  <a:schemeClr val="tx1"/>
                </a:solidFill>
                <a:effectLst/>
                <a:latin typeface="+mn-lt"/>
                <a:ea typeface="+mn-ea"/>
                <a:cs typeface="+mn-cs"/>
              </a:rPr>
              <a:t>MOT’d</a:t>
            </a:r>
            <a:r>
              <a:rPr lang="en-US" sz="1200" kern="1200" dirty="0" smtClean="0">
                <a:solidFill>
                  <a:schemeClr val="tx1"/>
                </a:solidFill>
                <a:effectLst/>
                <a:latin typeface="+mn-lt"/>
                <a:ea typeface="+mn-ea"/>
                <a:cs typeface="+mn-cs"/>
              </a:rPr>
              <a:t> and serviced</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You have a valid driving </a:t>
            </a:r>
            <a:r>
              <a:rPr lang="en-US" sz="1200" kern="1200" dirty="0" err="1" smtClean="0">
                <a:solidFill>
                  <a:schemeClr val="tx1"/>
                </a:solidFill>
                <a:effectLst/>
                <a:latin typeface="+mn-lt"/>
                <a:ea typeface="+mn-ea"/>
                <a:cs typeface="+mn-cs"/>
              </a:rPr>
              <a:t>licence</a:t>
            </a:r>
            <a:r>
              <a:rPr lang="en-US" sz="1200" kern="1200" dirty="0" smtClean="0">
                <a:solidFill>
                  <a:schemeClr val="tx1"/>
                </a:solidFill>
                <a:effectLst/>
                <a:latin typeface="+mn-lt"/>
                <a:ea typeface="+mn-ea"/>
                <a:cs typeface="+mn-cs"/>
              </a:rPr>
              <a:t> and business use insurance cover</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Documentary proof of the above, on request (and at specified intervals)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You conduct regular vehicle safety checks.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Some employers carry out these checks annually (or more frequently); others do random spot checks.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 an employee, you must cooperate with your employer’s health and safety procedures and follow their rules and policies in regard to your own vehicle, when it is used for work. You also need to follow the same policies and procedures on safe driving that apply to company vehicle drivers. </a:t>
            </a: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7</a:t>
            </a:fld>
            <a:endParaRPr lang="en-GB"/>
          </a:p>
        </p:txBody>
      </p:sp>
    </p:spTree>
    <p:extLst>
      <p:ext uri="{BB962C8B-B14F-4D97-AF65-F5344CB8AC3E}">
        <p14:creationId xmlns:p14="http://schemas.microsoft.com/office/powerpoint/2010/main" val="3618331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You are responsible for ensuring that the vehicle you are driving or riding is in a safe, legal and roadworthy condition.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All drivers must also ensure that their vehicle is loaded safely. It is illegal and dangerous to drive a vehicle that is overloaded or has an insecure load. As the driver, you are responsible for ensuring that any load you carry is legal and safe, even if it was loaded by another person.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It’s important to conduct a pre-drive safety check, especially on an unfamiliar vehicle. Many organisations will require drivers to do a check once a week, or before long journeys.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are not sure how to check any of the above, read the vehicle handbook or ask a manager or colleague if they can show you.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think that the vehicle is, or may be, in an unsafe or illegal condition, do not drive it until all necessary repairs have been completed. Take photos as evidence of an issue with the vehicle and seek help from a manager. </a:t>
            </a:r>
          </a:p>
          <a:p>
            <a:endParaRPr lang="en-GB" dirty="0" smtClean="0"/>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8</a:t>
            </a:fld>
            <a:endParaRPr lang="en-GB"/>
          </a:p>
        </p:txBody>
      </p:sp>
    </p:spTree>
    <p:extLst>
      <p:ext uri="{BB962C8B-B14F-4D97-AF65-F5344CB8AC3E}">
        <p14:creationId xmlns:p14="http://schemas.microsoft.com/office/powerpoint/2010/main" val="1326566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Before driving any vehicle, check: </a:t>
            </a:r>
          </a:p>
          <a:p>
            <a:r>
              <a:rPr lang="en-GB" sz="1200" kern="1200" dirty="0" smtClean="0">
                <a:solidFill>
                  <a:schemeClr val="tx1"/>
                </a:solidFill>
                <a:effectLst/>
                <a:latin typeface="+mn-lt"/>
                <a:ea typeface="+mn-ea"/>
                <a:cs typeface="+mn-cs"/>
              </a:rPr>
              <a:t> </a:t>
            </a:r>
          </a:p>
          <a:p>
            <a:pPr lvl="0"/>
            <a:r>
              <a:rPr lang="en-US" sz="1200" kern="1200" dirty="0" err="1" smtClean="0">
                <a:solidFill>
                  <a:schemeClr val="tx1"/>
                </a:solidFill>
                <a:effectLst/>
                <a:latin typeface="+mn-lt"/>
                <a:ea typeface="+mn-ea"/>
                <a:cs typeface="+mn-cs"/>
              </a:rPr>
              <a:t>Tyres</a:t>
            </a:r>
            <a:r>
              <a:rPr lang="en-US" sz="1200" kern="1200" dirty="0" smtClean="0">
                <a:solidFill>
                  <a:schemeClr val="tx1"/>
                </a:solidFill>
                <a:effectLst/>
                <a:latin typeface="+mn-lt"/>
                <a:ea typeface="+mn-ea"/>
                <a:cs typeface="+mn-cs"/>
              </a:rPr>
              <a:t> are undamaged (no cuts and bulges), are at the correct pressure and have enough tread depth. The legal minimum tread depth is 1.6mm, but above 3mm gives a much shorter braking distance in the wet</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There are no signs of vehicle damage</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When the engine is cold, oil, coolant and windscreen wash levels are correct</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Brakes are working</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Lights and indicators are working</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Windscreen and windows are not damaged</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Windscreen wipers and washers are working</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Mirrors are correctly positioned.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will also need to ensure that you are able to see and reach all of the vehicle controls comfortably. Good all-round, unobstructed visibility is vital. Check that your view is not obstructed by objects such as stickers or devices such as sat </a:t>
            </a:r>
            <a:r>
              <a:rPr lang="en-GB" sz="1200" kern="1200" dirty="0" err="1" smtClean="0">
                <a:solidFill>
                  <a:schemeClr val="tx1"/>
                </a:solidFill>
                <a:effectLst/>
                <a:latin typeface="+mn-lt"/>
                <a:ea typeface="+mn-ea"/>
                <a:cs typeface="+mn-cs"/>
              </a:rPr>
              <a:t>navs</a:t>
            </a:r>
            <a:r>
              <a:rPr lang="en-GB" sz="1200" kern="1200" dirty="0" smtClean="0">
                <a:solidFill>
                  <a:schemeClr val="tx1"/>
                </a:solidFill>
                <a:effectLst/>
                <a:latin typeface="+mn-lt"/>
                <a:ea typeface="+mn-ea"/>
                <a:cs typeface="+mn-cs"/>
              </a:rPr>
              <a:t>. If you do have a sat </a:t>
            </a:r>
            <a:r>
              <a:rPr lang="en-GB" sz="1200" kern="1200" dirty="0" err="1" smtClean="0">
                <a:solidFill>
                  <a:schemeClr val="tx1"/>
                </a:solidFill>
                <a:effectLst/>
                <a:latin typeface="+mn-lt"/>
                <a:ea typeface="+mn-ea"/>
                <a:cs typeface="+mn-cs"/>
              </a:rPr>
              <a:t>nav</a:t>
            </a:r>
            <a:r>
              <a:rPr lang="en-GB" sz="1200" kern="1200" dirty="0" smtClean="0">
                <a:solidFill>
                  <a:schemeClr val="tx1"/>
                </a:solidFill>
                <a:effectLst/>
                <a:latin typeface="+mn-lt"/>
                <a:ea typeface="+mn-ea"/>
                <a:cs typeface="+mn-cs"/>
              </a:rPr>
              <a:t>, make sure that it is not placed where it may be hit and flung forward in the event that the airbags go off.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are not sure how to check any of the above, read the vehicle handbook or ask a manager or colleague if they can show you.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think that the vehicle is, or may be, in an unsafe or illegal condition, do not drive it until all necessary repairs have been completed. Take photos as evidence of an issue with the vehicle and seek help from a manager. </a:t>
            </a:r>
          </a:p>
          <a:p>
            <a:endParaRPr lang="en-GB" dirty="0" smtClean="0"/>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9</a:t>
            </a:fld>
            <a:endParaRPr lang="en-GB"/>
          </a:p>
        </p:txBody>
      </p:sp>
    </p:spTree>
    <p:extLst>
      <p:ext uri="{BB962C8B-B14F-4D97-AF65-F5344CB8AC3E}">
        <p14:creationId xmlns:p14="http://schemas.microsoft.com/office/powerpoint/2010/main" val="2085941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10.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8" name="Text Placeholder 19"/>
          <p:cNvSpPr>
            <a:spLocks noGrp="1"/>
          </p:cNvSpPr>
          <p:nvPr>
            <p:ph type="body" sz="quarter" idx="13"/>
          </p:nvPr>
        </p:nvSpPr>
        <p:spPr>
          <a:xfrm>
            <a:off x="279194" y="3363838"/>
            <a:ext cx="3960564" cy="263780"/>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69" name="Text Placeholder 19"/>
          <p:cNvSpPr>
            <a:spLocks noGrp="1"/>
          </p:cNvSpPr>
          <p:nvPr>
            <p:ph type="body" sz="quarter" idx="14"/>
          </p:nvPr>
        </p:nvSpPr>
        <p:spPr>
          <a:xfrm>
            <a:off x="279318" y="3712163"/>
            <a:ext cx="3960564" cy="263743"/>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70" name="Text Placeholder 12"/>
          <p:cNvSpPr>
            <a:spLocks noGrp="1"/>
          </p:cNvSpPr>
          <p:nvPr>
            <p:ph type="body" sz="quarter" idx="15"/>
          </p:nvPr>
        </p:nvSpPr>
        <p:spPr>
          <a:xfrm>
            <a:off x="279194" y="2283718"/>
            <a:ext cx="7408068" cy="539837"/>
          </a:xfrm>
          <a:prstGeom prst="rect">
            <a:avLst/>
          </a:prstGeom>
        </p:spPr>
        <p:txBody>
          <a:bodyPr/>
          <a:lstStyle>
            <a:lvl1pPr marL="0" indent="0">
              <a:buNone/>
              <a:defRPr sz="4400" b="1" baseline="0">
                <a:solidFill>
                  <a:srgbClr val="002060"/>
                </a:solidFill>
              </a:defRPr>
            </a:lvl1pPr>
          </a:lstStyle>
          <a:p>
            <a:pPr lvl="0"/>
            <a:r>
              <a:rPr lang="en-US" dirty="0" smtClean="0"/>
              <a:t>Click to edit Master text styles</a:t>
            </a:r>
          </a:p>
        </p:txBody>
      </p:sp>
      <p:sp>
        <p:nvSpPr>
          <p:cNvPr id="71" name="Text Placeholder 9"/>
          <p:cNvSpPr>
            <a:spLocks noGrp="1"/>
          </p:cNvSpPr>
          <p:nvPr>
            <p:ph type="body" sz="quarter" idx="16"/>
          </p:nvPr>
        </p:nvSpPr>
        <p:spPr>
          <a:xfrm>
            <a:off x="270438" y="2859782"/>
            <a:ext cx="5544616" cy="384479"/>
          </a:xfrm>
          <a:prstGeom prst="rect">
            <a:avLst/>
          </a:prstGeom>
        </p:spPr>
        <p:txBody>
          <a:bodyPr>
            <a:noAutofit/>
          </a:bodyPr>
          <a:lstStyle>
            <a:lvl1pPr marL="0" indent="0">
              <a:buNone/>
              <a:defRPr sz="3200" b="0" baseline="0">
                <a:solidFill>
                  <a:srgbClr val="002060"/>
                </a:solidFill>
              </a:defRPr>
            </a:lvl1pPr>
          </a:lstStyle>
          <a:p>
            <a:pPr lvl="0"/>
            <a:r>
              <a:rPr lang="en-US" dirty="0" smtClean="0"/>
              <a:t>Click to edit Master text styles</a:t>
            </a:r>
          </a:p>
        </p:txBody>
      </p:sp>
      <p:sp>
        <p:nvSpPr>
          <p:cNvPr id="102" name="Date Placeholder 3"/>
          <p:cNvSpPr>
            <a:spLocks noGrp="1"/>
          </p:cNvSpPr>
          <p:nvPr>
            <p:ph type="dt" sz="half" idx="17"/>
          </p:nvPr>
        </p:nvSpPr>
        <p:spPr/>
        <p:txBody>
          <a:bodyPr/>
          <a:lstStyle>
            <a:lvl1pPr>
              <a:defRPr/>
            </a:lvl1pPr>
          </a:lstStyle>
          <a:p>
            <a:pPr>
              <a:defRPr/>
            </a:pPr>
            <a:fld id="{7F40DDF3-1ECF-4563-ADB3-F688B41C664D}" type="datetimeFigureOut">
              <a:rPr lang="en-GB"/>
              <a:pPr>
                <a:defRPr/>
              </a:pPr>
              <a:t>19/02/2021</a:t>
            </a:fld>
            <a:endParaRPr lang="en-GB"/>
          </a:p>
        </p:txBody>
      </p:sp>
      <p:sp>
        <p:nvSpPr>
          <p:cNvPr id="103" name="Footer Placeholder 4"/>
          <p:cNvSpPr>
            <a:spLocks noGrp="1"/>
          </p:cNvSpPr>
          <p:nvPr>
            <p:ph type="ftr" sz="quarter" idx="18"/>
          </p:nvPr>
        </p:nvSpPr>
        <p:spPr/>
        <p:txBody>
          <a:bodyPr/>
          <a:lstStyle>
            <a:lvl1pPr>
              <a:defRPr/>
            </a:lvl1pPr>
          </a:lstStyle>
          <a:p>
            <a:pPr>
              <a:defRPr/>
            </a:pPr>
            <a:endParaRPr lang="en-GB"/>
          </a:p>
        </p:txBody>
      </p:sp>
      <p:sp>
        <p:nvSpPr>
          <p:cNvPr id="104" name="Slide Number Placeholder 5"/>
          <p:cNvSpPr>
            <a:spLocks noGrp="1"/>
          </p:cNvSpPr>
          <p:nvPr>
            <p:ph type="sldNum" sz="quarter" idx="19"/>
          </p:nvPr>
        </p:nvSpPr>
        <p:spPr/>
        <p:txBody>
          <a:bodyPr/>
          <a:lstStyle>
            <a:lvl1pPr>
              <a:defRPr/>
            </a:lvl1pPr>
          </a:lstStyle>
          <a:p>
            <a:pPr>
              <a:defRPr/>
            </a:pPr>
            <a:fld id="{E6A74682-20F8-4F0B-8A5A-C85EB578EB97}" type="slidenum">
              <a:rPr lang="en-GB"/>
              <a:pPr>
                <a:defRPr/>
              </a:pPr>
              <a:t>‹#›</a:t>
            </a:fld>
            <a:endParaRPr lang="en-GB"/>
          </a:p>
        </p:txBody>
      </p:sp>
      <p:grpSp>
        <p:nvGrpSpPr>
          <p:cNvPr id="105" name="Group 4"/>
          <p:cNvGrpSpPr>
            <a:grpSpLocks noChangeAspect="1"/>
          </p:cNvGrpSpPr>
          <p:nvPr userDrawn="1"/>
        </p:nvGrpSpPr>
        <p:grpSpPr bwMode="auto">
          <a:xfrm>
            <a:off x="323528" y="339502"/>
            <a:ext cx="4329113" cy="1223963"/>
            <a:chOff x="204" y="210"/>
            <a:chExt cx="1542" cy="436"/>
          </a:xfrm>
        </p:grpSpPr>
        <p:sp>
          <p:nvSpPr>
            <p:cNvPr id="106" name="AutoShape 3"/>
            <p:cNvSpPr>
              <a:spLocks noChangeAspect="1" noChangeArrowheads="1" noTextEdit="1"/>
            </p:cNvSpPr>
            <p:nvPr userDrawn="1"/>
          </p:nvSpPr>
          <p:spPr bwMode="auto">
            <a:xfrm>
              <a:off x="204" y="210"/>
              <a:ext cx="1542" cy="436"/>
            </a:xfrm>
            <a:prstGeom prst="rect">
              <a:avLst/>
            </a:prstGeom>
            <a:noFill/>
            <a:ln w="9525">
              <a:noFill/>
              <a:miter lim="800000"/>
              <a:headEnd/>
              <a:tailEnd/>
            </a:ln>
          </p:spPr>
          <p:txBody>
            <a:bodyPr/>
            <a:lstStyle/>
            <a:p>
              <a:endParaRPr lang="en-GB"/>
            </a:p>
          </p:txBody>
        </p:sp>
        <p:sp>
          <p:nvSpPr>
            <p:cNvPr id="107" name="Freeform 5"/>
            <p:cNvSpPr>
              <a:spLocks/>
            </p:cNvSpPr>
            <p:nvPr userDrawn="1"/>
          </p:nvSpPr>
          <p:spPr bwMode="auto">
            <a:xfrm>
              <a:off x="211" y="219"/>
              <a:ext cx="852" cy="286"/>
            </a:xfrm>
            <a:custGeom>
              <a:avLst/>
              <a:gdLst>
                <a:gd name="T0" fmla="*/ 1198 w 1247"/>
                <a:gd name="T1" fmla="*/ 0 h 420"/>
                <a:gd name="T2" fmla="*/ 48 w 1247"/>
                <a:gd name="T3" fmla="*/ 0 h 420"/>
                <a:gd name="T4" fmla="*/ 0 w 1247"/>
                <a:gd name="T5" fmla="*/ 47 h 420"/>
                <a:gd name="T6" fmla="*/ 0 w 1247"/>
                <a:gd name="T7" fmla="*/ 373 h 420"/>
                <a:gd name="T8" fmla="*/ 48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8" y="0"/>
                    <a:pt x="48" y="0"/>
                    <a:pt x="48" y="0"/>
                  </a:cubicBezTo>
                  <a:cubicBezTo>
                    <a:pt x="22" y="0"/>
                    <a:pt x="0" y="21"/>
                    <a:pt x="0" y="47"/>
                  </a:cubicBezTo>
                  <a:cubicBezTo>
                    <a:pt x="0" y="373"/>
                    <a:pt x="0" y="373"/>
                    <a:pt x="0" y="373"/>
                  </a:cubicBezTo>
                  <a:cubicBezTo>
                    <a:pt x="0" y="399"/>
                    <a:pt x="22" y="420"/>
                    <a:pt x="48"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path>
              </a:pathLst>
            </a:custGeom>
            <a:solidFill>
              <a:srgbClr val="A5A5A4"/>
            </a:solidFill>
            <a:ln w="9525">
              <a:noFill/>
              <a:round/>
              <a:headEnd/>
              <a:tailEnd/>
            </a:ln>
          </p:spPr>
          <p:txBody>
            <a:bodyPr/>
            <a:lstStyle/>
            <a:p>
              <a:endParaRPr lang="en-GB"/>
            </a:p>
          </p:txBody>
        </p:sp>
        <p:sp>
          <p:nvSpPr>
            <p:cNvPr id="108" name="Freeform 6"/>
            <p:cNvSpPr>
              <a:spLocks/>
            </p:cNvSpPr>
            <p:nvPr userDrawn="1"/>
          </p:nvSpPr>
          <p:spPr bwMode="auto">
            <a:xfrm>
              <a:off x="203" y="211"/>
              <a:ext cx="852" cy="286"/>
            </a:xfrm>
            <a:custGeom>
              <a:avLst/>
              <a:gdLst>
                <a:gd name="T0" fmla="*/ 1198 w 1247"/>
                <a:gd name="T1" fmla="*/ 0 h 420"/>
                <a:gd name="T2" fmla="*/ 49 w 1247"/>
                <a:gd name="T3" fmla="*/ 0 h 420"/>
                <a:gd name="T4" fmla="*/ 0 w 1247"/>
                <a:gd name="T5" fmla="*/ 47 h 420"/>
                <a:gd name="T6" fmla="*/ 0 w 1247"/>
                <a:gd name="T7" fmla="*/ 373 h 420"/>
                <a:gd name="T8" fmla="*/ 49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9" y="0"/>
                    <a:pt x="49" y="0"/>
                    <a:pt x="49" y="0"/>
                  </a:cubicBezTo>
                  <a:cubicBezTo>
                    <a:pt x="22" y="0"/>
                    <a:pt x="0" y="21"/>
                    <a:pt x="0" y="47"/>
                  </a:cubicBezTo>
                  <a:cubicBezTo>
                    <a:pt x="0" y="373"/>
                    <a:pt x="0" y="373"/>
                    <a:pt x="0" y="373"/>
                  </a:cubicBezTo>
                  <a:cubicBezTo>
                    <a:pt x="0" y="399"/>
                    <a:pt x="22" y="420"/>
                    <a:pt x="49"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close/>
                </a:path>
              </a:pathLst>
            </a:custGeom>
            <a:solidFill>
              <a:srgbClr val="F5F5F5"/>
            </a:solidFill>
            <a:ln w="9525">
              <a:noFill/>
              <a:round/>
              <a:headEnd/>
              <a:tailEnd/>
            </a:ln>
          </p:spPr>
          <p:txBody>
            <a:bodyPr/>
            <a:lstStyle/>
            <a:p>
              <a:endParaRPr lang="en-GB"/>
            </a:p>
          </p:txBody>
        </p:sp>
        <p:sp>
          <p:nvSpPr>
            <p:cNvPr id="109" name="Freeform 7"/>
            <p:cNvSpPr>
              <a:spLocks noEditPoints="1"/>
            </p:cNvSpPr>
            <p:nvPr userDrawn="1"/>
          </p:nvSpPr>
          <p:spPr bwMode="auto">
            <a:xfrm>
              <a:off x="721" y="271"/>
              <a:ext cx="138" cy="166"/>
            </a:xfrm>
            <a:custGeom>
              <a:avLst/>
              <a:gdLst>
                <a:gd name="T0" fmla="*/ 0 w 203"/>
                <a:gd name="T1" fmla="*/ 0 h 244"/>
                <a:gd name="T2" fmla="*/ 89 w 203"/>
                <a:gd name="T3" fmla="*/ 0 h 244"/>
                <a:gd name="T4" fmla="*/ 137 w 203"/>
                <a:gd name="T5" fmla="*/ 5 h 244"/>
                <a:gd name="T6" fmla="*/ 173 w 203"/>
                <a:gd name="T7" fmla="*/ 21 h 244"/>
                <a:gd name="T8" fmla="*/ 196 w 203"/>
                <a:gd name="T9" fmla="*/ 46 h 244"/>
                <a:gd name="T10" fmla="*/ 203 w 203"/>
                <a:gd name="T11" fmla="*/ 80 h 244"/>
                <a:gd name="T12" fmla="*/ 194 w 203"/>
                <a:gd name="T13" fmla="*/ 114 h 244"/>
                <a:gd name="T14" fmla="*/ 171 w 203"/>
                <a:gd name="T15" fmla="*/ 139 h 244"/>
                <a:gd name="T16" fmla="*/ 135 w 203"/>
                <a:gd name="T17" fmla="*/ 155 h 244"/>
                <a:gd name="T18" fmla="*/ 92 w 203"/>
                <a:gd name="T19" fmla="*/ 160 h 244"/>
                <a:gd name="T20" fmla="*/ 77 w 203"/>
                <a:gd name="T21" fmla="*/ 160 h 244"/>
                <a:gd name="T22" fmla="*/ 77 w 203"/>
                <a:gd name="T23" fmla="*/ 244 h 244"/>
                <a:gd name="T24" fmla="*/ 0 w 203"/>
                <a:gd name="T25" fmla="*/ 244 h 244"/>
                <a:gd name="T26" fmla="*/ 0 w 203"/>
                <a:gd name="T27" fmla="*/ 0 h 244"/>
                <a:gd name="T28" fmla="*/ 92 w 203"/>
                <a:gd name="T29" fmla="*/ 111 h 244"/>
                <a:gd name="T30" fmla="*/ 121 w 203"/>
                <a:gd name="T31" fmla="*/ 103 h 244"/>
                <a:gd name="T32" fmla="*/ 132 w 203"/>
                <a:gd name="T33" fmla="*/ 80 h 244"/>
                <a:gd name="T34" fmla="*/ 129 w 203"/>
                <a:gd name="T35" fmla="*/ 67 h 244"/>
                <a:gd name="T36" fmla="*/ 120 w 203"/>
                <a:gd name="T37" fmla="*/ 58 h 244"/>
                <a:gd name="T38" fmla="*/ 108 w 203"/>
                <a:gd name="T39" fmla="*/ 53 h 244"/>
                <a:gd name="T40" fmla="*/ 92 w 203"/>
                <a:gd name="T41" fmla="*/ 51 h 244"/>
                <a:gd name="T42" fmla="*/ 77 w 203"/>
                <a:gd name="T43" fmla="*/ 51 h 244"/>
                <a:gd name="T44" fmla="*/ 77 w 203"/>
                <a:gd name="T45" fmla="*/ 110 h 244"/>
                <a:gd name="T46" fmla="*/ 83 w 203"/>
                <a:gd name="T47" fmla="*/ 111 h 244"/>
                <a:gd name="T48" fmla="*/ 92 w 203"/>
                <a:gd name="T49" fmla="*/ 11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244">
                  <a:moveTo>
                    <a:pt x="0" y="0"/>
                  </a:moveTo>
                  <a:cubicBezTo>
                    <a:pt x="89" y="0"/>
                    <a:pt x="89" y="0"/>
                    <a:pt x="89" y="0"/>
                  </a:cubicBezTo>
                  <a:cubicBezTo>
                    <a:pt x="107" y="0"/>
                    <a:pt x="123" y="1"/>
                    <a:pt x="137" y="5"/>
                  </a:cubicBezTo>
                  <a:cubicBezTo>
                    <a:pt x="152" y="9"/>
                    <a:pt x="164" y="14"/>
                    <a:pt x="173" y="21"/>
                  </a:cubicBezTo>
                  <a:cubicBezTo>
                    <a:pt x="183" y="28"/>
                    <a:pt x="190" y="36"/>
                    <a:pt x="196" y="46"/>
                  </a:cubicBezTo>
                  <a:cubicBezTo>
                    <a:pt x="201" y="56"/>
                    <a:pt x="203" y="68"/>
                    <a:pt x="203" y="80"/>
                  </a:cubicBezTo>
                  <a:cubicBezTo>
                    <a:pt x="203" y="93"/>
                    <a:pt x="200" y="104"/>
                    <a:pt x="194" y="114"/>
                  </a:cubicBezTo>
                  <a:cubicBezTo>
                    <a:pt x="189" y="124"/>
                    <a:pt x="181" y="132"/>
                    <a:pt x="171" y="139"/>
                  </a:cubicBezTo>
                  <a:cubicBezTo>
                    <a:pt x="161" y="146"/>
                    <a:pt x="149" y="151"/>
                    <a:pt x="135" y="155"/>
                  </a:cubicBezTo>
                  <a:cubicBezTo>
                    <a:pt x="122" y="159"/>
                    <a:pt x="107" y="160"/>
                    <a:pt x="92" y="160"/>
                  </a:cubicBezTo>
                  <a:cubicBezTo>
                    <a:pt x="77" y="160"/>
                    <a:pt x="77" y="160"/>
                    <a:pt x="77" y="160"/>
                  </a:cubicBezTo>
                  <a:cubicBezTo>
                    <a:pt x="77" y="244"/>
                    <a:pt x="77" y="244"/>
                    <a:pt x="77" y="244"/>
                  </a:cubicBezTo>
                  <a:cubicBezTo>
                    <a:pt x="0" y="244"/>
                    <a:pt x="0" y="244"/>
                    <a:pt x="0" y="244"/>
                  </a:cubicBezTo>
                  <a:lnTo>
                    <a:pt x="0" y="0"/>
                  </a:lnTo>
                  <a:close/>
                  <a:moveTo>
                    <a:pt x="92" y="111"/>
                  </a:moveTo>
                  <a:cubicBezTo>
                    <a:pt x="105" y="111"/>
                    <a:pt x="114" y="108"/>
                    <a:pt x="121" y="103"/>
                  </a:cubicBezTo>
                  <a:cubicBezTo>
                    <a:pt x="128" y="98"/>
                    <a:pt x="132" y="91"/>
                    <a:pt x="132" y="80"/>
                  </a:cubicBezTo>
                  <a:cubicBezTo>
                    <a:pt x="132" y="75"/>
                    <a:pt x="131" y="71"/>
                    <a:pt x="129" y="67"/>
                  </a:cubicBezTo>
                  <a:cubicBezTo>
                    <a:pt x="127" y="64"/>
                    <a:pt x="124" y="61"/>
                    <a:pt x="120" y="58"/>
                  </a:cubicBezTo>
                  <a:cubicBezTo>
                    <a:pt x="117" y="56"/>
                    <a:pt x="113" y="54"/>
                    <a:pt x="108" y="53"/>
                  </a:cubicBezTo>
                  <a:cubicBezTo>
                    <a:pt x="103" y="51"/>
                    <a:pt x="98" y="51"/>
                    <a:pt x="92" y="51"/>
                  </a:cubicBezTo>
                  <a:cubicBezTo>
                    <a:pt x="77" y="51"/>
                    <a:pt x="77" y="51"/>
                    <a:pt x="77" y="51"/>
                  </a:cubicBezTo>
                  <a:cubicBezTo>
                    <a:pt x="77" y="110"/>
                    <a:pt x="77" y="110"/>
                    <a:pt x="77" y="110"/>
                  </a:cubicBezTo>
                  <a:cubicBezTo>
                    <a:pt x="79" y="111"/>
                    <a:pt x="81" y="111"/>
                    <a:pt x="83" y="111"/>
                  </a:cubicBezTo>
                  <a:cubicBezTo>
                    <a:pt x="86" y="111"/>
                    <a:pt x="89" y="111"/>
                    <a:pt x="92" y="111"/>
                  </a:cubicBezTo>
                  <a:close/>
                </a:path>
              </a:pathLst>
            </a:custGeom>
            <a:solidFill>
              <a:srgbClr val="001E62"/>
            </a:solidFill>
            <a:ln w="9525">
              <a:noFill/>
              <a:round/>
              <a:headEnd/>
              <a:tailEnd/>
            </a:ln>
          </p:spPr>
          <p:txBody>
            <a:bodyPr/>
            <a:lstStyle/>
            <a:p>
              <a:endParaRPr lang="en-GB"/>
            </a:p>
          </p:txBody>
        </p:sp>
        <p:sp>
          <p:nvSpPr>
            <p:cNvPr id="110" name="Freeform 8"/>
            <p:cNvSpPr>
              <a:spLocks/>
            </p:cNvSpPr>
            <p:nvPr userDrawn="1"/>
          </p:nvSpPr>
          <p:spPr bwMode="auto">
            <a:xfrm>
              <a:off x="573" y="265"/>
              <a:ext cx="136" cy="174"/>
            </a:xfrm>
            <a:custGeom>
              <a:avLst/>
              <a:gdLst>
                <a:gd name="T0" fmla="*/ 175 w 199"/>
                <a:gd name="T1" fmla="*/ 119 h 255"/>
                <a:gd name="T2" fmla="*/ 103 w 199"/>
                <a:gd name="T3" fmla="*/ 88 h 255"/>
                <a:gd name="T4" fmla="*/ 84 w 199"/>
                <a:gd name="T5" fmla="*/ 71 h 255"/>
                <a:gd name="T6" fmla="*/ 127 w 199"/>
                <a:gd name="T7" fmla="*/ 61 h 255"/>
                <a:gd name="T8" fmla="*/ 129 w 199"/>
                <a:gd name="T9" fmla="*/ 61 h 255"/>
                <a:gd name="T10" fmla="*/ 144 w 199"/>
                <a:gd name="T11" fmla="*/ 65 h 255"/>
                <a:gd name="T12" fmla="*/ 171 w 199"/>
                <a:gd name="T13" fmla="*/ 72 h 255"/>
                <a:gd name="T14" fmla="*/ 190 w 199"/>
                <a:gd name="T15" fmla="*/ 18 h 255"/>
                <a:gd name="T16" fmla="*/ 106 w 199"/>
                <a:gd name="T17" fmla="*/ 0 h 255"/>
                <a:gd name="T18" fmla="*/ 11 w 199"/>
                <a:gd name="T19" fmla="*/ 79 h 255"/>
                <a:gd name="T20" fmla="*/ 15 w 199"/>
                <a:gd name="T21" fmla="*/ 104 h 255"/>
                <a:gd name="T22" fmla="*/ 27 w 199"/>
                <a:gd name="T23" fmla="*/ 125 h 255"/>
                <a:gd name="T24" fmla="*/ 46 w 199"/>
                <a:gd name="T25" fmla="*/ 141 h 255"/>
                <a:gd name="T26" fmla="*/ 69 w 199"/>
                <a:gd name="T27" fmla="*/ 151 h 255"/>
                <a:gd name="T28" fmla="*/ 88 w 199"/>
                <a:gd name="T29" fmla="*/ 157 h 255"/>
                <a:gd name="T30" fmla="*/ 107 w 199"/>
                <a:gd name="T31" fmla="*/ 163 h 255"/>
                <a:gd name="T32" fmla="*/ 121 w 199"/>
                <a:gd name="T33" fmla="*/ 170 h 255"/>
                <a:gd name="T34" fmla="*/ 127 w 199"/>
                <a:gd name="T35" fmla="*/ 181 h 255"/>
                <a:gd name="T36" fmla="*/ 124 w 199"/>
                <a:gd name="T37" fmla="*/ 189 h 255"/>
                <a:gd name="T38" fmla="*/ 117 w 199"/>
                <a:gd name="T39" fmla="*/ 193 h 255"/>
                <a:gd name="T40" fmla="*/ 108 w 199"/>
                <a:gd name="T41" fmla="*/ 195 h 255"/>
                <a:gd name="T42" fmla="*/ 93 w 199"/>
                <a:gd name="T43" fmla="*/ 195 h 255"/>
                <a:gd name="T44" fmla="*/ 63 w 199"/>
                <a:gd name="T45" fmla="*/ 190 h 255"/>
                <a:gd name="T46" fmla="*/ 49 w 199"/>
                <a:gd name="T47" fmla="*/ 186 h 255"/>
                <a:gd name="T48" fmla="*/ 39 w 199"/>
                <a:gd name="T49" fmla="*/ 183 h 255"/>
                <a:gd name="T50" fmla="*/ 29 w 199"/>
                <a:gd name="T51" fmla="*/ 179 h 255"/>
                <a:gd name="T52" fmla="*/ 29 w 199"/>
                <a:gd name="T53" fmla="*/ 181 h 255"/>
                <a:gd name="T54" fmla="*/ 28 w 199"/>
                <a:gd name="T55" fmla="*/ 184 h 255"/>
                <a:gd name="T56" fmla="*/ 27 w 199"/>
                <a:gd name="T57" fmla="*/ 186 h 255"/>
                <a:gd name="T58" fmla="*/ 27 w 199"/>
                <a:gd name="T59" fmla="*/ 189 h 255"/>
                <a:gd name="T60" fmla="*/ 26 w 199"/>
                <a:gd name="T61" fmla="*/ 191 h 255"/>
                <a:gd name="T62" fmla="*/ 25 w 199"/>
                <a:gd name="T63" fmla="*/ 194 h 255"/>
                <a:gd name="T64" fmla="*/ 24 w 199"/>
                <a:gd name="T65" fmla="*/ 196 h 255"/>
                <a:gd name="T66" fmla="*/ 23 w 199"/>
                <a:gd name="T67" fmla="*/ 199 h 255"/>
                <a:gd name="T68" fmla="*/ 21 w 199"/>
                <a:gd name="T69" fmla="*/ 201 h 255"/>
                <a:gd name="T70" fmla="*/ 20 w 199"/>
                <a:gd name="T71" fmla="*/ 204 h 255"/>
                <a:gd name="T72" fmla="*/ 19 w 199"/>
                <a:gd name="T73" fmla="*/ 206 h 255"/>
                <a:gd name="T74" fmla="*/ 18 w 199"/>
                <a:gd name="T75" fmla="*/ 209 h 255"/>
                <a:gd name="T76" fmla="*/ 16 w 199"/>
                <a:gd name="T77" fmla="*/ 211 h 255"/>
                <a:gd name="T78" fmla="*/ 15 w 199"/>
                <a:gd name="T79" fmla="*/ 213 h 255"/>
                <a:gd name="T80" fmla="*/ 13 w 199"/>
                <a:gd name="T81" fmla="*/ 216 h 255"/>
                <a:gd name="T82" fmla="*/ 12 w 199"/>
                <a:gd name="T83" fmla="*/ 218 h 255"/>
                <a:gd name="T84" fmla="*/ 10 w 199"/>
                <a:gd name="T85" fmla="*/ 220 h 255"/>
                <a:gd name="T86" fmla="*/ 8 w 199"/>
                <a:gd name="T87" fmla="*/ 222 h 255"/>
                <a:gd name="T88" fmla="*/ 6 w 199"/>
                <a:gd name="T89" fmla="*/ 224 h 255"/>
                <a:gd name="T90" fmla="*/ 5 w 199"/>
                <a:gd name="T91" fmla="*/ 226 h 255"/>
                <a:gd name="T92" fmla="*/ 3 w 199"/>
                <a:gd name="T93" fmla="*/ 229 h 255"/>
                <a:gd name="T94" fmla="*/ 1 w 199"/>
                <a:gd name="T95" fmla="*/ 230 h 255"/>
                <a:gd name="T96" fmla="*/ 0 w 199"/>
                <a:gd name="T97" fmla="*/ 232 h 255"/>
                <a:gd name="T98" fmla="*/ 31 w 199"/>
                <a:gd name="T99" fmla="*/ 245 h 255"/>
                <a:gd name="T100" fmla="*/ 33 w 199"/>
                <a:gd name="T101" fmla="*/ 245 h 255"/>
                <a:gd name="T102" fmla="*/ 36 w 199"/>
                <a:gd name="T103" fmla="*/ 246 h 255"/>
                <a:gd name="T104" fmla="*/ 64 w 199"/>
                <a:gd name="T105" fmla="*/ 252 h 255"/>
                <a:gd name="T106" fmla="*/ 95 w 199"/>
                <a:gd name="T107" fmla="*/ 255 h 255"/>
                <a:gd name="T108" fmla="*/ 98 w 199"/>
                <a:gd name="T109" fmla="*/ 255 h 255"/>
                <a:gd name="T110" fmla="*/ 102 w 199"/>
                <a:gd name="T111" fmla="*/ 255 h 255"/>
                <a:gd name="T112" fmla="*/ 142 w 199"/>
                <a:gd name="T113" fmla="*/ 250 h 255"/>
                <a:gd name="T114" fmla="*/ 173 w 199"/>
                <a:gd name="T115" fmla="*/ 234 h 255"/>
                <a:gd name="T116" fmla="*/ 192 w 199"/>
                <a:gd name="T117" fmla="*/ 208 h 255"/>
                <a:gd name="T118" fmla="*/ 199 w 199"/>
                <a:gd name="T119" fmla="*/ 170 h 255"/>
                <a:gd name="T120" fmla="*/ 175 w 199"/>
                <a:gd name="T121" fmla="*/ 119 h 2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9" h="255">
                  <a:moveTo>
                    <a:pt x="175" y="119"/>
                  </a:moveTo>
                  <a:cubicBezTo>
                    <a:pt x="159" y="105"/>
                    <a:pt x="135" y="95"/>
                    <a:pt x="103" y="88"/>
                  </a:cubicBezTo>
                  <a:cubicBezTo>
                    <a:pt x="96" y="85"/>
                    <a:pt x="84" y="80"/>
                    <a:pt x="84" y="71"/>
                  </a:cubicBezTo>
                  <a:cubicBezTo>
                    <a:pt x="83" y="51"/>
                    <a:pt x="116" y="58"/>
                    <a:pt x="127" y="61"/>
                  </a:cubicBezTo>
                  <a:cubicBezTo>
                    <a:pt x="128" y="61"/>
                    <a:pt x="128" y="61"/>
                    <a:pt x="129" y="61"/>
                  </a:cubicBezTo>
                  <a:cubicBezTo>
                    <a:pt x="133" y="62"/>
                    <a:pt x="138" y="63"/>
                    <a:pt x="144" y="65"/>
                  </a:cubicBezTo>
                  <a:cubicBezTo>
                    <a:pt x="151" y="66"/>
                    <a:pt x="160" y="69"/>
                    <a:pt x="171" y="72"/>
                  </a:cubicBezTo>
                  <a:cubicBezTo>
                    <a:pt x="190" y="18"/>
                    <a:pt x="190" y="18"/>
                    <a:pt x="190" y="18"/>
                  </a:cubicBezTo>
                  <a:cubicBezTo>
                    <a:pt x="164" y="6"/>
                    <a:pt x="136" y="0"/>
                    <a:pt x="106" y="0"/>
                  </a:cubicBezTo>
                  <a:cubicBezTo>
                    <a:pt x="43" y="0"/>
                    <a:pt x="11" y="26"/>
                    <a:pt x="11" y="79"/>
                  </a:cubicBezTo>
                  <a:cubicBezTo>
                    <a:pt x="11" y="88"/>
                    <a:pt x="13" y="97"/>
                    <a:pt x="15" y="104"/>
                  </a:cubicBezTo>
                  <a:cubicBezTo>
                    <a:pt x="18" y="112"/>
                    <a:pt x="22" y="119"/>
                    <a:pt x="27" y="125"/>
                  </a:cubicBezTo>
                  <a:cubicBezTo>
                    <a:pt x="33" y="131"/>
                    <a:pt x="39" y="136"/>
                    <a:pt x="46" y="141"/>
                  </a:cubicBezTo>
                  <a:cubicBezTo>
                    <a:pt x="53" y="145"/>
                    <a:pt x="60" y="149"/>
                    <a:pt x="69" y="151"/>
                  </a:cubicBezTo>
                  <a:cubicBezTo>
                    <a:pt x="75" y="153"/>
                    <a:pt x="81" y="155"/>
                    <a:pt x="88" y="157"/>
                  </a:cubicBezTo>
                  <a:cubicBezTo>
                    <a:pt x="95" y="159"/>
                    <a:pt x="101" y="161"/>
                    <a:pt x="107" y="163"/>
                  </a:cubicBezTo>
                  <a:cubicBezTo>
                    <a:pt x="112" y="165"/>
                    <a:pt x="117" y="168"/>
                    <a:pt x="121" y="170"/>
                  </a:cubicBezTo>
                  <a:cubicBezTo>
                    <a:pt x="125" y="173"/>
                    <a:pt x="127" y="177"/>
                    <a:pt x="127" y="181"/>
                  </a:cubicBezTo>
                  <a:cubicBezTo>
                    <a:pt x="127" y="184"/>
                    <a:pt x="126" y="187"/>
                    <a:pt x="124" y="189"/>
                  </a:cubicBezTo>
                  <a:cubicBezTo>
                    <a:pt x="122" y="191"/>
                    <a:pt x="120" y="192"/>
                    <a:pt x="117" y="193"/>
                  </a:cubicBezTo>
                  <a:cubicBezTo>
                    <a:pt x="115" y="194"/>
                    <a:pt x="111" y="195"/>
                    <a:pt x="108" y="195"/>
                  </a:cubicBezTo>
                  <a:cubicBezTo>
                    <a:pt x="103" y="195"/>
                    <a:pt x="98" y="196"/>
                    <a:pt x="93" y="195"/>
                  </a:cubicBezTo>
                  <a:cubicBezTo>
                    <a:pt x="83" y="195"/>
                    <a:pt x="73" y="192"/>
                    <a:pt x="63" y="190"/>
                  </a:cubicBezTo>
                  <a:cubicBezTo>
                    <a:pt x="58" y="189"/>
                    <a:pt x="53" y="188"/>
                    <a:pt x="49" y="186"/>
                  </a:cubicBezTo>
                  <a:cubicBezTo>
                    <a:pt x="46" y="185"/>
                    <a:pt x="42" y="184"/>
                    <a:pt x="39" y="183"/>
                  </a:cubicBezTo>
                  <a:cubicBezTo>
                    <a:pt x="38" y="182"/>
                    <a:pt x="33" y="180"/>
                    <a:pt x="29" y="179"/>
                  </a:cubicBezTo>
                  <a:cubicBezTo>
                    <a:pt x="29" y="180"/>
                    <a:pt x="29" y="180"/>
                    <a:pt x="29" y="181"/>
                  </a:cubicBezTo>
                  <a:cubicBezTo>
                    <a:pt x="29" y="182"/>
                    <a:pt x="28" y="183"/>
                    <a:pt x="28" y="184"/>
                  </a:cubicBezTo>
                  <a:cubicBezTo>
                    <a:pt x="28" y="185"/>
                    <a:pt x="28" y="185"/>
                    <a:pt x="27" y="186"/>
                  </a:cubicBezTo>
                  <a:cubicBezTo>
                    <a:pt x="27" y="187"/>
                    <a:pt x="27" y="188"/>
                    <a:pt x="27" y="189"/>
                  </a:cubicBezTo>
                  <a:cubicBezTo>
                    <a:pt x="26" y="190"/>
                    <a:pt x="26" y="191"/>
                    <a:pt x="26" y="191"/>
                  </a:cubicBezTo>
                  <a:cubicBezTo>
                    <a:pt x="25" y="192"/>
                    <a:pt x="25" y="193"/>
                    <a:pt x="25" y="194"/>
                  </a:cubicBezTo>
                  <a:cubicBezTo>
                    <a:pt x="24" y="195"/>
                    <a:pt x="24" y="196"/>
                    <a:pt x="24" y="196"/>
                  </a:cubicBezTo>
                  <a:cubicBezTo>
                    <a:pt x="23" y="197"/>
                    <a:pt x="23" y="198"/>
                    <a:pt x="23" y="199"/>
                  </a:cubicBezTo>
                  <a:cubicBezTo>
                    <a:pt x="22" y="200"/>
                    <a:pt x="22" y="201"/>
                    <a:pt x="21" y="201"/>
                  </a:cubicBezTo>
                  <a:cubicBezTo>
                    <a:pt x="21" y="202"/>
                    <a:pt x="21" y="203"/>
                    <a:pt x="20" y="204"/>
                  </a:cubicBezTo>
                  <a:cubicBezTo>
                    <a:pt x="20" y="205"/>
                    <a:pt x="19" y="205"/>
                    <a:pt x="19" y="206"/>
                  </a:cubicBezTo>
                  <a:cubicBezTo>
                    <a:pt x="18" y="207"/>
                    <a:pt x="18" y="208"/>
                    <a:pt x="18" y="209"/>
                  </a:cubicBezTo>
                  <a:cubicBezTo>
                    <a:pt x="17" y="209"/>
                    <a:pt x="17" y="210"/>
                    <a:pt x="16" y="211"/>
                  </a:cubicBezTo>
                  <a:cubicBezTo>
                    <a:pt x="16" y="212"/>
                    <a:pt x="15" y="212"/>
                    <a:pt x="15" y="213"/>
                  </a:cubicBezTo>
                  <a:cubicBezTo>
                    <a:pt x="14" y="214"/>
                    <a:pt x="14" y="215"/>
                    <a:pt x="13" y="216"/>
                  </a:cubicBezTo>
                  <a:cubicBezTo>
                    <a:pt x="13" y="216"/>
                    <a:pt x="12" y="217"/>
                    <a:pt x="12" y="218"/>
                  </a:cubicBezTo>
                  <a:cubicBezTo>
                    <a:pt x="11" y="219"/>
                    <a:pt x="11" y="219"/>
                    <a:pt x="10" y="220"/>
                  </a:cubicBezTo>
                  <a:cubicBezTo>
                    <a:pt x="9" y="221"/>
                    <a:pt x="9" y="221"/>
                    <a:pt x="8" y="222"/>
                  </a:cubicBezTo>
                  <a:cubicBezTo>
                    <a:pt x="8" y="223"/>
                    <a:pt x="7" y="224"/>
                    <a:pt x="6" y="224"/>
                  </a:cubicBezTo>
                  <a:cubicBezTo>
                    <a:pt x="6" y="225"/>
                    <a:pt x="5" y="226"/>
                    <a:pt x="5" y="226"/>
                  </a:cubicBezTo>
                  <a:cubicBezTo>
                    <a:pt x="4" y="227"/>
                    <a:pt x="3" y="228"/>
                    <a:pt x="3" y="229"/>
                  </a:cubicBezTo>
                  <a:cubicBezTo>
                    <a:pt x="2" y="229"/>
                    <a:pt x="2" y="230"/>
                    <a:pt x="1" y="230"/>
                  </a:cubicBezTo>
                  <a:cubicBezTo>
                    <a:pt x="0" y="232"/>
                    <a:pt x="0" y="232"/>
                    <a:pt x="0" y="232"/>
                  </a:cubicBezTo>
                  <a:cubicBezTo>
                    <a:pt x="10" y="237"/>
                    <a:pt x="20" y="241"/>
                    <a:pt x="31" y="245"/>
                  </a:cubicBezTo>
                  <a:cubicBezTo>
                    <a:pt x="32" y="245"/>
                    <a:pt x="33" y="245"/>
                    <a:pt x="33" y="245"/>
                  </a:cubicBezTo>
                  <a:cubicBezTo>
                    <a:pt x="34" y="246"/>
                    <a:pt x="35" y="246"/>
                    <a:pt x="36" y="246"/>
                  </a:cubicBezTo>
                  <a:cubicBezTo>
                    <a:pt x="45" y="249"/>
                    <a:pt x="55" y="251"/>
                    <a:pt x="64" y="252"/>
                  </a:cubicBezTo>
                  <a:cubicBezTo>
                    <a:pt x="74" y="254"/>
                    <a:pt x="85" y="255"/>
                    <a:pt x="95" y="255"/>
                  </a:cubicBezTo>
                  <a:cubicBezTo>
                    <a:pt x="96" y="255"/>
                    <a:pt x="97" y="255"/>
                    <a:pt x="98" y="255"/>
                  </a:cubicBezTo>
                  <a:cubicBezTo>
                    <a:pt x="99" y="255"/>
                    <a:pt x="101" y="255"/>
                    <a:pt x="102" y="255"/>
                  </a:cubicBezTo>
                  <a:cubicBezTo>
                    <a:pt x="117" y="255"/>
                    <a:pt x="130" y="253"/>
                    <a:pt x="142" y="250"/>
                  </a:cubicBezTo>
                  <a:cubicBezTo>
                    <a:pt x="154" y="247"/>
                    <a:pt x="165" y="241"/>
                    <a:pt x="173" y="234"/>
                  </a:cubicBezTo>
                  <a:cubicBezTo>
                    <a:pt x="181" y="227"/>
                    <a:pt x="188" y="218"/>
                    <a:pt x="192" y="208"/>
                  </a:cubicBezTo>
                  <a:cubicBezTo>
                    <a:pt x="197" y="197"/>
                    <a:pt x="199" y="184"/>
                    <a:pt x="199" y="170"/>
                  </a:cubicBezTo>
                  <a:cubicBezTo>
                    <a:pt x="199" y="150"/>
                    <a:pt x="191" y="133"/>
                    <a:pt x="175" y="119"/>
                  </a:cubicBezTo>
                  <a:close/>
                </a:path>
              </a:pathLst>
            </a:custGeom>
            <a:solidFill>
              <a:srgbClr val="001E62"/>
            </a:solidFill>
            <a:ln w="9525">
              <a:noFill/>
              <a:round/>
              <a:headEnd/>
              <a:tailEnd/>
            </a:ln>
          </p:spPr>
          <p:txBody>
            <a:bodyPr/>
            <a:lstStyle/>
            <a:p>
              <a:endParaRPr lang="en-GB"/>
            </a:p>
          </p:txBody>
        </p:sp>
        <p:sp>
          <p:nvSpPr>
            <p:cNvPr id="111" name="Freeform 9"/>
            <p:cNvSpPr>
              <a:spLocks noEditPoints="1"/>
            </p:cNvSpPr>
            <p:nvPr userDrawn="1"/>
          </p:nvSpPr>
          <p:spPr bwMode="auto">
            <a:xfrm>
              <a:off x="252" y="270"/>
              <a:ext cx="163" cy="171"/>
            </a:xfrm>
            <a:custGeom>
              <a:avLst/>
              <a:gdLst>
                <a:gd name="T0" fmla="*/ 235 w 238"/>
                <a:gd name="T1" fmla="*/ 230 h 250"/>
                <a:gd name="T2" fmla="*/ 231 w 238"/>
                <a:gd name="T3" fmla="*/ 227 h 250"/>
                <a:gd name="T4" fmla="*/ 227 w 238"/>
                <a:gd name="T5" fmla="*/ 223 h 250"/>
                <a:gd name="T6" fmla="*/ 224 w 238"/>
                <a:gd name="T7" fmla="*/ 219 h 250"/>
                <a:gd name="T8" fmla="*/ 221 w 238"/>
                <a:gd name="T9" fmla="*/ 215 h 250"/>
                <a:gd name="T10" fmla="*/ 218 w 238"/>
                <a:gd name="T11" fmla="*/ 211 h 250"/>
                <a:gd name="T12" fmla="*/ 216 w 238"/>
                <a:gd name="T13" fmla="*/ 209 h 250"/>
                <a:gd name="T14" fmla="*/ 214 w 238"/>
                <a:gd name="T15" fmla="*/ 205 h 250"/>
                <a:gd name="T16" fmla="*/ 211 w 238"/>
                <a:gd name="T17" fmla="*/ 200 h 250"/>
                <a:gd name="T18" fmla="*/ 209 w 238"/>
                <a:gd name="T19" fmla="*/ 196 h 250"/>
                <a:gd name="T20" fmla="*/ 207 w 238"/>
                <a:gd name="T21" fmla="*/ 191 h 250"/>
                <a:gd name="T22" fmla="*/ 206 w 238"/>
                <a:gd name="T23" fmla="*/ 188 h 250"/>
                <a:gd name="T24" fmla="*/ 205 w 238"/>
                <a:gd name="T25" fmla="*/ 187 h 250"/>
                <a:gd name="T26" fmla="*/ 190 w 238"/>
                <a:gd name="T27" fmla="*/ 186 h 250"/>
                <a:gd name="T28" fmla="*/ 173 w 238"/>
                <a:gd name="T29" fmla="*/ 175 h 250"/>
                <a:gd name="T30" fmla="*/ 166 w 238"/>
                <a:gd name="T31" fmla="*/ 156 h 250"/>
                <a:gd name="T32" fmla="*/ 164 w 238"/>
                <a:gd name="T33" fmla="*/ 148 h 250"/>
                <a:gd name="T34" fmla="*/ 183 w 238"/>
                <a:gd name="T35" fmla="*/ 128 h 250"/>
                <a:gd name="T36" fmla="*/ 207 w 238"/>
                <a:gd name="T37" fmla="*/ 95 h 250"/>
                <a:gd name="T38" fmla="*/ 202 w 238"/>
                <a:gd name="T39" fmla="*/ 42 h 250"/>
                <a:gd name="T40" fmla="*/ 148 w 238"/>
                <a:gd name="T41" fmla="*/ 5 h 250"/>
                <a:gd name="T42" fmla="*/ 0 w 238"/>
                <a:gd name="T43" fmla="*/ 0 h 250"/>
                <a:gd name="T44" fmla="*/ 77 w 238"/>
                <a:gd name="T45" fmla="*/ 245 h 250"/>
                <a:gd name="T46" fmla="*/ 94 w 238"/>
                <a:gd name="T47" fmla="*/ 152 h 250"/>
                <a:gd name="T48" fmla="*/ 119 w 238"/>
                <a:gd name="T49" fmla="*/ 223 h 250"/>
                <a:gd name="T50" fmla="*/ 209 w 238"/>
                <a:gd name="T51" fmla="*/ 247 h 250"/>
                <a:gd name="T52" fmla="*/ 238 w 238"/>
                <a:gd name="T53" fmla="*/ 232 h 250"/>
                <a:gd name="T54" fmla="*/ 136 w 238"/>
                <a:gd name="T55" fmla="*/ 88 h 250"/>
                <a:gd name="T56" fmla="*/ 116 w 238"/>
                <a:gd name="T57" fmla="*/ 100 h 250"/>
                <a:gd name="T58" fmla="*/ 91 w 238"/>
                <a:gd name="T59" fmla="*/ 102 h 250"/>
                <a:gd name="T60" fmla="*/ 77 w 238"/>
                <a:gd name="T61" fmla="*/ 53 h 250"/>
                <a:gd name="T62" fmla="*/ 116 w 238"/>
                <a:gd name="T63" fmla="*/ 54 h 250"/>
                <a:gd name="T64" fmla="*/ 136 w 238"/>
                <a:gd name="T65" fmla="*/ 65 h 250"/>
                <a:gd name="T66" fmla="*/ 136 w 238"/>
                <a:gd name="T67" fmla="*/ 88 h 2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250">
                  <a:moveTo>
                    <a:pt x="236" y="232"/>
                  </a:moveTo>
                  <a:cubicBezTo>
                    <a:pt x="236" y="231"/>
                    <a:pt x="235" y="231"/>
                    <a:pt x="235" y="230"/>
                  </a:cubicBezTo>
                  <a:cubicBezTo>
                    <a:pt x="234" y="229"/>
                    <a:pt x="233" y="229"/>
                    <a:pt x="233" y="228"/>
                  </a:cubicBezTo>
                  <a:cubicBezTo>
                    <a:pt x="232" y="228"/>
                    <a:pt x="231" y="227"/>
                    <a:pt x="231" y="227"/>
                  </a:cubicBezTo>
                  <a:cubicBezTo>
                    <a:pt x="230" y="226"/>
                    <a:pt x="230" y="225"/>
                    <a:pt x="229" y="225"/>
                  </a:cubicBezTo>
                  <a:cubicBezTo>
                    <a:pt x="228" y="224"/>
                    <a:pt x="228" y="223"/>
                    <a:pt x="227" y="223"/>
                  </a:cubicBezTo>
                  <a:cubicBezTo>
                    <a:pt x="227" y="222"/>
                    <a:pt x="226" y="221"/>
                    <a:pt x="225" y="221"/>
                  </a:cubicBezTo>
                  <a:cubicBezTo>
                    <a:pt x="225" y="220"/>
                    <a:pt x="224" y="220"/>
                    <a:pt x="224" y="219"/>
                  </a:cubicBezTo>
                  <a:cubicBezTo>
                    <a:pt x="223" y="218"/>
                    <a:pt x="223" y="218"/>
                    <a:pt x="222" y="217"/>
                  </a:cubicBezTo>
                  <a:cubicBezTo>
                    <a:pt x="222" y="216"/>
                    <a:pt x="221" y="216"/>
                    <a:pt x="221" y="215"/>
                  </a:cubicBezTo>
                  <a:cubicBezTo>
                    <a:pt x="220" y="214"/>
                    <a:pt x="220" y="214"/>
                    <a:pt x="219" y="213"/>
                  </a:cubicBezTo>
                  <a:cubicBezTo>
                    <a:pt x="219" y="212"/>
                    <a:pt x="218" y="212"/>
                    <a:pt x="218" y="211"/>
                  </a:cubicBezTo>
                  <a:cubicBezTo>
                    <a:pt x="217" y="210"/>
                    <a:pt x="217" y="210"/>
                    <a:pt x="217" y="210"/>
                  </a:cubicBezTo>
                  <a:cubicBezTo>
                    <a:pt x="217" y="210"/>
                    <a:pt x="217" y="209"/>
                    <a:pt x="216" y="209"/>
                  </a:cubicBezTo>
                  <a:cubicBezTo>
                    <a:pt x="216" y="208"/>
                    <a:pt x="215" y="207"/>
                    <a:pt x="215" y="207"/>
                  </a:cubicBezTo>
                  <a:cubicBezTo>
                    <a:pt x="214" y="206"/>
                    <a:pt x="214" y="205"/>
                    <a:pt x="214" y="205"/>
                  </a:cubicBezTo>
                  <a:cubicBezTo>
                    <a:pt x="213" y="204"/>
                    <a:pt x="213" y="203"/>
                    <a:pt x="212" y="202"/>
                  </a:cubicBezTo>
                  <a:cubicBezTo>
                    <a:pt x="212" y="202"/>
                    <a:pt x="212" y="201"/>
                    <a:pt x="211" y="200"/>
                  </a:cubicBezTo>
                  <a:cubicBezTo>
                    <a:pt x="211" y="199"/>
                    <a:pt x="210" y="199"/>
                    <a:pt x="210" y="198"/>
                  </a:cubicBezTo>
                  <a:cubicBezTo>
                    <a:pt x="210" y="197"/>
                    <a:pt x="209" y="196"/>
                    <a:pt x="209" y="196"/>
                  </a:cubicBezTo>
                  <a:cubicBezTo>
                    <a:pt x="209" y="195"/>
                    <a:pt x="208" y="194"/>
                    <a:pt x="208" y="193"/>
                  </a:cubicBezTo>
                  <a:cubicBezTo>
                    <a:pt x="208" y="193"/>
                    <a:pt x="207" y="192"/>
                    <a:pt x="207" y="191"/>
                  </a:cubicBezTo>
                  <a:cubicBezTo>
                    <a:pt x="207" y="190"/>
                    <a:pt x="206" y="189"/>
                    <a:pt x="206" y="189"/>
                  </a:cubicBezTo>
                  <a:cubicBezTo>
                    <a:pt x="206" y="188"/>
                    <a:pt x="206" y="188"/>
                    <a:pt x="206" y="188"/>
                  </a:cubicBezTo>
                  <a:cubicBezTo>
                    <a:pt x="205" y="187"/>
                    <a:pt x="205" y="187"/>
                    <a:pt x="205" y="187"/>
                  </a:cubicBezTo>
                  <a:cubicBezTo>
                    <a:pt x="205" y="187"/>
                    <a:pt x="205" y="187"/>
                    <a:pt x="205" y="187"/>
                  </a:cubicBezTo>
                  <a:cubicBezTo>
                    <a:pt x="205" y="186"/>
                    <a:pt x="205" y="186"/>
                    <a:pt x="205" y="186"/>
                  </a:cubicBezTo>
                  <a:cubicBezTo>
                    <a:pt x="203" y="186"/>
                    <a:pt x="192" y="187"/>
                    <a:pt x="190" y="186"/>
                  </a:cubicBezTo>
                  <a:cubicBezTo>
                    <a:pt x="186" y="185"/>
                    <a:pt x="183" y="184"/>
                    <a:pt x="180" y="182"/>
                  </a:cubicBezTo>
                  <a:cubicBezTo>
                    <a:pt x="177" y="180"/>
                    <a:pt x="175" y="178"/>
                    <a:pt x="173" y="175"/>
                  </a:cubicBezTo>
                  <a:cubicBezTo>
                    <a:pt x="171" y="172"/>
                    <a:pt x="170" y="168"/>
                    <a:pt x="168" y="164"/>
                  </a:cubicBezTo>
                  <a:cubicBezTo>
                    <a:pt x="166" y="156"/>
                    <a:pt x="166" y="156"/>
                    <a:pt x="166" y="156"/>
                  </a:cubicBezTo>
                  <a:cubicBezTo>
                    <a:pt x="166" y="155"/>
                    <a:pt x="166" y="154"/>
                    <a:pt x="165" y="153"/>
                  </a:cubicBezTo>
                  <a:cubicBezTo>
                    <a:pt x="165" y="151"/>
                    <a:pt x="165" y="150"/>
                    <a:pt x="164" y="148"/>
                  </a:cubicBezTo>
                  <a:cubicBezTo>
                    <a:pt x="163" y="139"/>
                    <a:pt x="163" y="139"/>
                    <a:pt x="163" y="139"/>
                  </a:cubicBezTo>
                  <a:cubicBezTo>
                    <a:pt x="170" y="136"/>
                    <a:pt x="177" y="132"/>
                    <a:pt x="183" y="128"/>
                  </a:cubicBezTo>
                  <a:cubicBezTo>
                    <a:pt x="188" y="124"/>
                    <a:pt x="193" y="119"/>
                    <a:pt x="197" y="114"/>
                  </a:cubicBezTo>
                  <a:cubicBezTo>
                    <a:pt x="202" y="108"/>
                    <a:pt x="205" y="102"/>
                    <a:pt x="207" y="95"/>
                  </a:cubicBezTo>
                  <a:cubicBezTo>
                    <a:pt x="209" y="89"/>
                    <a:pt x="210" y="81"/>
                    <a:pt x="210" y="72"/>
                  </a:cubicBezTo>
                  <a:cubicBezTo>
                    <a:pt x="210" y="61"/>
                    <a:pt x="207" y="51"/>
                    <a:pt x="202" y="42"/>
                  </a:cubicBezTo>
                  <a:cubicBezTo>
                    <a:pt x="197" y="33"/>
                    <a:pt x="190" y="25"/>
                    <a:pt x="180" y="19"/>
                  </a:cubicBezTo>
                  <a:cubicBezTo>
                    <a:pt x="171" y="13"/>
                    <a:pt x="160" y="8"/>
                    <a:pt x="148" y="5"/>
                  </a:cubicBezTo>
                  <a:cubicBezTo>
                    <a:pt x="136" y="2"/>
                    <a:pt x="122" y="0"/>
                    <a:pt x="108" y="0"/>
                  </a:cubicBezTo>
                  <a:cubicBezTo>
                    <a:pt x="0" y="0"/>
                    <a:pt x="0" y="0"/>
                    <a:pt x="0" y="0"/>
                  </a:cubicBezTo>
                  <a:cubicBezTo>
                    <a:pt x="0" y="245"/>
                    <a:pt x="0" y="245"/>
                    <a:pt x="0" y="245"/>
                  </a:cubicBezTo>
                  <a:cubicBezTo>
                    <a:pt x="77" y="245"/>
                    <a:pt x="77" y="245"/>
                    <a:pt x="77" y="245"/>
                  </a:cubicBezTo>
                  <a:cubicBezTo>
                    <a:pt x="77" y="152"/>
                    <a:pt x="77" y="152"/>
                    <a:pt x="77" y="152"/>
                  </a:cubicBezTo>
                  <a:cubicBezTo>
                    <a:pt x="94" y="152"/>
                    <a:pt x="94" y="152"/>
                    <a:pt x="94" y="152"/>
                  </a:cubicBezTo>
                  <a:cubicBezTo>
                    <a:pt x="104" y="192"/>
                    <a:pt x="104" y="192"/>
                    <a:pt x="104" y="192"/>
                  </a:cubicBezTo>
                  <a:cubicBezTo>
                    <a:pt x="107" y="204"/>
                    <a:pt x="112" y="214"/>
                    <a:pt x="119" y="223"/>
                  </a:cubicBezTo>
                  <a:cubicBezTo>
                    <a:pt x="133" y="241"/>
                    <a:pt x="155" y="250"/>
                    <a:pt x="185" y="250"/>
                  </a:cubicBezTo>
                  <a:cubicBezTo>
                    <a:pt x="193" y="250"/>
                    <a:pt x="201" y="249"/>
                    <a:pt x="209" y="247"/>
                  </a:cubicBezTo>
                  <a:cubicBezTo>
                    <a:pt x="218" y="244"/>
                    <a:pt x="226" y="239"/>
                    <a:pt x="235" y="234"/>
                  </a:cubicBezTo>
                  <a:cubicBezTo>
                    <a:pt x="235" y="234"/>
                    <a:pt x="237" y="233"/>
                    <a:pt x="238" y="232"/>
                  </a:cubicBezTo>
                  <a:lnTo>
                    <a:pt x="236" y="232"/>
                  </a:lnTo>
                  <a:close/>
                  <a:moveTo>
                    <a:pt x="136" y="88"/>
                  </a:moveTo>
                  <a:cubicBezTo>
                    <a:pt x="134" y="91"/>
                    <a:pt x="131" y="94"/>
                    <a:pt x="127" y="96"/>
                  </a:cubicBezTo>
                  <a:cubicBezTo>
                    <a:pt x="124" y="98"/>
                    <a:pt x="120" y="99"/>
                    <a:pt x="116" y="100"/>
                  </a:cubicBezTo>
                  <a:cubicBezTo>
                    <a:pt x="111" y="101"/>
                    <a:pt x="107" y="101"/>
                    <a:pt x="102" y="102"/>
                  </a:cubicBezTo>
                  <a:cubicBezTo>
                    <a:pt x="91" y="102"/>
                    <a:pt x="91" y="102"/>
                    <a:pt x="91" y="102"/>
                  </a:cubicBezTo>
                  <a:cubicBezTo>
                    <a:pt x="77" y="102"/>
                    <a:pt x="77" y="102"/>
                    <a:pt x="77" y="102"/>
                  </a:cubicBezTo>
                  <a:cubicBezTo>
                    <a:pt x="77" y="53"/>
                    <a:pt x="77" y="53"/>
                    <a:pt x="77" y="53"/>
                  </a:cubicBezTo>
                  <a:cubicBezTo>
                    <a:pt x="102" y="53"/>
                    <a:pt x="102" y="53"/>
                    <a:pt x="102" y="53"/>
                  </a:cubicBezTo>
                  <a:cubicBezTo>
                    <a:pt x="107" y="53"/>
                    <a:pt x="112" y="54"/>
                    <a:pt x="116" y="54"/>
                  </a:cubicBezTo>
                  <a:cubicBezTo>
                    <a:pt x="121" y="55"/>
                    <a:pt x="125" y="56"/>
                    <a:pt x="128" y="58"/>
                  </a:cubicBezTo>
                  <a:cubicBezTo>
                    <a:pt x="131" y="59"/>
                    <a:pt x="134" y="62"/>
                    <a:pt x="136" y="65"/>
                  </a:cubicBezTo>
                  <a:cubicBezTo>
                    <a:pt x="138" y="68"/>
                    <a:pt x="139" y="71"/>
                    <a:pt x="139" y="76"/>
                  </a:cubicBezTo>
                  <a:cubicBezTo>
                    <a:pt x="139" y="81"/>
                    <a:pt x="138" y="85"/>
                    <a:pt x="136" y="88"/>
                  </a:cubicBezTo>
                  <a:close/>
                </a:path>
              </a:pathLst>
            </a:custGeom>
            <a:solidFill>
              <a:srgbClr val="001E62"/>
            </a:solidFill>
            <a:ln w="9525">
              <a:noFill/>
              <a:round/>
              <a:headEnd/>
              <a:tailEnd/>
            </a:ln>
          </p:spPr>
          <p:txBody>
            <a:bodyPr/>
            <a:lstStyle/>
            <a:p>
              <a:endParaRPr lang="en-GB"/>
            </a:p>
          </p:txBody>
        </p:sp>
        <p:sp>
          <p:nvSpPr>
            <p:cNvPr id="112" name="Freeform 10"/>
            <p:cNvSpPr>
              <a:spLocks/>
            </p:cNvSpPr>
            <p:nvPr userDrawn="1"/>
          </p:nvSpPr>
          <p:spPr bwMode="auto">
            <a:xfrm>
              <a:off x="316" y="448"/>
              <a:ext cx="1430" cy="197"/>
            </a:xfrm>
            <a:custGeom>
              <a:avLst/>
              <a:gdLst>
                <a:gd name="T0" fmla="*/ 44 w 2095"/>
                <a:gd name="T1" fmla="*/ 71 h 289"/>
                <a:gd name="T2" fmla="*/ 143 w 2095"/>
                <a:gd name="T3" fmla="*/ 72 h 289"/>
                <a:gd name="T4" fmla="*/ 205 w 2095"/>
                <a:gd name="T5" fmla="*/ 0 h 289"/>
                <a:gd name="T6" fmla="*/ 220 w 2095"/>
                <a:gd name="T7" fmla="*/ 71 h 289"/>
                <a:gd name="T8" fmla="*/ 2051 w 2095"/>
                <a:gd name="T9" fmla="*/ 71 h 289"/>
                <a:gd name="T10" fmla="*/ 2095 w 2095"/>
                <a:gd name="T11" fmla="*/ 115 h 289"/>
                <a:gd name="T12" fmla="*/ 2095 w 2095"/>
                <a:gd name="T13" fmla="*/ 245 h 289"/>
                <a:gd name="T14" fmla="*/ 2051 w 2095"/>
                <a:gd name="T15" fmla="*/ 289 h 289"/>
                <a:gd name="T16" fmla="*/ 44 w 2095"/>
                <a:gd name="T17" fmla="*/ 289 h 289"/>
                <a:gd name="T18" fmla="*/ 0 w 2095"/>
                <a:gd name="T19" fmla="*/ 245 h 289"/>
                <a:gd name="T20" fmla="*/ 0 w 2095"/>
                <a:gd name="T21" fmla="*/ 115 h 289"/>
                <a:gd name="T22" fmla="*/ 44 w 2095"/>
                <a:gd name="T23" fmla="*/ 71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5" h="289">
                  <a:moveTo>
                    <a:pt x="44" y="71"/>
                  </a:moveTo>
                  <a:cubicBezTo>
                    <a:pt x="143" y="72"/>
                    <a:pt x="143" y="72"/>
                    <a:pt x="143" y="72"/>
                  </a:cubicBezTo>
                  <a:cubicBezTo>
                    <a:pt x="205" y="0"/>
                    <a:pt x="205" y="0"/>
                    <a:pt x="205" y="0"/>
                  </a:cubicBezTo>
                  <a:cubicBezTo>
                    <a:pt x="220" y="71"/>
                    <a:pt x="220" y="71"/>
                    <a:pt x="220" y="71"/>
                  </a:cubicBezTo>
                  <a:cubicBezTo>
                    <a:pt x="2051" y="71"/>
                    <a:pt x="2051" y="71"/>
                    <a:pt x="2051" y="71"/>
                  </a:cubicBezTo>
                  <a:cubicBezTo>
                    <a:pt x="2075" y="71"/>
                    <a:pt x="2095" y="91"/>
                    <a:pt x="2095" y="115"/>
                  </a:cubicBezTo>
                  <a:cubicBezTo>
                    <a:pt x="2095" y="245"/>
                    <a:pt x="2095" y="245"/>
                    <a:pt x="2095" y="245"/>
                  </a:cubicBezTo>
                  <a:cubicBezTo>
                    <a:pt x="2095" y="269"/>
                    <a:pt x="2075" y="289"/>
                    <a:pt x="2051" y="289"/>
                  </a:cubicBezTo>
                  <a:cubicBezTo>
                    <a:pt x="44" y="289"/>
                    <a:pt x="44" y="289"/>
                    <a:pt x="44" y="289"/>
                  </a:cubicBezTo>
                  <a:cubicBezTo>
                    <a:pt x="20" y="289"/>
                    <a:pt x="0" y="269"/>
                    <a:pt x="0" y="245"/>
                  </a:cubicBezTo>
                  <a:cubicBezTo>
                    <a:pt x="0" y="115"/>
                    <a:pt x="0" y="115"/>
                    <a:pt x="0" y="115"/>
                  </a:cubicBezTo>
                  <a:cubicBezTo>
                    <a:pt x="0" y="91"/>
                    <a:pt x="20" y="71"/>
                    <a:pt x="44" y="71"/>
                  </a:cubicBezTo>
                  <a:close/>
                </a:path>
              </a:pathLst>
            </a:custGeom>
            <a:solidFill>
              <a:srgbClr val="001E62"/>
            </a:solidFill>
            <a:ln w="9525">
              <a:noFill/>
              <a:round/>
              <a:headEnd/>
              <a:tailEnd/>
            </a:ln>
          </p:spPr>
          <p:txBody>
            <a:bodyPr/>
            <a:lstStyle/>
            <a:p>
              <a:endParaRPr lang="en-GB"/>
            </a:p>
          </p:txBody>
        </p:sp>
        <p:sp>
          <p:nvSpPr>
            <p:cNvPr id="113" name="Freeform 11"/>
            <p:cNvSpPr>
              <a:spLocks noEditPoints="1"/>
            </p:cNvSpPr>
            <p:nvPr userDrawn="1"/>
          </p:nvSpPr>
          <p:spPr bwMode="auto">
            <a:xfrm>
              <a:off x="839" y="271"/>
              <a:ext cx="169" cy="166"/>
            </a:xfrm>
            <a:custGeom>
              <a:avLst/>
              <a:gdLst>
                <a:gd name="T0" fmla="*/ 47 w 169"/>
                <a:gd name="T1" fmla="*/ 0 h 166"/>
                <a:gd name="T2" fmla="*/ 121 w 169"/>
                <a:gd name="T3" fmla="*/ 0 h 166"/>
                <a:gd name="T4" fmla="*/ 169 w 169"/>
                <a:gd name="T5" fmla="*/ 166 h 166"/>
                <a:gd name="T6" fmla="*/ 112 w 169"/>
                <a:gd name="T7" fmla="*/ 166 h 166"/>
                <a:gd name="T8" fmla="*/ 106 w 169"/>
                <a:gd name="T9" fmla="*/ 134 h 166"/>
                <a:gd name="T10" fmla="*/ 62 w 169"/>
                <a:gd name="T11" fmla="*/ 134 h 166"/>
                <a:gd name="T12" fmla="*/ 55 w 169"/>
                <a:gd name="T13" fmla="*/ 166 h 166"/>
                <a:gd name="T14" fmla="*/ 0 w 169"/>
                <a:gd name="T15" fmla="*/ 166 h 166"/>
                <a:gd name="T16" fmla="*/ 47 w 169"/>
                <a:gd name="T17" fmla="*/ 0 h 166"/>
                <a:gd name="T18" fmla="*/ 99 w 169"/>
                <a:gd name="T19" fmla="*/ 104 h 166"/>
                <a:gd name="T20" fmla="*/ 84 w 169"/>
                <a:gd name="T21" fmla="*/ 32 h 166"/>
                <a:gd name="T22" fmla="*/ 67 w 169"/>
                <a:gd name="T23" fmla="*/ 104 h 166"/>
                <a:gd name="T24" fmla="*/ 99 w 169"/>
                <a:gd name="T25" fmla="*/ 104 h 1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 h="166">
                  <a:moveTo>
                    <a:pt x="47" y="0"/>
                  </a:moveTo>
                  <a:lnTo>
                    <a:pt x="121" y="0"/>
                  </a:lnTo>
                  <a:lnTo>
                    <a:pt x="169" y="166"/>
                  </a:lnTo>
                  <a:lnTo>
                    <a:pt x="112" y="166"/>
                  </a:lnTo>
                  <a:lnTo>
                    <a:pt x="106" y="134"/>
                  </a:lnTo>
                  <a:lnTo>
                    <a:pt x="62" y="134"/>
                  </a:lnTo>
                  <a:lnTo>
                    <a:pt x="55" y="166"/>
                  </a:lnTo>
                  <a:lnTo>
                    <a:pt x="0" y="166"/>
                  </a:lnTo>
                  <a:lnTo>
                    <a:pt x="47" y="0"/>
                  </a:lnTo>
                  <a:close/>
                  <a:moveTo>
                    <a:pt x="99" y="104"/>
                  </a:moveTo>
                  <a:lnTo>
                    <a:pt x="84" y="32"/>
                  </a:lnTo>
                  <a:lnTo>
                    <a:pt x="67" y="104"/>
                  </a:lnTo>
                  <a:lnTo>
                    <a:pt x="99" y="104"/>
                  </a:lnTo>
                  <a:close/>
                </a:path>
              </a:pathLst>
            </a:custGeom>
            <a:solidFill>
              <a:srgbClr val="001E62"/>
            </a:solidFill>
            <a:ln w="9525">
              <a:noFill/>
              <a:round/>
              <a:headEnd/>
              <a:tailEnd/>
            </a:ln>
          </p:spPr>
          <p:txBody>
            <a:bodyPr/>
            <a:lstStyle/>
            <a:p>
              <a:endParaRPr lang="en-GB"/>
            </a:p>
          </p:txBody>
        </p:sp>
        <p:sp>
          <p:nvSpPr>
            <p:cNvPr id="114" name="Freeform 12"/>
            <p:cNvSpPr>
              <a:spLocks noEditPoints="1"/>
            </p:cNvSpPr>
            <p:nvPr userDrawn="1"/>
          </p:nvSpPr>
          <p:spPr bwMode="auto">
            <a:xfrm>
              <a:off x="363"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15" name="Freeform 13"/>
            <p:cNvSpPr>
              <a:spLocks/>
            </p:cNvSpPr>
            <p:nvPr userDrawn="1"/>
          </p:nvSpPr>
          <p:spPr bwMode="auto">
            <a:xfrm>
              <a:off x="414" y="548"/>
              <a:ext cx="41" cy="52"/>
            </a:xfrm>
            <a:custGeom>
              <a:avLst/>
              <a:gdLst>
                <a:gd name="T0" fmla="*/ 48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8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8" y="22"/>
                  </a:moveTo>
                  <a:cubicBezTo>
                    <a:pt x="46" y="14"/>
                    <a:pt x="42" y="8"/>
                    <a:pt x="33" y="8"/>
                  </a:cubicBezTo>
                  <a:cubicBezTo>
                    <a:pt x="19" y="8"/>
                    <a:pt x="12" y="20"/>
                    <a:pt x="12" y="38"/>
                  </a:cubicBezTo>
                  <a:cubicBezTo>
                    <a:pt x="12" y="57"/>
                    <a:pt x="19" y="68"/>
                    <a:pt x="36" y="68"/>
                  </a:cubicBezTo>
                  <a:cubicBezTo>
                    <a:pt x="43" y="68"/>
                    <a:pt x="50"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1" y="0"/>
                    <a:pt x="48" y="3"/>
                    <a:pt x="53" y="8"/>
                  </a:cubicBezTo>
                  <a:cubicBezTo>
                    <a:pt x="56" y="11"/>
                    <a:pt x="58" y="15"/>
                    <a:pt x="59" y="20"/>
                  </a:cubicBezTo>
                  <a:lnTo>
                    <a:pt x="48" y="22"/>
                  </a:lnTo>
                  <a:close/>
                </a:path>
              </a:pathLst>
            </a:custGeom>
            <a:solidFill>
              <a:srgbClr val="FFFFFF"/>
            </a:solidFill>
            <a:ln w="9525">
              <a:noFill/>
              <a:round/>
              <a:headEnd/>
              <a:tailEnd/>
            </a:ln>
          </p:spPr>
          <p:txBody>
            <a:bodyPr/>
            <a:lstStyle/>
            <a:p>
              <a:endParaRPr lang="en-GB"/>
            </a:p>
          </p:txBody>
        </p:sp>
        <p:sp>
          <p:nvSpPr>
            <p:cNvPr id="116" name="Freeform 14"/>
            <p:cNvSpPr>
              <a:spLocks/>
            </p:cNvSpPr>
            <p:nvPr userDrawn="1"/>
          </p:nvSpPr>
          <p:spPr bwMode="auto">
            <a:xfrm>
              <a:off x="461" y="548"/>
              <a:ext cx="41" cy="52"/>
            </a:xfrm>
            <a:custGeom>
              <a:avLst/>
              <a:gdLst>
                <a:gd name="T0" fmla="*/ 49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9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9" y="22"/>
                  </a:moveTo>
                  <a:cubicBezTo>
                    <a:pt x="46" y="14"/>
                    <a:pt x="42" y="8"/>
                    <a:pt x="33" y="8"/>
                  </a:cubicBezTo>
                  <a:cubicBezTo>
                    <a:pt x="20" y="8"/>
                    <a:pt x="12" y="20"/>
                    <a:pt x="12" y="38"/>
                  </a:cubicBezTo>
                  <a:cubicBezTo>
                    <a:pt x="12" y="57"/>
                    <a:pt x="19" y="68"/>
                    <a:pt x="36" y="68"/>
                  </a:cubicBezTo>
                  <a:cubicBezTo>
                    <a:pt x="43" y="68"/>
                    <a:pt x="51"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2" y="0"/>
                    <a:pt x="49" y="3"/>
                    <a:pt x="53" y="8"/>
                  </a:cubicBezTo>
                  <a:cubicBezTo>
                    <a:pt x="56" y="11"/>
                    <a:pt x="58" y="15"/>
                    <a:pt x="59" y="20"/>
                  </a:cubicBezTo>
                  <a:lnTo>
                    <a:pt x="49" y="22"/>
                  </a:lnTo>
                  <a:close/>
                </a:path>
              </a:pathLst>
            </a:custGeom>
            <a:solidFill>
              <a:srgbClr val="FFFFFF"/>
            </a:solidFill>
            <a:ln w="9525">
              <a:noFill/>
              <a:round/>
              <a:headEnd/>
              <a:tailEnd/>
            </a:ln>
          </p:spPr>
          <p:txBody>
            <a:bodyPr/>
            <a:lstStyle/>
            <a:p>
              <a:endParaRPr lang="en-GB"/>
            </a:p>
          </p:txBody>
        </p:sp>
        <p:sp>
          <p:nvSpPr>
            <p:cNvPr id="117" name="Freeform 15"/>
            <p:cNvSpPr>
              <a:spLocks noEditPoints="1"/>
            </p:cNvSpPr>
            <p:nvPr userDrawn="1"/>
          </p:nvSpPr>
          <p:spPr bwMode="auto">
            <a:xfrm>
              <a:off x="508" y="529"/>
              <a:ext cx="20" cy="71"/>
            </a:xfrm>
            <a:custGeom>
              <a:avLst/>
              <a:gdLst>
                <a:gd name="T0" fmla="*/ 28 w 29"/>
                <a:gd name="T1" fmla="*/ 101 h 104"/>
                <a:gd name="T2" fmla="*/ 20 w 29"/>
                <a:gd name="T3" fmla="*/ 104 h 104"/>
                <a:gd name="T4" fmla="*/ 11 w 29"/>
                <a:gd name="T5" fmla="*/ 100 h 104"/>
                <a:gd name="T6" fmla="*/ 9 w 29"/>
                <a:gd name="T7" fmla="*/ 91 h 104"/>
                <a:gd name="T8" fmla="*/ 9 w 29"/>
                <a:gd name="T9" fmla="*/ 37 h 104"/>
                <a:gd name="T10" fmla="*/ 0 w 29"/>
                <a:gd name="T11" fmla="*/ 37 h 104"/>
                <a:gd name="T12" fmla="*/ 0 w 29"/>
                <a:gd name="T13" fmla="*/ 28 h 104"/>
                <a:gd name="T14" fmla="*/ 20 w 29"/>
                <a:gd name="T15" fmla="*/ 28 h 104"/>
                <a:gd name="T16" fmla="*/ 20 w 29"/>
                <a:gd name="T17" fmla="*/ 89 h 104"/>
                <a:gd name="T18" fmla="*/ 24 w 29"/>
                <a:gd name="T19" fmla="*/ 95 h 104"/>
                <a:gd name="T20" fmla="*/ 29 w 29"/>
                <a:gd name="T21" fmla="*/ 94 h 104"/>
                <a:gd name="T22" fmla="*/ 28 w 29"/>
                <a:gd name="T23" fmla="*/ 101 h 104"/>
                <a:gd name="T24" fmla="*/ 13 w 29"/>
                <a:gd name="T25" fmla="*/ 15 h 104"/>
                <a:gd name="T26" fmla="*/ 6 w 29"/>
                <a:gd name="T27" fmla="*/ 7 h 104"/>
                <a:gd name="T28" fmla="*/ 13 w 29"/>
                <a:gd name="T29" fmla="*/ 0 h 104"/>
                <a:gd name="T30" fmla="*/ 21 w 29"/>
                <a:gd name="T31" fmla="*/ 7 h 104"/>
                <a:gd name="T32" fmla="*/ 13 w 29"/>
                <a:gd name="T33" fmla="*/ 1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104">
                  <a:moveTo>
                    <a:pt x="28" y="101"/>
                  </a:moveTo>
                  <a:cubicBezTo>
                    <a:pt x="27" y="103"/>
                    <a:pt x="23" y="104"/>
                    <a:pt x="20" y="104"/>
                  </a:cubicBezTo>
                  <a:cubicBezTo>
                    <a:pt x="16" y="104"/>
                    <a:pt x="13" y="102"/>
                    <a:pt x="11" y="100"/>
                  </a:cubicBezTo>
                  <a:cubicBezTo>
                    <a:pt x="9" y="98"/>
                    <a:pt x="9" y="95"/>
                    <a:pt x="9" y="91"/>
                  </a:cubicBezTo>
                  <a:cubicBezTo>
                    <a:pt x="9" y="37"/>
                    <a:pt x="9" y="37"/>
                    <a:pt x="9" y="37"/>
                  </a:cubicBezTo>
                  <a:cubicBezTo>
                    <a:pt x="0" y="37"/>
                    <a:pt x="0" y="37"/>
                    <a:pt x="0" y="37"/>
                  </a:cubicBezTo>
                  <a:cubicBezTo>
                    <a:pt x="0" y="28"/>
                    <a:pt x="0" y="28"/>
                    <a:pt x="0" y="28"/>
                  </a:cubicBezTo>
                  <a:cubicBezTo>
                    <a:pt x="20" y="28"/>
                    <a:pt x="20" y="28"/>
                    <a:pt x="20" y="28"/>
                  </a:cubicBezTo>
                  <a:cubicBezTo>
                    <a:pt x="20" y="89"/>
                    <a:pt x="20" y="89"/>
                    <a:pt x="20" y="89"/>
                  </a:cubicBezTo>
                  <a:cubicBezTo>
                    <a:pt x="20" y="94"/>
                    <a:pt x="21" y="95"/>
                    <a:pt x="24" y="95"/>
                  </a:cubicBezTo>
                  <a:cubicBezTo>
                    <a:pt x="26" y="95"/>
                    <a:pt x="28" y="94"/>
                    <a:pt x="29" y="94"/>
                  </a:cubicBezTo>
                  <a:lnTo>
                    <a:pt x="28" y="101"/>
                  </a:lnTo>
                  <a:close/>
                  <a:moveTo>
                    <a:pt x="13" y="15"/>
                  </a:moveTo>
                  <a:cubicBezTo>
                    <a:pt x="9" y="15"/>
                    <a:pt x="6" y="11"/>
                    <a:pt x="6" y="7"/>
                  </a:cubicBezTo>
                  <a:cubicBezTo>
                    <a:pt x="6" y="3"/>
                    <a:pt x="9" y="0"/>
                    <a:pt x="13" y="0"/>
                  </a:cubicBezTo>
                  <a:cubicBezTo>
                    <a:pt x="18" y="0"/>
                    <a:pt x="21" y="3"/>
                    <a:pt x="21" y="7"/>
                  </a:cubicBezTo>
                  <a:cubicBezTo>
                    <a:pt x="21" y="11"/>
                    <a:pt x="18" y="15"/>
                    <a:pt x="13" y="15"/>
                  </a:cubicBezTo>
                  <a:close/>
                </a:path>
              </a:pathLst>
            </a:custGeom>
            <a:solidFill>
              <a:srgbClr val="FFFFFF"/>
            </a:solidFill>
            <a:ln w="9525">
              <a:noFill/>
              <a:round/>
              <a:headEnd/>
              <a:tailEnd/>
            </a:ln>
          </p:spPr>
          <p:txBody>
            <a:bodyPr/>
            <a:lstStyle/>
            <a:p>
              <a:endParaRPr lang="en-GB"/>
            </a:p>
          </p:txBody>
        </p:sp>
        <p:sp>
          <p:nvSpPr>
            <p:cNvPr id="118" name="Freeform 16"/>
            <p:cNvSpPr>
              <a:spLocks noEditPoints="1"/>
            </p:cNvSpPr>
            <p:nvPr userDrawn="1"/>
          </p:nvSpPr>
          <p:spPr bwMode="auto">
            <a:xfrm>
              <a:off x="536" y="528"/>
              <a:ext cx="48" cy="72"/>
            </a:xfrm>
            <a:custGeom>
              <a:avLst/>
              <a:gdLst>
                <a:gd name="T0" fmla="*/ 71 w 71"/>
                <a:gd name="T1" fmla="*/ 103 h 106"/>
                <a:gd name="T2" fmla="*/ 63 w 71"/>
                <a:gd name="T3" fmla="*/ 106 h 106"/>
                <a:gd name="T4" fmla="*/ 52 w 71"/>
                <a:gd name="T5" fmla="*/ 97 h 106"/>
                <a:gd name="T6" fmla="*/ 31 w 71"/>
                <a:gd name="T7" fmla="*/ 106 h 106"/>
                <a:gd name="T8" fmla="*/ 0 w 71"/>
                <a:gd name="T9" fmla="*/ 71 h 106"/>
                <a:gd name="T10" fmla="*/ 11 w 71"/>
                <a:gd name="T11" fmla="*/ 39 h 106"/>
                <a:gd name="T12" fmla="*/ 38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9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3" y="106"/>
                  </a:cubicBezTo>
                  <a:cubicBezTo>
                    <a:pt x="57" y="106"/>
                    <a:pt x="53" y="103"/>
                    <a:pt x="52" y="97"/>
                  </a:cubicBezTo>
                  <a:cubicBezTo>
                    <a:pt x="48" y="103"/>
                    <a:pt x="41" y="106"/>
                    <a:pt x="31" y="106"/>
                  </a:cubicBezTo>
                  <a:cubicBezTo>
                    <a:pt x="10" y="106"/>
                    <a:pt x="0" y="91"/>
                    <a:pt x="0" y="71"/>
                  </a:cubicBezTo>
                  <a:cubicBezTo>
                    <a:pt x="0" y="58"/>
                    <a:pt x="4" y="47"/>
                    <a:pt x="11" y="39"/>
                  </a:cubicBezTo>
                  <a:cubicBezTo>
                    <a:pt x="17" y="33"/>
                    <a:pt x="26" y="29"/>
                    <a:pt x="38" y="29"/>
                  </a:cubicBezTo>
                  <a:cubicBezTo>
                    <a:pt x="43"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4" y="97"/>
                    <a:pt x="67" y="97"/>
                  </a:cubicBezTo>
                  <a:cubicBezTo>
                    <a:pt x="68" y="97"/>
                    <a:pt x="70" y="96"/>
                    <a:pt x="71" y="96"/>
                  </a:cubicBezTo>
                  <a:lnTo>
                    <a:pt x="71" y="103"/>
                  </a:lnTo>
                  <a:close/>
                  <a:moveTo>
                    <a:pt x="51" y="40"/>
                  </a:moveTo>
                  <a:cubicBezTo>
                    <a:pt x="48" y="38"/>
                    <a:pt x="43" y="37"/>
                    <a:pt x="39" y="37"/>
                  </a:cubicBezTo>
                  <a:cubicBezTo>
                    <a:pt x="22" y="37"/>
                    <a:pt x="12" y="48"/>
                    <a:pt x="12" y="70"/>
                  </a:cubicBezTo>
                  <a:cubicBezTo>
                    <a:pt x="12" y="86"/>
                    <a:pt x="18" y="98"/>
                    <a:pt x="32" y="98"/>
                  </a:cubicBezTo>
                  <a:cubicBezTo>
                    <a:pt x="40" y="98"/>
                    <a:pt x="46"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19" name="Freeform 17"/>
            <p:cNvSpPr>
              <a:spLocks noEditPoints="1"/>
            </p:cNvSpPr>
            <p:nvPr userDrawn="1"/>
          </p:nvSpPr>
          <p:spPr bwMode="auto">
            <a:xfrm>
              <a:off x="591" y="548"/>
              <a:ext cx="42"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20" name="Freeform 18"/>
            <p:cNvSpPr>
              <a:spLocks/>
            </p:cNvSpPr>
            <p:nvPr userDrawn="1"/>
          </p:nvSpPr>
          <p:spPr bwMode="auto">
            <a:xfrm>
              <a:off x="640" y="548"/>
              <a:ext cx="47"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21" name="Freeform 19"/>
            <p:cNvSpPr>
              <a:spLocks/>
            </p:cNvSpPr>
            <p:nvPr userDrawn="1"/>
          </p:nvSpPr>
          <p:spPr bwMode="auto">
            <a:xfrm>
              <a:off x="696"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3"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22" name="Freeform 20"/>
            <p:cNvSpPr>
              <a:spLocks/>
            </p:cNvSpPr>
            <p:nvPr userDrawn="1"/>
          </p:nvSpPr>
          <p:spPr bwMode="auto">
            <a:xfrm>
              <a:off x="734" y="548"/>
              <a:ext cx="35" cy="52"/>
            </a:xfrm>
            <a:custGeom>
              <a:avLst/>
              <a:gdLst>
                <a:gd name="T0" fmla="*/ 23 w 50"/>
                <a:gd name="T1" fmla="*/ 77 h 77"/>
                <a:gd name="T2" fmla="*/ 0 w 50"/>
                <a:gd name="T3" fmla="*/ 73 h 77"/>
                <a:gd name="T4" fmla="*/ 1 w 50"/>
                <a:gd name="T5" fmla="*/ 63 h 77"/>
                <a:gd name="T6" fmla="*/ 23 w 50"/>
                <a:gd name="T7" fmla="*/ 69 h 77"/>
                <a:gd name="T8" fmla="*/ 39 w 50"/>
                <a:gd name="T9" fmla="*/ 57 h 77"/>
                <a:gd name="T10" fmla="*/ 21 w 50"/>
                <a:gd name="T11" fmla="*/ 42 h 77"/>
                <a:gd name="T12" fmla="*/ 0 w 50"/>
                <a:gd name="T13" fmla="*/ 21 h 77"/>
                <a:gd name="T14" fmla="*/ 27 w 50"/>
                <a:gd name="T15" fmla="*/ 0 h 77"/>
                <a:gd name="T16" fmla="*/ 45 w 50"/>
                <a:gd name="T17" fmla="*/ 3 h 77"/>
                <a:gd name="T18" fmla="*/ 45 w 50"/>
                <a:gd name="T19" fmla="*/ 12 h 77"/>
                <a:gd name="T20" fmla="*/ 27 w 50"/>
                <a:gd name="T21" fmla="*/ 8 h 77"/>
                <a:gd name="T22" fmla="*/ 11 w 50"/>
                <a:gd name="T23" fmla="*/ 19 h 77"/>
                <a:gd name="T24" fmla="*/ 28 w 50"/>
                <a:gd name="T25" fmla="*/ 33 h 77"/>
                <a:gd name="T26" fmla="*/ 50 w 50"/>
                <a:gd name="T27" fmla="*/ 56 h 77"/>
                <a:gd name="T28" fmla="*/ 23 w 50"/>
                <a:gd name="T29" fmla="*/ 77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77">
                  <a:moveTo>
                    <a:pt x="23" y="77"/>
                  </a:moveTo>
                  <a:cubicBezTo>
                    <a:pt x="15" y="77"/>
                    <a:pt x="6" y="75"/>
                    <a:pt x="0" y="73"/>
                  </a:cubicBezTo>
                  <a:cubicBezTo>
                    <a:pt x="1" y="63"/>
                    <a:pt x="1" y="63"/>
                    <a:pt x="1" y="63"/>
                  </a:cubicBezTo>
                  <a:cubicBezTo>
                    <a:pt x="7" y="67"/>
                    <a:pt x="15" y="69"/>
                    <a:pt x="23" y="69"/>
                  </a:cubicBezTo>
                  <a:cubicBezTo>
                    <a:pt x="34" y="69"/>
                    <a:pt x="39" y="64"/>
                    <a:pt x="39" y="57"/>
                  </a:cubicBezTo>
                  <a:cubicBezTo>
                    <a:pt x="39" y="48"/>
                    <a:pt x="33" y="46"/>
                    <a:pt x="21" y="42"/>
                  </a:cubicBezTo>
                  <a:cubicBezTo>
                    <a:pt x="10" y="38"/>
                    <a:pt x="0" y="33"/>
                    <a:pt x="0" y="21"/>
                  </a:cubicBezTo>
                  <a:cubicBezTo>
                    <a:pt x="0" y="7"/>
                    <a:pt x="12" y="0"/>
                    <a:pt x="27" y="0"/>
                  </a:cubicBezTo>
                  <a:cubicBezTo>
                    <a:pt x="34" y="0"/>
                    <a:pt x="41" y="1"/>
                    <a:pt x="45" y="3"/>
                  </a:cubicBezTo>
                  <a:cubicBezTo>
                    <a:pt x="45" y="12"/>
                    <a:pt x="45" y="12"/>
                    <a:pt x="45" y="12"/>
                  </a:cubicBezTo>
                  <a:cubicBezTo>
                    <a:pt x="40" y="10"/>
                    <a:pt x="34" y="8"/>
                    <a:pt x="27" y="8"/>
                  </a:cubicBezTo>
                  <a:cubicBezTo>
                    <a:pt x="17" y="8"/>
                    <a:pt x="11" y="13"/>
                    <a:pt x="11" y="19"/>
                  </a:cubicBezTo>
                  <a:cubicBezTo>
                    <a:pt x="11" y="27"/>
                    <a:pt x="18" y="29"/>
                    <a:pt x="28" y="33"/>
                  </a:cubicBezTo>
                  <a:cubicBezTo>
                    <a:pt x="40" y="37"/>
                    <a:pt x="50" y="42"/>
                    <a:pt x="50" y="56"/>
                  </a:cubicBezTo>
                  <a:cubicBezTo>
                    <a:pt x="50" y="68"/>
                    <a:pt x="41" y="77"/>
                    <a:pt x="23" y="77"/>
                  </a:cubicBezTo>
                  <a:close/>
                </a:path>
              </a:pathLst>
            </a:custGeom>
            <a:solidFill>
              <a:srgbClr val="FFFFFF"/>
            </a:solidFill>
            <a:ln w="9525">
              <a:noFill/>
              <a:round/>
              <a:headEnd/>
              <a:tailEnd/>
            </a:ln>
          </p:spPr>
          <p:txBody>
            <a:bodyPr/>
            <a:lstStyle/>
            <a:p>
              <a:endParaRPr lang="en-GB"/>
            </a:p>
          </p:txBody>
        </p:sp>
        <p:sp>
          <p:nvSpPr>
            <p:cNvPr id="123" name="Freeform 21"/>
            <p:cNvSpPr>
              <a:spLocks noEditPoints="1"/>
            </p:cNvSpPr>
            <p:nvPr userDrawn="1"/>
          </p:nvSpPr>
          <p:spPr bwMode="auto">
            <a:xfrm>
              <a:off x="799" y="528"/>
              <a:ext cx="49" cy="72"/>
            </a:xfrm>
            <a:custGeom>
              <a:avLst/>
              <a:gdLst>
                <a:gd name="T0" fmla="*/ 71 w 71"/>
                <a:gd name="T1" fmla="*/ 103 h 106"/>
                <a:gd name="T2" fmla="*/ 62 w 71"/>
                <a:gd name="T3" fmla="*/ 106 h 106"/>
                <a:gd name="T4" fmla="*/ 51 w 71"/>
                <a:gd name="T5" fmla="*/ 97 h 106"/>
                <a:gd name="T6" fmla="*/ 31 w 71"/>
                <a:gd name="T7" fmla="*/ 106 h 106"/>
                <a:gd name="T8" fmla="*/ 0 w 71"/>
                <a:gd name="T9" fmla="*/ 71 h 106"/>
                <a:gd name="T10" fmla="*/ 10 w 71"/>
                <a:gd name="T11" fmla="*/ 39 h 106"/>
                <a:gd name="T12" fmla="*/ 37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8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2" y="106"/>
                  </a:cubicBezTo>
                  <a:cubicBezTo>
                    <a:pt x="56" y="106"/>
                    <a:pt x="52" y="103"/>
                    <a:pt x="51" y="97"/>
                  </a:cubicBezTo>
                  <a:cubicBezTo>
                    <a:pt x="47" y="103"/>
                    <a:pt x="40" y="106"/>
                    <a:pt x="31" y="106"/>
                  </a:cubicBezTo>
                  <a:cubicBezTo>
                    <a:pt x="10" y="106"/>
                    <a:pt x="0" y="91"/>
                    <a:pt x="0" y="71"/>
                  </a:cubicBezTo>
                  <a:cubicBezTo>
                    <a:pt x="0" y="58"/>
                    <a:pt x="3" y="47"/>
                    <a:pt x="10" y="39"/>
                  </a:cubicBezTo>
                  <a:cubicBezTo>
                    <a:pt x="16" y="33"/>
                    <a:pt x="26" y="29"/>
                    <a:pt x="37" y="29"/>
                  </a:cubicBezTo>
                  <a:cubicBezTo>
                    <a:pt x="42"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3" y="97"/>
                    <a:pt x="67" y="97"/>
                  </a:cubicBezTo>
                  <a:cubicBezTo>
                    <a:pt x="68" y="97"/>
                    <a:pt x="70" y="96"/>
                    <a:pt x="71" y="96"/>
                  </a:cubicBezTo>
                  <a:lnTo>
                    <a:pt x="71" y="103"/>
                  </a:lnTo>
                  <a:close/>
                  <a:moveTo>
                    <a:pt x="51" y="40"/>
                  </a:moveTo>
                  <a:cubicBezTo>
                    <a:pt x="48" y="38"/>
                    <a:pt x="43" y="37"/>
                    <a:pt x="38" y="37"/>
                  </a:cubicBezTo>
                  <a:cubicBezTo>
                    <a:pt x="21" y="37"/>
                    <a:pt x="12" y="48"/>
                    <a:pt x="12" y="70"/>
                  </a:cubicBezTo>
                  <a:cubicBezTo>
                    <a:pt x="12" y="86"/>
                    <a:pt x="18" y="98"/>
                    <a:pt x="32" y="98"/>
                  </a:cubicBezTo>
                  <a:cubicBezTo>
                    <a:pt x="40" y="98"/>
                    <a:pt x="45"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24" name="Freeform 22"/>
            <p:cNvSpPr>
              <a:spLocks noEditPoints="1"/>
            </p:cNvSpPr>
            <p:nvPr userDrawn="1"/>
          </p:nvSpPr>
          <p:spPr bwMode="auto">
            <a:xfrm>
              <a:off x="855" y="548"/>
              <a:ext cx="44"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19" y="8"/>
                    <a:pt x="12" y="18"/>
                    <a:pt x="12" y="39"/>
                  </a:cubicBezTo>
                  <a:cubicBezTo>
                    <a:pt x="12" y="60"/>
                    <a:pt x="19"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25" name="Freeform 23"/>
            <p:cNvSpPr>
              <a:spLocks/>
            </p:cNvSpPr>
            <p:nvPr userDrawn="1"/>
          </p:nvSpPr>
          <p:spPr bwMode="auto">
            <a:xfrm>
              <a:off x="905" y="548"/>
              <a:ext cx="47" cy="52"/>
            </a:xfrm>
            <a:custGeom>
              <a:avLst/>
              <a:gdLst>
                <a:gd name="T0" fmla="*/ 69 w 69"/>
                <a:gd name="T1" fmla="*/ 76 h 76"/>
                <a:gd name="T2" fmla="*/ 57 w 69"/>
                <a:gd name="T3" fmla="*/ 76 h 76"/>
                <a:gd name="T4" fmla="*/ 57 w 69"/>
                <a:gd name="T5" fmla="*/ 29 h 76"/>
                <a:gd name="T6" fmla="*/ 53 w 69"/>
                <a:gd name="T7" fmla="*/ 14 h 76"/>
                <a:gd name="T8" fmla="*/ 40 w 69"/>
                <a:gd name="T9" fmla="*/ 9 h 76"/>
                <a:gd name="T10" fmla="*/ 25 w 69"/>
                <a:gd name="T11" fmla="*/ 15 h 76"/>
                <a:gd name="T12" fmla="*/ 21 w 69"/>
                <a:gd name="T13" fmla="*/ 33 h 76"/>
                <a:gd name="T14" fmla="*/ 21 w 69"/>
                <a:gd name="T15" fmla="*/ 76 h 76"/>
                <a:gd name="T16" fmla="*/ 9 w 69"/>
                <a:gd name="T17" fmla="*/ 76 h 76"/>
                <a:gd name="T18" fmla="*/ 9 w 69"/>
                <a:gd name="T19" fmla="*/ 10 h 76"/>
                <a:gd name="T20" fmla="*/ 0 w 69"/>
                <a:gd name="T21" fmla="*/ 10 h 76"/>
                <a:gd name="T22" fmla="*/ 0 w 69"/>
                <a:gd name="T23" fmla="*/ 1 h 76"/>
                <a:gd name="T24" fmla="*/ 17 w 69"/>
                <a:gd name="T25" fmla="*/ 1 h 76"/>
                <a:gd name="T26" fmla="*/ 19 w 69"/>
                <a:gd name="T27" fmla="*/ 10 h 76"/>
                <a:gd name="T28" fmla="*/ 42 w 69"/>
                <a:gd name="T29" fmla="*/ 0 h 76"/>
                <a:gd name="T30" fmla="*/ 63 w 69"/>
                <a:gd name="T31" fmla="*/ 8 h 76"/>
                <a:gd name="T32" fmla="*/ 69 w 69"/>
                <a:gd name="T33" fmla="*/ 28 h 76"/>
                <a:gd name="T34" fmla="*/ 69 w 69"/>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76">
                  <a:moveTo>
                    <a:pt x="69" y="76"/>
                  </a:moveTo>
                  <a:cubicBezTo>
                    <a:pt x="57" y="76"/>
                    <a:pt x="57" y="76"/>
                    <a:pt x="57" y="76"/>
                  </a:cubicBezTo>
                  <a:cubicBezTo>
                    <a:pt x="57" y="29"/>
                    <a:pt x="57" y="29"/>
                    <a:pt x="57" y="29"/>
                  </a:cubicBezTo>
                  <a:cubicBezTo>
                    <a:pt x="57" y="22"/>
                    <a:pt x="56" y="18"/>
                    <a:pt x="53" y="14"/>
                  </a:cubicBezTo>
                  <a:cubicBezTo>
                    <a:pt x="50" y="11"/>
                    <a:pt x="46" y="9"/>
                    <a:pt x="40" y="9"/>
                  </a:cubicBezTo>
                  <a:cubicBezTo>
                    <a:pt x="34" y="9"/>
                    <a:pt x="29" y="11"/>
                    <a:pt x="25" y="15"/>
                  </a:cubicBezTo>
                  <a:cubicBezTo>
                    <a:pt x="22" y="19"/>
                    <a:pt x="21" y="24"/>
                    <a:pt x="21" y="33"/>
                  </a:cubicBezTo>
                  <a:cubicBezTo>
                    <a:pt x="21" y="76"/>
                    <a:pt x="21" y="76"/>
                    <a:pt x="21" y="76"/>
                  </a:cubicBezTo>
                  <a:cubicBezTo>
                    <a:pt x="9" y="76"/>
                    <a:pt x="9" y="76"/>
                    <a:pt x="9" y="76"/>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4"/>
                    <a:pt x="31" y="0"/>
                    <a:pt x="42" y="0"/>
                  </a:cubicBezTo>
                  <a:cubicBezTo>
                    <a:pt x="51" y="0"/>
                    <a:pt x="58" y="3"/>
                    <a:pt x="63" y="8"/>
                  </a:cubicBezTo>
                  <a:cubicBezTo>
                    <a:pt x="68" y="13"/>
                    <a:pt x="69" y="20"/>
                    <a:pt x="69" y="28"/>
                  </a:cubicBezTo>
                  <a:lnTo>
                    <a:pt x="69" y="76"/>
                  </a:lnTo>
                  <a:close/>
                </a:path>
              </a:pathLst>
            </a:custGeom>
            <a:solidFill>
              <a:srgbClr val="FFFFFF"/>
            </a:solidFill>
            <a:ln w="9525">
              <a:noFill/>
              <a:round/>
              <a:headEnd/>
              <a:tailEnd/>
            </a:ln>
          </p:spPr>
          <p:txBody>
            <a:bodyPr/>
            <a:lstStyle/>
            <a:p>
              <a:endParaRPr lang="en-GB"/>
            </a:p>
          </p:txBody>
        </p:sp>
        <p:sp>
          <p:nvSpPr>
            <p:cNvPr id="126" name="Freeform 24"/>
            <p:cNvSpPr>
              <a:spLocks/>
            </p:cNvSpPr>
            <p:nvPr userDrawn="1"/>
          </p:nvSpPr>
          <p:spPr bwMode="auto">
            <a:xfrm>
              <a:off x="962" y="532"/>
              <a:ext cx="13" cy="23"/>
            </a:xfrm>
            <a:custGeom>
              <a:avLst/>
              <a:gdLst>
                <a:gd name="T0" fmla="*/ 3 w 18"/>
                <a:gd name="T1" fmla="*/ 33 h 33"/>
                <a:gd name="T2" fmla="*/ 0 w 18"/>
                <a:gd name="T3" fmla="*/ 29 h 33"/>
                <a:gd name="T4" fmla="*/ 9 w 18"/>
                <a:gd name="T5" fmla="*/ 15 h 33"/>
                <a:gd name="T6" fmla="*/ 2 w 18"/>
                <a:gd name="T7" fmla="*/ 7 h 33"/>
                <a:gd name="T8" fmla="*/ 10 w 18"/>
                <a:gd name="T9" fmla="*/ 0 h 33"/>
                <a:gd name="T10" fmla="*/ 18 w 18"/>
                <a:gd name="T11" fmla="*/ 9 h 33"/>
                <a:gd name="T12" fmla="*/ 3 w 18"/>
                <a:gd name="T13" fmla="*/ 33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3">
                  <a:moveTo>
                    <a:pt x="3" y="33"/>
                  </a:moveTo>
                  <a:cubicBezTo>
                    <a:pt x="0" y="29"/>
                    <a:pt x="0" y="29"/>
                    <a:pt x="0" y="29"/>
                  </a:cubicBezTo>
                  <a:cubicBezTo>
                    <a:pt x="5" y="25"/>
                    <a:pt x="9" y="19"/>
                    <a:pt x="9" y="15"/>
                  </a:cubicBezTo>
                  <a:cubicBezTo>
                    <a:pt x="5" y="14"/>
                    <a:pt x="2" y="11"/>
                    <a:pt x="2" y="7"/>
                  </a:cubicBezTo>
                  <a:cubicBezTo>
                    <a:pt x="2" y="3"/>
                    <a:pt x="5" y="0"/>
                    <a:pt x="10" y="0"/>
                  </a:cubicBezTo>
                  <a:cubicBezTo>
                    <a:pt x="15" y="0"/>
                    <a:pt x="18" y="4"/>
                    <a:pt x="18" y="9"/>
                  </a:cubicBezTo>
                  <a:cubicBezTo>
                    <a:pt x="18" y="18"/>
                    <a:pt x="12" y="28"/>
                    <a:pt x="3" y="33"/>
                  </a:cubicBezTo>
                  <a:close/>
                </a:path>
              </a:pathLst>
            </a:custGeom>
            <a:solidFill>
              <a:srgbClr val="FFFFFF"/>
            </a:solidFill>
            <a:ln w="9525">
              <a:noFill/>
              <a:round/>
              <a:headEnd/>
              <a:tailEnd/>
            </a:ln>
          </p:spPr>
          <p:txBody>
            <a:bodyPr/>
            <a:lstStyle/>
            <a:p>
              <a:endParaRPr lang="en-GB"/>
            </a:p>
          </p:txBody>
        </p:sp>
        <p:sp>
          <p:nvSpPr>
            <p:cNvPr id="127" name="Freeform 25"/>
            <p:cNvSpPr>
              <a:spLocks/>
            </p:cNvSpPr>
            <p:nvPr userDrawn="1"/>
          </p:nvSpPr>
          <p:spPr bwMode="auto">
            <a:xfrm>
              <a:off x="981" y="533"/>
              <a:ext cx="31" cy="67"/>
            </a:xfrm>
            <a:custGeom>
              <a:avLst/>
              <a:gdLst>
                <a:gd name="T0" fmla="*/ 44 w 45"/>
                <a:gd name="T1" fmla="*/ 96 h 99"/>
                <a:gd name="T2" fmla="*/ 30 w 45"/>
                <a:gd name="T3" fmla="*/ 99 h 99"/>
                <a:gd name="T4" fmla="*/ 15 w 45"/>
                <a:gd name="T5" fmla="*/ 93 h 99"/>
                <a:gd name="T6" fmla="*/ 11 w 45"/>
                <a:gd name="T7" fmla="*/ 77 h 99"/>
                <a:gd name="T8" fmla="*/ 11 w 45"/>
                <a:gd name="T9" fmla="*/ 32 h 99"/>
                <a:gd name="T10" fmla="*/ 0 w 45"/>
                <a:gd name="T11" fmla="*/ 32 h 99"/>
                <a:gd name="T12" fmla="*/ 0 w 45"/>
                <a:gd name="T13" fmla="*/ 23 h 99"/>
                <a:gd name="T14" fmla="*/ 11 w 45"/>
                <a:gd name="T15" fmla="*/ 23 h 99"/>
                <a:gd name="T16" fmla="*/ 11 w 45"/>
                <a:gd name="T17" fmla="*/ 4 h 99"/>
                <a:gd name="T18" fmla="*/ 23 w 45"/>
                <a:gd name="T19" fmla="*/ 0 h 99"/>
                <a:gd name="T20" fmla="*/ 23 w 45"/>
                <a:gd name="T21" fmla="*/ 23 h 99"/>
                <a:gd name="T22" fmla="*/ 41 w 45"/>
                <a:gd name="T23" fmla="*/ 23 h 99"/>
                <a:gd name="T24" fmla="*/ 41 w 45"/>
                <a:gd name="T25" fmla="*/ 32 h 99"/>
                <a:gd name="T26" fmla="*/ 23 w 45"/>
                <a:gd name="T27" fmla="*/ 32 h 99"/>
                <a:gd name="T28" fmla="*/ 23 w 45"/>
                <a:gd name="T29" fmla="*/ 77 h 99"/>
                <a:gd name="T30" fmla="*/ 25 w 45"/>
                <a:gd name="T31" fmla="*/ 87 h 99"/>
                <a:gd name="T32" fmla="*/ 33 w 45"/>
                <a:gd name="T33" fmla="*/ 90 h 99"/>
                <a:gd name="T34" fmla="*/ 45 w 45"/>
                <a:gd name="T35" fmla="*/ 87 h 99"/>
                <a:gd name="T36" fmla="*/ 44 w 45"/>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 h="99">
                  <a:moveTo>
                    <a:pt x="44" y="96"/>
                  </a:moveTo>
                  <a:cubicBezTo>
                    <a:pt x="41" y="98"/>
                    <a:pt x="35" y="99"/>
                    <a:pt x="30" y="99"/>
                  </a:cubicBezTo>
                  <a:cubicBezTo>
                    <a:pt x="24"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30" y="90"/>
                    <a:pt x="33" y="90"/>
                  </a:cubicBezTo>
                  <a:cubicBezTo>
                    <a:pt x="38" y="90"/>
                    <a:pt x="42" y="89"/>
                    <a:pt x="45" y="87"/>
                  </a:cubicBezTo>
                  <a:lnTo>
                    <a:pt x="44" y="96"/>
                  </a:lnTo>
                  <a:close/>
                </a:path>
              </a:pathLst>
            </a:custGeom>
            <a:solidFill>
              <a:srgbClr val="FFFFFF"/>
            </a:solidFill>
            <a:ln w="9525">
              <a:noFill/>
              <a:round/>
              <a:headEnd/>
              <a:tailEnd/>
            </a:ln>
          </p:spPr>
          <p:txBody>
            <a:bodyPr/>
            <a:lstStyle/>
            <a:p>
              <a:endParaRPr lang="en-GB"/>
            </a:p>
          </p:txBody>
        </p:sp>
        <p:sp>
          <p:nvSpPr>
            <p:cNvPr id="128" name="Freeform 26"/>
            <p:cNvSpPr>
              <a:spLocks/>
            </p:cNvSpPr>
            <p:nvPr userDrawn="1"/>
          </p:nvSpPr>
          <p:spPr bwMode="auto">
            <a:xfrm>
              <a:off x="1046" y="528"/>
              <a:ext cx="40" cy="72"/>
            </a:xfrm>
            <a:custGeom>
              <a:avLst/>
              <a:gdLst>
                <a:gd name="T0" fmla="*/ 59 w 59"/>
                <a:gd name="T1" fmla="*/ 105 h 105"/>
                <a:gd name="T2" fmla="*/ 47 w 59"/>
                <a:gd name="T3" fmla="*/ 105 h 105"/>
                <a:gd name="T4" fmla="*/ 47 w 59"/>
                <a:gd name="T5" fmla="*/ 58 h 105"/>
                <a:gd name="T6" fmla="*/ 44 w 59"/>
                <a:gd name="T7" fmla="*/ 43 h 105"/>
                <a:gd name="T8" fmla="*/ 31 w 59"/>
                <a:gd name="T9" fmla="*/ 38 h 105"/>
                <a:gd name="T10" fmla="*/ 16 w 59"/>
                <a:gd name="T11" fmla="*/ 44 h 105"/>
                <a:gd name="T12" fmla="*/ 12 w 59"/>
                <a:gd name="T13" fmla="*/ 62 h 105"/>
                <a:gd name="T14" fmla="*/ 12 w 59"/>
                <a:gd name="T15" fmla="*/ 105 h 105"/>
                <a:gd name="T16" fmla="*/ 0 w 59"/>
                <a:gd name="T17" fmla="*/ 105 h 105"/>
                <a:gd name="T18" fmla="*/ 0 w 59"/>
                <a:gd name="T19" fmla="*/ 0 h 105"/>
                <a:gd name="T20" fmla="*/ 12 w 59"/>
                <a:gd name="T21" fmla="*/ 0 h 105"/>
                <a:gd name="T22" fmla="*/ 12 w 59"/>
                <a:gd name="T23" fmla="*/ 37 h 105"/>
                <a:gd name="T24" fmla="*/ 33 w 59"/>
                <a:gd name="T25" fmla="*/ 29 h 105"/>
                <a:gd name="T26" fmla="*/ 54 w 59"/>
                <a:gd name="T27" fmla="*/ 37 h 105"/>
                <a:gd name="T28" fmla="*/ 59 w 59"/>
                <a:gd name="T29" fmla="*/ 57 h 105"/>
                <a:gd name="T30" fmla="*/ 59 w 59"/>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9" h="105">
                  <a:moveTo>
                    <a:pt x="59" y="105"/>
                  </a:moveTo>
                  <a:cubicBezTo>
                    <a:pt x="47" y="105"/>
                    <a:pt x="47" y="105"/>
                    <a:pt x="47" y="105"/>
                  </a:cubicBezTo>
                  <a:cubicBezTo>
                    <a:pt x="47" y="58"/>
                    <a:pt x="47" y="58"/>
                    <a:pt x="47" y="58"/>
                  </a:cubicBezTo>
                  <a:cubicBezTo>
                    <a:pt x="47" y="51"/>
                    <a:pt x="47" y="47"/>
                    <a:pt x="44" y="43"/>
                  </a:cubicBezTo>
                  <a:cubicBezTo>
                    <a:pt x="41" y="40"/>
                    <a:pt x="36" y="38"/>
                    <a:pt x="31" y="38"/>
                  </a:cubicBezTo>
                  <a:cubicBezTo>
                    <a:pt x="24" y="38"/>
                    <a:pt x="19"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6" y="32"/>
                    <a:pt x="23" y="29"/>
                    <a:pt x="33" y="29"/>
                  </a:cubicBezTo>
                  <a:cubicBezTo>
                    <a:pt x="42" y="29"/>
                    <a:pt x="49" y="32"/>
                    <a:pt x="54" y="37"/>
                  </a:cubicBezTo>
                  <a:cubicBezTo>
                    <a:pt x="58" y="42"/>
                    <a:pt x="59" y="49"/>
                    <a:pt x="59" y="57"/>
                  </a:cubicBezTo>
                  <a:lnTo>
                    <a:pt x="59" y="105"/>
                  </a:lnTo>
                  <a:close/>
                </a:path>
              </a:pathLst>
            </a:custGeom>
            <a:solidFill>
              <a:srgbClr val="FFFFFF"/>
            </a:solidFill>
            <a:ln w="9525">
              <a:noFill/>
              <a:round/>
              <a:headEnd/>
              <a:tailEnd/>
            </a:ln>
          </p:spPr>
          <p:txBody>
            <a:bodyPr/>
            <a:lstStyle/>
            <a:p>
              <a:endParaRPr lang="en-GB"/>
            </a:p>
          </p:txBody>
        </p:sp>
        <p:sp>
          <p:nvSpPr>
            <p:cNvPr id="129" name="Freeform 27"/>
            <p:cNvSpPr>
              <a:spLocks noEditPoints="1"/>
            </p:cNvSpPr>
            <p:nvPr userDrawn="1"/>
          </p:nvSpPr>
          <p:spPr bwMode="auto">
            <a:xfrm>
              <a:off x="1098" y="548"/>
              <a:ext cx="45" cy="52"/>
            </a:xfrm>
            <a:custGeom>
              <a:avLst/>
              <a:gdLst>
                <a:gd name="T0" fmla="*/ 66 w 66"/>
                <a:gd name="T1" fmla="*/ 74 h 77"/>
                <a:gd name="T2" fmla="*/ 57 w 66"/>
                <a:gd name="T3" fmla="*/ 77 h 77"/>
                <a:gd name="T4" fmla="*/ 46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7 w 66"/>
                <a:gd name="T29" fmla="*/ 25 h 77"/>
                <a:gd name="T30" fmla="*/ 57 w 66"/>
                <a:gd name="T31" fmla="*/ 62 h 77"/>
                <a:gd name="T32" fmla="*/ 61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7" y="77"/>
                  </a:cubicBezTo>
                  <a:cubicBezTo>
                    <a:pt x="51" y="77"/>
                    <a:pt x="47" y="74"/>
                    <a:pt x="46" y="68"/>
                  </a:cubicBezTo>
                  <a:cubicBezTo>
                    <a:pt x="43" y="74"/>
                    <a:pt x="34"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4" y="16"/>
                    <a:pt x="42" y="13"/>
                  </a:cubicBezTo>
                  <a:cubicBezTo>
                    <a:pt x="39" y="10"/>
                    <a:pt x="34"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7" y="17"/>
                    <a:pt x="57" y="25"/>
                  </a:cubicBezTo>
                  <a:cubicBezTo>
                    <a:pt x="57" y="62"/>
                    <a:pt x="57" y="62"/>
                    <a:pt x="57" y="62"/>
                  </a:cubicBezTo>
                  <a:cubicBezTo>
                    <a:pt x="57" y="66"/>
                    <a:pt x="58" y="68"/>
                    <a:pt x="61" y="68"/>
                  </a:cubicBezTo>
                  <a:cubicBezTo>
                    <a:pt x="63" y="68"/>
                    <a:pt x="65" y="68"/>
                    <a:pt x="66" y="67"/>
                  </a:cubicBezTo>
                  <a:lnTo>
                    <a:pt x="66" y="74"/>
                  </a:lnTo>
                  <a:close/>
                  <a:moveTo>
                    <a:pt x="46" y="38"/>
                  </a:moveTo>
                  <a:cubicBezTo>
                    <a:pt x="43" y="37"/>
                    <a:pt x="36" y="36"/>
                    <a:pt x="31" y="36"/>
                  </a:cubicBezTo>
                  <a:cubicBezTo>
                    <a:pt x="17" y="36"/>
                    <a:pt x="12" y="43"/>
                    <a:pt x="12" y="52"/>
                  </a:cubicBezTo>
                  <a:cubicBezTo>
                    <a:pt x="12" y="63"/>
                    <a:pt x="19" y="69"/>
                    <a:pt x="28" y="69"/>
                  </a:cubicBezTo>
                  <a:cubicBezTo>
                    <a:pt x="34" y="69"/>
                    <a:pt x="39" y="67"/>
                    <a:pt x="42" y="63"/>
                  </a:cubicBezTo>
                  <a:cubicBezTo>
                    <a:pt x="44" y="60"/>
                    <a:pt x="46" y="55"/>
                    <a:pt x="46" y="49"/>
                  </a:cubicBezTo>
                  <a:lnTo>
                    <a:pt x="46" y="38"/>
                  </a:lnTo>
                  <a:close/>
                </a:path>
              </a:pathLst>
            </a:custGeom>
            <a:solidFill>
              <a:srgbClr val="FFFFFF"/>
            </a:solidFill>
            <a:ln w="9525">
              <a:noFill/>
              <a:round/>
              <a:headEnd/>
              <a:tailEnd/>
            </a:ln>
          </p:spPr>
          <p:txBody>
            <a:bodyPr/>
            <a:lstStyle/>
            <a:p>
              <a:endParaRPr lang="en-GB"/>
            </a:p>
          </p:txBody>
        </p:sp>
        <p:sp>
          <p:nvSpPr>
            <p:cNvPr id="130" name="Freeform 28"/>
            <p:cNvSpPr>
              <a:spLocks/>
            </p:cNvSpPr>
            <p:nvPr userDrawn="1"/>
          </p:nvSpPr>
          <p:spPr bwMode="auto">
            <a:xfrm>
              <a:off x="1146" y="548"/>
              <a:ext cx="44" cy="52"/>
            </a:xfrm>
            <a:custGeom>
              <a:avLst/>
              <a:gdLst>
                <a:gd name="T0" fmla="*/ 64 w 64"/>
                <a:gd name="T1" fmla="*/ 0 h 75"/>
                <a:gd name="T2" fmla="*/ 36 w 64"/>
                <a:gd name="T3" fmla="*/ 75 h 75"/>
                <a:gd name="T4" fmla="*/ 26 w 64"/>
                <a:gd name="T5" fmla="*/ 75 h 75"/>
                <a:gd name="T6" fmla="*/ 0 w 64"/>
                <a:gd name="T7" fmla="*/ 0 h 75"/>
                <a:gd name="T8" fmla="*/ 12 w 64"/>
                <a:gd name="T9" fmla="*/ 0 h 75"/>
                <a:gd name="T10" fmla="*/ 28 w 64"/>
                <a:gd name="T11" fmla="*/ 49 h 75"/>
                <a:gd name="T12" fmla="*/ 32 w 64"/>
                <a:gd name="T13" fmla="*/ 63 h 75"/>
                <a:gd name="T14" fmla="*/ 36 w 64"/>
                <a:gd name="T15" fmla="*/ 49 h 75"/>
                <a:gd name="T16" fmla="*/ 53 w 64"/>
                <a:gd name="T17" fmla="*/ 0 h 75"/>
                <a:gd name="T18" fmla="*/ 64 w 64"/>
                <a:gd name="T19" fmla="*/ 0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75">
                  <a:moveTo>
                    <a:pt x="64" y="0"/>
                  </a:moveTo>
                  <a:cubicBezTo>
                    <a:pt x="36" y="75"/>
                    <a:pt x="36" y="75"/>
                    <a:pt x="36" y="75"/>
                  </a:cubicBezTo>
                  <a:cubicBezTo>
                    <a:pt x="26" y="75"/>
                    <a:pt x="26" y="75"/>
                    <a:pt x="26" y="75"/>
                  </a:cubicBezTo>
                  <a:cubicBezTo>
                    <a:pt x="0" y="0"/>
                    <a:pt x="0" y="0"/>
                    <a:pt x="0" y="0"/>
                  </a:cubicBezTo>
                  <a:cubicBezTo>
                    <a:pt x="12" y="0"/>
                    <a:pt x="12" y="0"/>
                    <a:pt x="12" y="0"/>
                  </a:cubicBezTo>
                  <a:cubicBezTo>
                    <a:pt x="28" y="49"/>
                    <a:pt x="28" y="49"/>
                    <a:pt x="28" y="49"/>
                  </a:cubicBezTo>
                  <a:cubicBezTo>
                    <a:pt x="30" y="54"/>
                    <a:pt x="31" y="59"/>
                    <a:pt x="32" y="63"/>
                  </a:cubicBezTo>
                  <a:cubicBezTo>
                    <a:pt x="32" y="59"/>
                    <a:pt x="34" y="53"/>
                    <a:pt x="36" y="49"/>
                  </a:cubicBezTo>
                  <a:cubicBezTo>
                    <a:pt x="53" y="0"/>
                    <a:pt x="53" y="0"/>
                    <a:pt x="53" y="0"/>
                  </a:cubicBezTo>
                  <a:lnTo>
                    <a:pt x="64" y="0"/>
                  </a:lnTo>
                  <a:close/>
                </a:path>
              </a:pathLst>
            </a:custGeom>
            <a:solidFill>
              <a:srgbClr val="FFFFFF"/>
            </a:solidFill>
            <a:ln w="9525">
              <a:noFill/>
              <a:round/>
              <a:headEnd/>
              <a:tailEnd/>
            </a:ln>
          </p:spPr>
          <p:txBody>
            <a:bodyPr/>
            <a:lstStyle/>
            <a:p>
              <a:endParaRPr lang="en-GB"/>
            </a:p>
          </p:txBody>
        </p:sp>
        <p:sp>
          <p:nvSpPr>
            <p:cNvPr id="131" name="Freeform 29"/>
            <p:cNvSpPr>
              <a:spLocks noEditPoints="1"/>
            </p:cNvSpPr>
            <p:nvPr userDrawn="1"/>
          </p:nvSpPr>
          <p:spPr bwMode="auto">
            <a:xfrm>
              <a:off x="1194" y="548"/>
              <a:ext cx="42" cy="52"/>
            </a:xfrm>
            <a:custGeom>
              <a:avLst/>
              <a:gdLst>
                <a:gd name="T0" fmla="*/ 54 w 61"/>
                <a:gd name="T1" fmla="*/ 43 h 77"/>
                <a:gd name="T2" fmla="*/ 12 w 61"/>
                <a:gd name="T3" fmla="*/ 43 h 77"/>
                <a:gd name="T4" fmla="*/ 35 w 61"/>
                <a:gd name="T5" fmla="*/ 68 h 77"/>
                <a:gd name="T6" fmla="*/ 59 w 61"/>
                <a:gd name="T7" fmla="*/ 61 h 77"/>
                <a:gd name="T8" fmla="*/ 58 w 61"/>
                <a:gd name="T9" fmla="*/ 71 h 77"/>
                <a:gd name="T10" fmla="*/ 34 w 61"/>
                <a:gd name="T11" fmla="*/ 77 h 77"/>
                <a:gd name="T12" fmla="*/ 0 w 61"/>
                <a:gd name="T13" fmla="*/ 39 h 77"/>
                <a:gd name="T14" fmla="*/ 32 w 61"/>
                <a:gd name="T15" fmla="*/ 0 h 77"/>
                <a:gd name="T16" fmla="*/ 61 w 61"/>
                <a:gd name="T17" fmla="*/ 35 h 77"/>
                <a:gd name="T18" fmla="*/ 54 w 61"/>
                <a:gd name="T19" fmla="*/ 43 h 77"/>
                <a:gd name="T20" fmla="*/ 31 w 61"/>
                <a:gd name="T21" fmla="*/ 8 h 77"/>
                <a:gd name="T22" fmla="*/ 12 w 61"/>
                <a:gd name="T23" fmla="*/ 35 h 77"/>
                <a:gd name="T24" fmla="*/ 49 w 61"/>
                <a:gd name="T25" fmla="*/ 35 h 77"/>
                <a:gd name="T26" fmla="*/ 50 w 61"/>
                <a:gd name="T27" fmla="*/ 33 h 77"/>
                <a:gd name="T28" fmla="*/ 31 w 61"/>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77">
                  <a:moveTo>
                    <a:pt x="54" y="43"/>
                  </a:moveTo>
                  <a:cubicBezTo>
                    <a:pt x="12" y="43"/>
                    <a:pt x="12" y="43"/>
                    <a:pt x="12" y="43"/>
                  </a:cubicBezTo>
                  <a:cubicBezTo>
                    <a:pt x="12" y="59"/>
                    <a:pt x="21" y="68"/>
                    <a:pt x="35" y="68"/>
                  </a:cubicBezTo>
                  <a:cubicBezTo>
                    <a:pt x="44" y="68"/>
                    <a:pt x="53" y="65"/>
                    <a:pt x="59" y="61"/>
                  </a:cubicBezTo>
                  <a:cubicBezTo>
                    <a:pt x="58" y="71"/>
                    <a:pt x="58" y="71"/>
                    <a:pt x="58" y="71"/>
                  </a:cubicBezTo>
                  <a:cubicBezTo>
                    <a:pt x="53" y="75"/>
                    <a:pt x="42" y="77"/>
                    <a:pt x="34" y="77"/>
                  </a:cubicBezTo>
                  <a:cubicBezTo>
                    <a:pt x="11" y="77"/>
                    <a:pt x="0" y="62"/>
                    <a:pt x="0" y="39"/>
                  </a:cubicBezTo>
                  <a:cubicBezTo>
                    <a:pt x="0" y="14"/>
                    <a:pt x="12" y="0"/>
                    <a:pt x="32" y="0"/>
                  </a:cubicBezTo>
                  <a:cubicBezTo>
                    <a:pt x="50" y="0"/>
                    <a:pt x="61" y="13"/>
                    <a:pt x="61" y="35"/>
                  </a:cubicBezTo>
                  <a:cubicBezTo>
                    <a:pt x="61" y="40"/>
                    <a:pt x="60" y="43"/>
                    <a:pt x="54" y="43"/>
                  </a:cubicBezTo>
                  <a:close/>
                  <a:moveTo>
                    <a:pt x="31" y="8"/>
                  </a:moveTo>
                  <a:cubicBezTo>
                    <a:pt x="20" y="8"/>
                    <a:pt x="12" y="17"/>
                    <a:pt x="12" y="35"/>
                  </a:cubicBezTo>
                  <a:cubicBezTo>
                    <a:pt x="49" y="35"/>
                    <a:pt x="49" y="35"/>
                    <a:pt x="49" y="35"/>
                  </a:cubicBezTo>
                  <a:cubicBezTo>
                    <a:pt x="50" y="35"/>
                    <a:pt x="50" y="34"/>
                    <a:pt x="50" y="33"/>
                  </a:cubicBezTo>
                  <a:cubicBezTo>
                    <a:pt x="50" y="19"/>
                    <a:pt x="44" y="8"/>
                    <a:pt x="31" y="8"/>
                  </a:cubicBezTo>
                  <a:close/>
                </a:path>
              </a:pathLst>
            </a:custGeom>
            <a:solidFill>
              <a:srgbClr val="FFFFFF"/>
            </a:solidFill>
            <a:ln w="9525">
              <a:noFill/>
              <a:round/>
              <a:headEnd/>
              <a:tailEnd/>
            </a:ln>
          </p:spPr>
          <p:txBody>
            <a:bodyPr/>
            <a:lstStyle/>
            <a:p>
              <a:endParaRPr lang="en-GB"/>
            </a:p>
          </p:txBody>
        </p:sp>
        <p:sp>
          <p:nvSpPr>
            <p:cNvPr id="132" name="Freeform 30"/>
            <p:cNvSpPr>
              <a:spLocks/>
            </p:cNvSpPr>
            <p:nvPr userDrawn="1"/>
          </p:nvSpPr>
          <p:spPr bwMode="auto">
            <a:xfrm>
              <a:off x="1265"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33" name="Freeform 31"/>
            <p:cNvSpPr>
              <a:spLocks noEditPoints="1"/>
            </p:cNvSpPr>
            <p:nvPr userDrawn="1"/>
          </p:nvSpPr>
          <p:spPr bwMode="auto">
            <a:xfrm>
              <a:off x="1302" y="548"/>
              <a:ext cx="45"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20" y="8"/>
                    <a:pt x="12" y="18"/>
                    <a:pt x="12" y="39"/>
                  </a:cubicBezTo>
                  <a:cubicBezTo>
                    <a:pt x="12" y="60"/>
                    <a:pt x="20"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34" name="Freeform 32"/>
            <p:cNvSpPr>
              <a:spLocks/>
            </p:cNvSpPr>
            <p:nvPr userDrawn="1"/>
          </p:nvSpPr>
          <p:spPr bwMode="auto">
            <a:xfrm>
              <a:off x="1381" y="528"/>
              <a:ext cx="41" cy="72"/>
            </a:xfrm>
            <a:custGeom>
              <a:avLst/>
              <a:gdLst>
                <a:gd name="T0" fmla="*/ 60 w 60"/>
                <a:gd name="T1" fmla="*/ 105 h 105"/>
                <a:gd name="T2" fmla="*/ 48 w 60"/>
                <a:gd name="T3" fmla="*/ 105 h 105"/>
                <a:gd name="T4" fmla="*/ 48 w 60"/>
                <a:gd name="T5" fmla="*/ 58 h 105"/>
                <a:gd name="T6" fmla="*/ 44 w 60"/>
                <a:gd name="T7" fmla="*/ 43 h 105"/>
                <a:gd name="T8" fmla="*/ 31 w 60"/>
                <a:gd name="T9" fmla="*/ 38 h 105"/>
                <a:gd name="T10" fmla="*/ 16 w 60"/>
                <a:gd name="T11" fmla="*/ 44 h 105"/>
                <a:gd name="T12" fmla="*/ 12 w 60"/>
                <a:gd name="T13" fmla="*/ 62 h 105"/>
                <a:gd name="T14" fmla="*/ 12 w 60"/>
                <a:gd name="T15" fmla="*/ 105 h 105"/>
                <a:gd name="T16" fmla="*/ 0 w 60"/>
                <a:gd name="T17" fmla="*/ 105 h 105"/>
                <a:gd name="T18" fmla="*/ 0 w 60"/>
                <a:gd name="T19" fmla="*/ 0 h 105"/>
                <a:gd name="T20" fmla="*/ 12 w 60"/>
                <a:gd name="T21" fmla="*/ 0 h 105"/>
                <a:gd name="T22" fmla="*/ 12 w 60"/>
                <a:gd name="T23" fmla="*/ 37 h 105"/>
                <a:gd name="T24" fmla="*/ 33 w 60"/>
                <a:gd name="T25" fmla="*/ 29 h 105"/>
                <a:gd name="T26" fmla="*/ 54 w 60"/>
                <a:gd name="T27" fmla="*/ 37 h 105"/>
                <a:gd name="T28" fmla="*/ 60 w 60"/>
                <a:gd name="T29" fmla="*/ 57 h 105"/>
                <a:gd name="T30" fmla="*/ 60 w 60"/>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05">
                  <a:moveTo>
                    <a:pt x="60" y="105"/>
                  </a:moveTo>
                  <a:cubicBezTo>
                    <a:pt x="48" y="105"/>
                    <a:pt x="48" y="105"/>
                    <a:pt x="48" y="105"/>
                  </a:cubicBezTo>
                  <a:cubicBezTo>
                    <a:pt x="48" y="58"/>
                    <a:pt x="48" y="58"/>
                    <a:pt x="48" y="58"/>
                  </a:cubicBezTo>
                  <a:cubicBezTo>
                    <a:pt x="48" y="51"/>
                    <a:pt x="47" y="47"/>
                    <a:pt x="44" y="43"/>
                  </a:cubicBezTo>
                  <a:cubicBezTo>
                    <a:pt x="41" y="40"/>
                    <a:pt x="37" y="38"/>
                    <a:pt x="31" y="38"/>
                  </a:cubicBezTo>
                  <a:cubicBezTo>
                    <a:pt x="24" y="38"/>
                    <a:pt x="20"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7" y="32"/>
                    <a:pt x="24" y="29"/>
                    <a:pt x="33" y="29"/>
                  </a:cubicBezTo>
                  <a:cubicBezTo>
                    <a:pt x="42" y="29"/>
                    <a:pt x="49" y="32"/>
                    <a:pt x="54" y="37"/>
                  </a:cubicBezTo>
                  <a:cubicBezTo>
                    <a:pt x="58" y="42"/>
                    <a:pt x="60" y="49"/>
                    <a:pt x="60" y="57"/>
                  </a:cubicBezTo>
                  <a:lnTo>
                    <a:pt x="60" y="105"/>
                  </a:lnTo>
                  <a:close/>
                </a:path>
              </a:pathLst>
            </a:custGeom>
            <a:solidFill>
              <a:srgbClr val="FFFFFF"/>
            </a:solidFill>
            <a:ln w="9525">
              <a:noFill/>
              <a:round/>
              <a:headEnd/>
              <a:tailEnd/>
            </a:ln>
          </p:spPr>
          <p:txBody>
            <a:bodyPr/>
            <a:lstStyle/>
            <a:p>
              <a:endParaRPr lang="en-GB"/>
            </a:p>
          </p:txBody>
        </p:sp>
        <p:sp>
          <p:nvSpPr>
            <p:cNvPr id="135" name="Freeform 33"/>
            <p:cNvSpPr>
              <a:spLocks noEditPoints="1"/>
            </p:cNvSpPr>
            <p:nvPr userDrawn="1"/>
          </p:nvSpPr>
          <p:spPr bwMode="auto">
            <a:xfrm>
              <a:off x="1434"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36" name="Freeform 34"/>
            <p:cNvSpPr>
              <a:spLocks noEditPoints="1"/>
            </p:cNvSpPr>
            <p:nvPr userDrawn="1"/>
          </p:nvSpPr>
          <p:spPr bwMode="auto">
            <a:xfrm>
              <a:off x="1485" y="548"/>
              <a:ext cx="47" cy="73"/>
            </a:xfrm>
            <a:custGeom>
              <a:avLst/>
              <a:gdLst>
                <a:gd name="T0" fmla="*/ 34 w 70"/>
                <a:gd name="T1" fmla="*/ 77 h 107"/>
                <a:gd name="T2" fmla="*/ 20 w 70"/>
                <a:gd name="T3" fmla="*/ 76 h 107"/>
                <a:gd name="T4" fmla="*/ 20 w 70"/>
                <a:gd name="T5" fmla="*/ 107 h 107"/>
                <a:gd name="T6" fmla="*/ 8 w 70"/>
                <a:gd name="T7" fmla="*/ 107 h 107"/>
                <a:gd name="T8" fmla="*/ 8 w 70"/>
                <a:gd name="T9" fmla="*/ 10 h 107"/>
                <a:gd name="T10" fmla="*/ 0 w 70"/>
                <a:gd name="T11" fmla="*/ 10 h 107"/>
                <a:gd name="T12" fmla="*/ 0 w 70"/>
                <a:gd name="T13" fmla="*/ 1 h 107"/>
                <a:gd name="T14" fmla="*/ 16 w 70"/>
                <a:gd name="T15" fmla="*/ 1 h 107"/>
                <a:gd name="T16" fmla="*/ 18 w 70"/>
                <a:gd name="T17" fmla="*/ 10 h 107"/>
                <a:gd name="T18" fmla="*/ 40 w 70"/>
                <a:gd name="T19" fmla="*/ 0 h 107"/>
                <a:gd name="T20" fmla="*/ 70 w 70"/>
                <a:gd name="T21" fmla="*/ 37 h 107"/>
                <a:gd name="T22" fmla="*/ 34 w 70"/>
                <a:gd name="T23" fmla="*/ 77 h 107"/>
                <a:gd name="T24" fmla="*/ 39 w 70"/>
                <a:gd name="T25" fmla="*/ 9 h 107"/>
                <a:gd name="T26" fmla="*/ 24 w 70"/>
                <a:gd name="T27" fmla="*/ 15 h 107"/>
                <a:gd name="T28" fmla="*/ 20 w 70"/>
                <a:gd name="T29" fmla="*/ 31 h 107"/>
                <a:gd name="T30" fmla="*/ 20 w 70"/>
                <a:gd name="T31" fmla="*/ 67 h 107"/>
                <a:gd name="T32" fmla="*/ 33 w 70"/>
                <a:gd name="T33" fmla="*/ 69 h 107"/>
                <a:gd name="T34" fmla="*/ 58 w 70"/>
                <a:gd name="T35" fmla="*/ 38 h 107"/>
                <a:gd name="T36" fmla="*/ 39 w 70"/>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107">
                  <a:moveTo>
                    <a:pt x="34" y="77"/>
                  </a:moveTo>
                  <a:cubicBezTo>
                    <a:pt x="29" y="77"/>
                    <a:pt x="24" y="77"/>
                    <a:pt x="20" y="76"/>
                  </a:cubicBezTo>
                  <a:cubicBezTo>
                    <a:pt x="20" y="107"/>
                    <a:pt x="20" y="107"/>
                    <a:pt x="20" y="107"/>
                  </a:cubicBezTo>
                  <a:cubicBezTo>
                    <a:pt x="8" y="107"/>
                    <a:pt x="8" y="107"/>
                    <a:pt x="8" y="107"/>
                  </a:cubicBezTo>
                  <a:cubicBezTo>
                    <a:pt x="8" y="10"/>
                    <a:pt x="8" y="10"/>
                    <a:pt x="8" y="10"/>
                  </a:cubicBezTo>
                  <a:cubicBezTo>
                    <a:pt x="0" y="10"/>
                    <a:pt x="0" y="10"/>
                    <a:pt x="0" y="10"/>
                  </a:cubicBezTo>
                  <a:cubicBezTo>
                    <a:pt x="0" y="1"/>
                    <a:pt x="0" y="1"/>
                    <a:pt x="0" y="1"/>
                  </a:cubicBezTo>
                  <a:cubicBezTo>
                    <a:pt x="16" y="1"/>
                    <a:pt x="16" y="1"/>
                    <a:pt x="16" y="1"/>
                  </a:cubicBezTo>
                  <a:cubicBezTo>
                    <a:pt x="18" y="10"/>
                    <a:pt x="18" y="10"/>
                    <a:pt x="18" y="10"/>
                  </a:cubicBezTo>
                  <a:cubicBezTo>
                    <a:pt x="23" y="3"/>
                    <a:pt x="30" y="0"/>
                    <a:pt x="40" y="0"/>
                  </a:cubicBezTo>
                  <a:cubicBezTo>
                    <a:pt x="61" y="0"/>
                    <a:pt x="70" y="16"/>
                    <a:pt x="70" y="37"/>
                  </a:cubicBezTo>
                  <a:cubicBezTo>
                    <a:pt x="70" y="61"/>
                    <a:pt x="60" y="77"/>
                    <a:pt x="34" y="77"/>
                  </a:cubicBezTo>
                  <a:close/>
                  <a:moveTo>
                    <a:pt x="39" y="9"/>
                  </a:moveTo>
                  <a:cubicBezTo>
                    <a:pt x="32" y="9"/>
                    <a:pt x="27" y="11"/>
                    <a:pt x="24" y="15"/>
                  </a:cubicBezTo>
                  <a:cubicBezTo>
                    <a:pt x="21" y="19"/>
                    <a:pt x="20" y="24"/>
                    <a:pt x="20" y="31"/>
                  </a:cubicBezTo>
                  <a:cubicBezTo>
                    <a:pt x="20" y="67"/>
                    <a:pt x="20" y="67"/>
                    <a:pt x="20" y="67"/>
                  </a:cubicBezTo>
                  <a:cubicBezTo>
                    <a:pt x="24" y="68"/>
                    <a:pt x="29" y="69"/>
                    <a:pt x="33" y="69"/>
                  </a:cubicBezTo>
                  <a:cubicBezTo>
                    <a:pt x="53" y="69"/>
                    <a:pt x="58" y="57"/>
                    <a:pt x="58" y="38"/>
                  </a:cubicBezTo>
                  <a:cubicBezTo>
                    <a:pt x="58" y="18"/>
                    <a:pt x="51" y="9"/>
                    <a:pt x="39" y="9"/>
                  </a:cubicBezTo>
                  <a:close/>
                </a:path>
              </a:pathLst>
            </a:custGeom>
            <a:solidFill>
              <a:srgbClr val="FFFFFF"/>
            </a:solidFill>
            <a:ln w="9525">
              <a:noFill/>
              <a:round/>
              <a:headEnd/>
              <a:tailEnd/>
            </a:ln>
          </p:spPr>
          <p:txBody>
            <a:bodyPr/>
            <a:lstStyle/>
            <a:p>
              <a:endParaRPr lang="en-GB"/>
            </a:p>
          </p:txBody>
        </p:sp>
        <p:sp>
          <p:nvSpPr>
            <p:cNvPr id="137" name="Freeform 35"/>
            <p:cNvSpPr>
              <a:spLocks noEditPoints="1"/>
            </p:cNvSpPr>
            <p:nvPr userDrawn="1"/>
          </p:nvSpPr>
          <p:spPr bwMode="auto">
            <a:xfrm>
              <a:off x="1538" y="548"/>
              <a:ext cx="49" cy="73"/>
            </a:xfrm>
            <a:custGeom>
              <a:avLst/>
              <a:gdLst>
                <a:gd name="T0" fmla="*/ 35 w 71"/>
                <a:gd name="T1" fmla="*/ 77 h 107"/>
                <a:gd name="T2" fmla="*/ 21 w 71"/>
                <a:gd name="T3" fmla="*/ 76 h 107"/>
                <a:gd name="T4" fmla="*/ 21 w 71"/>
                <a:gd name="T5" fmla="*/ 107 h 107"/>
                <a:gd name="T6" fmla="*/ 9 w 71"/>
                <a:gd name="T7" fmla="*/ 107 h 107"/>
                <a:gd name="T8" fmla="*/ 9 w 71"/>
                <a:gd name="T9" fmla="*/ 10 h 107"/>
                <a:gd name="T10" fmla="*/ 0 w 71"/>
                <a:gd name="T11" fmla="*/ 10 h 107"/>
                <a:gd name="T12" fmla="*/ 0 w 71"/>
                <a:gd name="T13" fmla="*/ 1 h 107"/>
                <a:gd name="T14" fmla="*/ 17 w 71"/>
                <a:gd name="T15" fmla="*/ 1 h 107"/>
                <a:gd name="T16" fmla="*/ 19 w 71"/>
                <a:gd name="T17" fmla="*/ 10 h 107"/>
                <a:gd name="T18" fmla="*/ 41 w 71"/>
                <a:gd name="T19" fmla="*/ 0 h 107"/>
                <a:gd name="T20" fmla="*/ 71 w 71"/>
                <a:gd name="T21" fmla="*/ 37 h 107"/>
                <a:gd name="T22" fmla="*/ 35 w 71"/>
                <a:gd name="T23" fmla="*/ 77 h 107"/>
                <a:gd name="T24" fmla="*/ 39 w 71"/>
                <a:gd name="T25" fmla="*/ 9 h 107"/>
                <a:gd name="T26" fmla="*/ 25 w 71"/>
                <a:gd name="T27" fmla="*/ 15 h 107"/>
                <a:gd name="T28" fmla="*/ 21 w 71"/>
                <a:gd name="T29" fmla="*/ 31 h 107"/>
                <a:gd name="T30" fmla="*/ 21 w 71"/>
                <a:gd name="T31" fmla="*/ 67 h 107"/>
                <a:gd name="T32" fmla="*/ 34 w 71"/>
                <a:gd name="T33" fmla="*/ 69 h 107"/>
                <a:gd name="T34" fmla="*/ 59 w 71"/>
                <a:gd name="T35" fmla="*/ 38 h 107"/>
                <a:gd name="T36" fmla="*/ 39 w 71"/>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1" h="107">
                  <a:moveTo>
                    <a:pt x="35" y="77"/>
                  </a:moveTo>
                  <a:cubicBezTo>
                    <a:pt x="30" y="77"/>
                    <a:pt x="25" y="77"/>
                    <a:pt x="21" y="76"/>
                  </a:cubicBezTo>
                  <a:cubicBezTo>
                    <a:pt x="21" y="107"/>
                    <a:pt x="21" y="107"/>
                    <a:pt x="21" y="107"/>
                  </a:cubicBezTo>
                  <a:cubicBezTo>
                    <a:pt x="9" y="107"/>
                    <a:pt x="9" y="107"/>
                    <a:pt x="9" y="107"/>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3"/>
                    <a:pt x="31" y="0"/>
                    <a:pt x="41" y="0"/>
                  </a:cubicBezTo>
                  <a:cubicBezTo>
                    <a:pt x="62" y="0"/>
                    <a:pt x="71" y="16"/>
                    <a:pt x="71" y="37"/>
                  </a:cubicBezTo>
                  <a:cubicBezTo>
                    <a:pt x="71" y="61"/>
                    <a:pt x="61" y="77"/>
                    <a:pt x="35" y="77"/>
                  </a:cubicBezTo>
                  <a:close/>
                  <a:moveTo>
                    <a:pt x="39" y="9"/>
                  </a:moveTo>
                  <a:cubicBezTo>
                    <a:pt x="33" y="9"/>
                    <a:pt x="28" y="11"/>
                    <a:pt x="25" y="15"/>
                  </a:cubicBezTo>
                  <a:cubicBezTo>
                    <a:pt x="22" y="19"/>
                    <a:pt x="21" y="24"/>
                    <a:pt x="21" y="31"/>
                  </a:cubicBezTo>
                  <a:cubicBezTo>
                    <a:pt x="21" y="67"/>
                    <a:pt x="21" y="67"/>
                    <a:pt x="21" y="67"/>
                  </a:cubicBezTo>
                  <a:cubicBezTo>
                    <a:pt x="25" y="68"/>
                    <a:pt x="30" y="69"/>
                    <a:pt x="34" y="69"/>
                  </a:cubicBezTo>
                  <a:cubicBezTo>
                    <a:pt x="53" y="69"/>
                    <a:pt x="59" y="57"/>
                    <a:pt x="59" y="38"/>
                  </a:cubicBezTo>
                  <a:cubicBezTo>
                    <a:pt x="59" y="18"/>
                    <a:pt x="52" y="9"/>
                    <a:pt x="39" y="9"/>
                  </a:cubicBezTo>
                  <a:close/>
                </a:path>
              </a:pathLst>
            </a:custGeom>
            <a:solidFill>
              <a:srgbClr val="FFFFFF"/>
            </a:solidFill>
            <a:ln w="9525">
              <a:noFill/>
              <a:round/>
              <a:headEnd/>
              <a:tailEnd/>
            </a:ln>
          </p:spPr>
          <p:txBody>
            <a:bodyPr/>
            <a:lstStyle/>
            <a:p>
              <a:endParaRPr lang="en-GB"/>
            </a:p>
          </p:txBody>
        </p:sp>
        <p:sp>
          <p:nvSpPr>
            <p:cNvPr id="138" name="Freeform 36"/>
            <p:cNvSpPr>
              <a:spLocks noEditPoints="1"/>
            </p:cNvSpPr>
            <p:nvPr userDrawn="1"/>
          </p:nvSpPr>
          <p:spPr bwMode="auto">
            <a:xfrm>
              <a:off x="1594" y="548"/>
              <a:ext cx="43"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39" name="Freeform 37"/>
            <p:cNvSpPr>
              <a:spLocks/>
            </p:cNvSpPr>
            <p:nvPr userDrawn="1"/>
          </p:nvSpPr>
          <p:spPr bwMode="auto">
            <a:xfrm>
              <a:off x="1644" y="548"/>
              <a:ext cx="46"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40" name="Freeform 38"/>
            <p:cNvSpPr>
              <a:spLocks/>
            </p:cNvSpPr>
            <p:nvPr userDrawn="1"/>
          </p:nvSpPr>
          <p:spPr bwMode="auto">
            <a:xfrm>
              <a:off x="445" y="254"/>
              <a:ext cx="121" cy="61"/>
            </a:xfrm>
            <a:custGeom>
              <a:avLst/>
              <a:gdLst>
                <a:gd name="T0" fmla="*/ 8 w 178"/>
                <a:gd name="T1" fmla="*/ 76 h 89"/>
                <a:gd name="T2" fmla="*/ 15 w 178"/>
                <a:gd name="T3" fmla="*/ 69 h 89"/>
                <a:gd name="T4" fmla="*/ 175 w 178"/>
                <a:gd name="T5" fmla="*/ 85 h 89"/>
                <a:gd name="T6" fmla="*/ 178 w 178"/>
                <a:gd name="T7" fmla="*/ 89 h 89"/>
                <a:gd name="T8" fmla="*/ 178 w 178"/>
                <a:gd name="T9" fmla="*/ 89 h 89"/>
                <a:gd name="T10" fmla="*/ 177 w 178"/>
                <a:gd name="T11" fmla="*/ 81 h 89"/>
                <a:gd name="T12" fmla="*/ 177 w 178"/>
                <a:gd name="T13" fmla="*/ 80 h 89"/>
                <a:gd name="T14" fmla="*/ 176 w 178"/>
                <a:gd name="T15" fmla="*/ 72 h 89"/>
                <a:gd name="T16" fmla="*/ 172 w 178"/>
                <a:gd name="T17" fmla="*/ 58 h 89"/>
                <a:gd name="T18" fmla="*/ 165 w 178"/>
                <a:gd name="T19" fmla="*/ 45 h 89"/>
                <a:gd name="T20" fmla="*/ 176 w 178"/>
                <a:gd name="T21" fmla="*/ 8 h 89"/>
                <a:gd name="T22" fmla="*/ 141 w 178"/>
                <a:gd name="T23" fmla="*/ 17 h 89"/>
                <a:gd name="T24" fmla="*/ 121 w 178"/>
                <a:gd name="T25" fmla="*/ 6 h 89"/>
                <a:gd name="T26" fmla="*/ 112 w 178"/>
                <a:gd name="T27" fmla="*/ 4 h 89"/>
                <a:gd name="T28" fmla="*/ 103 w 178"/>
                <a:gd name="T29" fmla="*/ 1 h 89"/>
                <a:gd name="T30" fmla="*/ 70 w 178"/>
                <a:gd name="T31" fmla="*/ 2 h 89"/>
                <a:gd name="T32" fmla="*/ 70 w 178"/>
                <a:gd name="T33" fmla="*/ 2 h 89"/>
                <a:gd name="T34" fmla="*/ 64 w 178"/>
                <a:gd name="T35" fmla="*/ 4 h 89"/>
                <a:gd name="T36" fmla="*/ 62 w 178"/>
                <a:gd name="T37" fmla="*/ 4 h 89"/>
                <a:gd name="T38" fmla="*/ 56 w 178"/>
                <a:gd name="T39" fmla="*/ 6 h 89"/>
                <a:gd name="T40" fmla="*/ 56 w 178"/>
                <a:gd name="T41" fmla="*/ 7 h 89"/>
                <a:gd name="T42" fmla="*/ 51 w 178"/>
                <a:gd name="T43" fmla="*/ 9 h 89"/>
                <a:gd name="T44" fmla="*/ 49 w 178"/>
                <a:gd name="T45" fmla="*/ 9 h 89"/>
                <a:gd name="T46" fmla="*/ 44 w 178"/>
                <a:gd name="T47" fmla="*/ 12 h 89"/>
                <a:gd name="T48" fmla="*/ 43 w 178"/>
                <a:gd name="T49" fmla="*/ 13 h 89"/>
                <a:gd name="T50" fmla="*/ 39 w 178"/>
                <a:gd name="T51" fmla="*/ 16 h 89"/>
                <a:gd name="T52" fmla="*/ 38 w 178"/>
                <a:gd name="T53" fmla="*/ 16 h 89"/>
                <a:gd name="T54" fmla="*/ 33 w 178"/>
                <a:gd name="T55" fmla="*/ 20 h 89"/>
                <a:gd name="T56" fmla="*/ 32 w 178"/>
                <a:gd name="T57" fmla="*/ 21 h 89"/>
                <a:gd name="T58" fmla="*/ 28 w 178"/>
                <a:gd name="T59" fmla="*/ 24 h 89"/>
                <a:gd name="T60" fmla="*/ 27 w 178"/>
                <a:gd name="T61" fmla="*/ 25 h 89"/>
                <a:gd name="T62" fmla="*/ 23 w 178"/>
                <a:gd name="T63" fmla="*/ 29 h 89"/>
                <a:gd name="T64" fmla="*/ 22 w 178"/>
                <a:gd name="T65" fmla="*/ 30 h 89"/>
                <a:gd name="T66" fmla="*/ 18 w 178"/>
                <a:gd name="T67" fmla="*/ 34 h 89"/>
                <a:gd name="T68" fmla="*/ 18 w 178"/>
                <a:gd name="T69" fmla="*/ 35 h 89"/>
                <a:gd name="T70" fmla="*/ 15 w 178"/>
                <a:gd name="T71" fmla="*/ 39 h 89"/>
                <a:gd name="T72" fmla="*/ 14 w 178"/>
                <a:gd name="T73" fmla="*/ 40 h 89"/>
                <a:gd name="T74" fmla="*/ 11 w 178"/>
                <a:gd name="T75" fmla="*/ 46 h 89"/>
                <a:gd name="T76" fmla="*/ 11 w 178"/>
                <a:gd name="T77" fmla="*/ 46 h 89"/>
                <a:gd name="T78" fmla="*/ 8 w 178"/>
                <a:gd name="T79" fmla="*/ 51 h 89"/>
                <a:gd name="T80" fmla="*/ 8 w 178"/>
                <a:gd name="T81" fmla="*/ 52 h 89"/>
                <a:gd name="T82" fmla="*/ 5 w 178"/>
                <a:gd name="T83" fmla="*/ 58 h 89"/>
                <a:gd name="T84" fmla="*/ 5 w 178"/>
                <a:gd name="T85" fmla="*/ 59 h 89"/>
                <a:gd name="T86" fmla="*/ 3 w 178"/>
                <a:gd name="T87" fmla="*/ 64 h 89"/>
                <a:gd name="T88" fmla="*/ 3 w 178"/>
                <a:gd name="T89" fmla="*/ 65 h 89"/>
                <a:gd name="T90" fmla="*/ 2 w 178"/>
                <a:gd name="T91" fmla="*/ 70 h 89"/>
                <a:gd name="T92" fmla="*/ 1 w 178"/>
                <a:gd name="T93" fmla="*/ 72 h 89"/>
                <a:gd name="T94" fmla="*/ 0 w 178"/>
                <a:gd name="T95" fmla="*/ 78 h 89"/>
                <a:gd name="T96" fmla="*/ 8 w 178"/>
                <a:gd name="T97" fmla="*/ 76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8" h="89">
                  <a:moveTo>
                    <a:pt x="8" y="76"/>
                  </a:moveTo>
                  <a:cubicBezTo>
                    <a:pt x="10" y="73"/>
                    <a:pt x="13" y="71"/>
                    <a:pt x="15" y="69"/>
                  </a:cubicBezTo>
                  <a:cubicBezTo>
                    <a:pt x="63" y="29"/>
                    <a:pt x="134" y="36"/>
                    <a:pt x="175" y="85"/>
                  </a:cubicBezTo>
                  <a:cubicBezTo>
                    <a:pt x="176" y="86"/>
                    <a:pt x="177" y="88"/>
                    <a:pt x="178" y="89"/>
                  </a:cubicBezTo>
                  <a:cubicBezTo>
                    <a:pt x="178" y="89"/>
                    <a:pt x="178" y="89"/>
                    <a:pt x="178" y="89"/>
                  </a:cubicBezTo>
                  <a:cubicBezTo>
                    <a:pt x="178" y="86"/>
                    <a:pt x="178" y="83"/>
                    <a:pt x="177" y="81"/>
                  </a:cubicBezTo>
                  <a:cubicBezTo>
                    <a:pt x="177" y="80"/>
                    <a:pt x="177" y="80"/>
                    <a:pt x="177" y="80"/>
                  </a:cubicBezTo>
                  <a:cubicBezTo>
                    <a:pt x="177" y="78"/>
                    <a:pt x="177" y="75"/>
                    <a:pt x="176" y="72"/>
                  </a:cubicBezTo>
                  <a:cubicBezTo>
                    <a:pt x="175" y="67"/>
                    <a:pt x="173" y="62"/>
                    <a:pt x="172" y="58"/>
                  </a:cubicBezTo>
                  <a:cubicBezTo>
                    <a:pt x="170" y="53"/>
                    <a:pt x="168" y="49"/>
                    <a:pt x="165" y="45"/>
                  </a:cubicBezTo>
                  <a:cubicBezTo>
                    <a:pt x="176" y="8"/>
                    <a:pt x="176" y="8"/>
                    <a:pt x="176" y="8"/>
                  </a:cubicBezTo>
                  <a:cubicBezTo>
                    <a:pt x="141" y="17"/>
                    <a:pt x="141" y="17"/>
                    <a:pt x="141" y="17"/>
                  </a:cubicBezTo>
                  <a:cubicBezTo>
                    <a:pt x="134" y="13"/>
                    <a:pt x="128" y="9"/>
                    <a:pt x="121" y="6"/>
                  </a:cubicBezTo>
                  <a:cubicBezTo>
                    <a:pt x="118" y="5"/>
                    <a:pt x="115" y="4"/>
                    <a:pt x="112" y="4"/>
                  </a:cubicBezTo>
                  <a:cubicBezTo>
                    <a:pt x="109" y="3"/>
                    <a:pt x="106" y="2"/>
                    <a:pt x="103" y="1"/>
                  </a:cubicBezTo>
                  <a:cubicBezTo>
                    <a:pt x="92" y="0"/>
                    <a:pt x="81" y="0"/>
                    <a:pt x="70" y="2"/>
                  </a:cubicBezTo>
                  <a:cubicBezTo>
                    <a:pt x="70" y="2"/>
                    <a:pt x="70" y="2"/>
                    <a:pt x="70" y="2"/>
                  </a:cubicBezTo>
                  <a:cubicBezTo>
                    <a:pt x="68" y="3"/>
                    <a:pt x="66" y="3"/>
                    <a:pt x="64" y="4"/>
                  </a:cubicBezTo>
                  <a:cubicBezTo>
                    <a:pt x="63" y="4"/>
                    <a:pt x="63" y="4"/>
                    <a:pt x="62" y="4"/>
                  </a:cubicBezTo>
                  <a:cubicBezTo>
                    <a:pt x="60" y="5"/>
                    <a:pt x="58" y="5"/>
                    <a:pt x="56" y="6"/>
                  </a:cubicBezTo>
                  <a:cubicBezTo>
                    <a:pt x="56" y="7"/>
                    <a:pt x="56" y="7"/>
                    <a:pt x="56" y="7"/>
                  </a:cubicBezTo>
                  <a:cubicBezTo>
                    <a:pt x="54" y="7"/>
                    <a:pt x="52" y="8"/>
                    <a:pt x="51" y="9"/>
                  </a:cubicBezTo>
                  <a:cubicBezTo>
                    <a:pt x="50" y="9"/>
                    <a:pt x="50" y="9"/>
                    <a:pt x="49" y="9"/>
                  </a:cubicBezTo>
                  <a:cubicBezTo>
                    <a:pt x="48" y="10"/>
                    <a:pt x="46" y="11"/>
                    <a:pt x="44" y="12"/>
                  </a:cubicBezTo>
                  <a:cubicBezTo>
                    <a:pt x="43" y="13"/>
                    <a:pt x="43" y="13"/>
                    <a:pt x="43" y="13"/>
                  </a:cubicBezTo>
                  <a:cubicBezTo>
                    <a:pt x="42" y="14"/>
                    <a:pt x="40" y="15"/>
                    <a:pt x="39" y="16"/>
                  </a:cubicBezTo>
                  <a:cubicBezTo>
                    <a:pt x="38" y="16"/>
                    <a:pt x="38" y="16"/>
                    <a:pt x="38" y="16"/>
                  </a:cubicBezTo>
                  <a:cubicBezTo>
                    <a:pt x="36" y="17"/>
                    <a:pt x="35" y="18"/>
                    <a:pt x="33" y="20"/>
                  </a:cubicBezTo>
                  <a:cubicBezTo>
                    <a:pt x="32" y="21"/>
                    <a:pt x="32" y="21"/>
                    <a:pt x="32" y="21"/>
                  </a:cubicBezTo>
                  <a:cubicBezTo>
                    <a:pt x="31" y="22"/>
                    <a:pt x="29" y="23"/>
                    <a:pt x="28" y="24"/>
                  </a:cubicBezTo>
                  <a:cubicBezTo>
                    <a:pt x="27" y="25"/>
                    <a:pt x="27" y="25"/>
                    <a:pt x="27" y="25"/>
                  </a:cubicBezTo>
                  <a:cubicBezTo>
                    <a:pt x="26" y="26"/>
                    <a:pt x="25" y="27"/>
                    <a:pt x="23" y="29"/>
                  </a:cubicBezTo>
                  <a:cubicBezTo>
                    <a:pt x="22" y="30"/>
                    <a:pt x="22" y="30"/>
                    <a:pt x="22" y="30"/>
                  </a:cubicBezTo>
                  <a:cubicBezTo>
                    <a:pt x="21" y="31"/>
                    <a:pt x="20" y="33"/>
                    <a:pt x="18" y="34"/>
                  </a:cubicBezTo>
                  <a:cubicBezTo>
                    <a:pt x="18" y="35"/>
                    <a:pt x="18" y="35"/>
                    <a:pt x="18" y="35"/>
                  </a:cubicBezTo>
                  <a:cubicBezTo>
                    <a:pt x="17" y="36"/>
                    <a:pt x="16" y="38"/>
                    <a:pt x="15" y="39"/>
                  </a:cubicBezTo>
                  <a:cubicBezTo>
                    <a:pt x="14" y="40"/>
                    <a:pt x="14" y="40"/>
                    <a:pt x="14" y="40"/>
                  </a:cubicBezTo>
                  <a:cubicBezTo>
                    <a:pt x="13" y="42"/>
                    <a:pt x="12" y="44"/>
                    <a:pt x="11" y="46"/>
                  </a:cubicBezTo>
                  <a:cubicBezTo>
                    <a:pt x="11" y="46"/>
                    <a:pt x="11" y="46"/>
                    <a:pt x="11" y="46"/>
                  </a:cubicBezTo>
                  <a:cubicBezTo>
                    <a:pt x="10" y="48"/>
                    <a:pt x="9" y="49"/>
                    <a:pt x="8" y="51"/>
                  </a:cubicBezTo>
                  <a:cubicBezTo>
                    <a:pt x="8" y="52"/>
                    <a:pt x="8" y="52"/>
                    <a:pt x="8" y="52"/>
                  </a:cubicBezTo>
                  <a:cubicBezTo>
                    <a:pt x="7" y="54"/>
                    <a:pt x="6" y="56"/>
                    <a:pt x="5" y="58"/>
                  </a:cubicBezTo>
                  <a:cubicBezTo>
                    <a:pt x="5" y="59"/>
                    <a:pt x="5" y="59"/>
                    <a:pt x="5" y="59"/>
                  </a:cubicBezTo>
                  <a:cubicBezTo>
                    <a:pt x="4" y="60"/>
                    <a:pt x="4" y="62"/>
                    <a:pt x="3" y="64"/>
                  </a:cubicBezTo>
                  <a:cubicBezTo>
                    <a:pt x="3" y="65"/>
                    <a:pt x="3" y="65"/>
                    <a:pt x="3" y="65"/>
                  </a:cubicBezTo>
                  <a:cubicBezTo>
                    <a:pt x="3" y="67"/>
                    <a:pt x="2" y="68"/>
                    <a:pt x="2" y="70"/>
                  </a:cubicBezTo>
                  <a:cubicBezTo>
                    <a:pt x="1" y="71"/>
                    <a:pt x="1" y="71"/>
                    <a:pt x="1" y="72"/>
                  </a:cubicBezTo>
                  <a:cubicBezTo>
                    <a:pt x="1" y="74"/>
                    <a:pt x="1" y="76"/>
                    <a:pt x="0" y="78"/>
                  </a:cubicBezTo>
                  <a:cubicBezTo>
                    <a:pt x="3" y="77"/>
                    <a:pt x="5" y="76"/>
                    <a:pt x="8" y="76"/>
                  </a:cubicBezTo>
                  <a:close/>
                </a:path>
              </a:pathLst>
            </a:custGeom>
            <a:solidFill>
              <a:srgbClr val="97D700"/>
            </a:solidFill>
            <a:ln w="9525">
              <a:noFill/>
              <a:round/>
              <a:headEnd/>
              <a:tailEnd/>
            </a:ln>
          </p:spPr>
          <p:txBody>
            <a:bodyPr/>
            <a:lstStyle/>
            <a:p>
              <a:endParaRPr lang="en-GB"/>
            </a:p>
          </p:txBody>
        </p:sp>
        <p:sp>
          <p:nvSpPr>
            <p:cNvPr id="141" name="Freeform 39"/>
            <p:cNvSpPr>
              <a:spLocks/>
            </p:cNvSpPr>
            <p:nvPr userDrawn="1"/>
          </p:nvSpPr>
          <p:spPr bwMode="auto">
            <a:xfrm>
              <a:off x="382" y="308"/>
              <a:ext cx="83" cy="120"/>
            </a:xfrm>
            <a:custGeom>
              <a:avLst/>
              <a:gdLst>
                <a:gd name="T0" fmla="*/ 122 w 122"/>
                <a:gd name="T1" fmla="*/ 175 h 177"/>
                <a:gd name="T2" fmla="*/ 94 w 122"/>
                <a:gd name="T3" fmla="*/ 151 h 177"/>
                <a:gd name="T4" fmla="*/ 92 w 122"/>
                <a:gd name="T5" fmla="*/ 7 h 177"/>
                <a:gd name="T6" fmla="*/ 92 w 122"/>
                <a:gd name="T7" fmla="*/ 0 h 177"/>
                <a:gd name="T8" fmla="*/ 92 w 122"/>
                <a:gd name="T9" fmla="*/ 0 h 177"/>
                <a:gd name="T10" fmla="*/ 88 w 122"/>
                <a:gd name="T11" fmla="*/ 1 h 177"/>
                <a:gd name="T12" fmla="*/ 87 w 122"/>
                <a:gd name="T13" fmla="*/ 1 h 177"/>
                <a:gd name="T14" fmla="*/ 66 w 122"/>
                <a:gd name="T15" fmla="*/ 13 h 177"/>
                <a:gd name="T16" fmla="*/ 65 w 122"/>
                <a:gd name="T17" fmla="*/ 14 h 177"/>
                <a:gd name="T18" fmla="*/ 62 w 122"/>
                <a:gd name="T19" fmla="*/ 16 h 177"/>
                <a:gd name="T20" fmla="*/ 61 w 122"/>
                <a:gd name="T21" fmla="*/ 17 h 177"/>
                <a:gd name="T22" fmla="*/ 58 w 122"/>
                <a:gd name="T23" fmla="*/ 20 h 177"/>
                <a:gd name="T24" fmla="*/ 57 w 122"/>
                <a:gd name="T25" fmla="*/ 20 h 177"/>
                <a:gd name="T26" fmla="*/ 54 w 122"/>
                <a:gd name="T27" fmla="*/ 23 h 177"/>
                <a:gd name="T28" fmla="*/ 54 w 122"/>
                <a:gd name="T29" fmla="*/ 24 h 177"/>
                <a:gd name="T30" fmla="*/ 47 w 122"/>
                <a:gd name="T31" fmla="*/ 31 h 177"/>
                <a:gd name="T32" fmla="*/ 47 w 122"/>
                <a:gd name="T33" fmla="*/ 32 h 177"/>
                <a:gd name="T34" fmla="*/ 45 w 122"/>
                <a:gd name="T35" fmla="*/ 35 h 177"/>
                <a:gd name="T36" fmla="*/ 44 w 122"/>
                <a:gd name="T37" fmla="*/ 37 h 177"/>
                <a:gd name="T38" fmla="*/ 42 w 122"/>
                <a:gd name="T39" fmla="*/ 40 h 177"/>
                <a:gd name="T40" fmla="*/ 41 w 122"/>
                <a:gd name="T41" fmla="*/ 41 h 177"/>
                <a:gd name="T42" fmla="*/ 39 w 122"/>
                <a:gd name="T43" fmla="*/ 44 h 177"/>
                <a:gd name="T44" fmla="*/ 39 w 122"/>
                <a:gd name="T45" fmla="*/ 46 h 177"/>
                <a:gd name="T46" fmla="*/ 37 w 122"/>
                <a:gd name="T47" fmla="*/ 49 h 177"/>
                <a:gd name="T48" fmla="*/ 36 w 122"/>
                <a:gd name="T49" fmla="*/ 50 h 177"/>
                <a:gd name="T50" fmla="*/ 34 w 122"/>
                <a:gd name="T51" fmla="*/ 55 h 177"/>
                <a:gd name="T52" fmla="*/ 34 w 122"/>
                <a:gd name="T53" fmla="*/ 55 h 177"/>
                <a:gd name="T54" fmla="*/ 33 w 122"/>
                <a:gd name="T55" fmla="*/ 58 h 177"/>
                <a:gd name="T56" fmla="*/ 29 w 122"/>
                <a:gd name="T57" fmla="*/ 77 h 177"/>
                <a:gd name="T58" fmla="*/ 29 w 122"/>
                <a:gd name="T59" fmla="*/ 84 h 177"/>
                <a:gd name="T60" fmla="*/ 0 w 122"/>
                <a:gd name="T61" fmla="*/ 110 h 177"/>
                <a:gd name="T62" fmla="*/ 35 w 122"/>
                <a:gd name="T63" fmla="*/ 120 h 177"/>
                <a:gd name="T64" fmla="*/ 39 w 122"/>
                <a:gd name="T65" fmla="*/ 129 h 177"/>
                <a:gd name="T66" fmla="*/ 43 w 122"/>
                <a:gd name="T67" fmla="*/ 137 h 177"/>
                <a:gd name="T68" fmla="*/ 46 w 122"/>
                <a:gd name="T69" fmla="*/ 140 h 177"/>
                <a:gd name="T70" fmla="*/ 52 w 122"/>
                <a:gd name="T71" fmla="*/ 148 h 177"/>
                <a:gd name="T72" fmla="*/ 73 w 122"/>
                <a:gd name="T73" fmla="*/ 165 h 177"/>
                <a:gd name="T74" fmla="*/ 77 w 122"/>
                <a:gd name="T75" fmla="*/ 168 h 177"/>
                <a:gd name="T76" fmla="*/ 86 w 122"/>
                <a:gd name="T77" fmla="*/ 171 h 177"/>
                <a:gd name="T78" fmla="*/ 87 w 122"/>
                <a:gd name="T79" fmla="*/ 172 h 177"/>
                <a:gd name="T80" fmla="*/ 91 w 122"/>
                <a:gd name="T81" fmla="*/ 173 h 177"/>
                <a:gd name="T82" fmla="*/ 92 w 122"/>
                <a:gd name="T83" fmla="*/ 173 h 177"/>
                <a:gd name="T84" fmla="*/ 95 w 122"/>
                <a:gd name="T85" fmla="*/ 174 h 177"/>
                <a:gd name="T86" fmla="*/ 96 w 122"/>
                <a:gd name="T87" fmla="*/ 174 h 177"/>
                <a:gd name="T88" fmla="*/ 100 w 122"/>
                <a:gd name="T89" fmla="*/ 175 h 177"/>
                <a:gd name="T90" fmla="*/ 100 w 122"/>
                <a:gd name="T91" fmla="*/ 175 h 177"/>
                <a:gd name="T92" fmla="*/ 104 w 122"/>
                <a:gd name="T93" fmla="*/ 176 h 177"/>
                <a:gd name="T94" fmla="*/ 105 w 122"/>
                <a:gd name="T95" fmla="*/ 176 h 177"/>
                <a:gd name="T96" fmla="*/ 109 w 122"/>
                <a:gd name="T97" fmla="*/ 177 h 177"/>
                <a:gd name="T98" fmla="*/ 109 w 122"/>
                <a:gd name="T99" fmla="*/ 177 h 177"/>
                <a:gd name="T100" fmla="*/ 122 w 122"/>
                <a:gd name="T101" fmla="*/ 177 h 177"/>
                <a:gd name="T102" fmla="*/ 122 w 122"/>
                <a:gd name="T103" fmla="*/ 175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2" h="177">
                  <a:moveTo>
                    <a:pt x="122" y="175"/>
                  </a:moveTo>
                  <a:cubicBezTo>
                    <a:pt x="112" y="169"/>
                    <a:pt x="102" y="161"/>
                    <a:pt x="94" y="151"/>
                  </a:cubicBezTo>
                  <a:cubicBezTo>
                    <a:pt x="58" y="108"/>
                    <a:pt x="59" y="48"/>
                    <a:pt x="92" y="7"/>
                  </a:cubicBezTo>
                  <a:cubicBezTo>
                    <a:pt x="92" y="5"/>
                    <a:pt x="92" y="2"/>
                    <a:pt x="92" y="0"/>
                  </a:cubicBezTo>
                  <a:cubicBezTo>
                    <a:pt x="92" y="0"/>
                    <a:pt x="92" y="0"/>
                    <a:pt x="92" y="0"/>
                  </a:cubicBezTo>
                  <a:cubicBezTo>
                    <a:pt x="91" y="0"/>
                    <a:pt x="89" y="1"/>
                    <a:pt x="88" y="1"/>
                  </a:cubicBezTo>
                  <a:cubicBezTo>
                    <a:pt x="87" y="1"/>
                    <a:pt x="87" y="1"/>
                    <a:pt x="87" y="1"/>
                  </a:cubicBezTo>
                  <a:cubicBezTo>
                    <a:pt x="80" y="4"/>
                    <a:pt x="72" y="8"/>
                    <a:pt x="66" y="13"/>
                  </a:cubicBezTo>
                  <a:cubicBezTo>
                    <a:pt x="65" y="14"/>
                    <a:pt x="65" y="14"/>
                    <a:pt x="65" y="14"/>
                  </a:cubicBezTo>
                  <a:cubicBezTo>
                    <a:pt x="64" y="15"/>
                    <a:pt x="63" y="16"/>
                    <a:pt x="62" y="16"/>
                  </a:cubicBezTo>
                  <a:cubicBezTo>
                    <a:pt x="61" y="17"/>
                    <a:pt x="61" y="17"/>
                    <a:pt x="61" y="17"/>
                  </a:cubicBezTo>
                  <a:cubicBezTo>
                    <a:pt x="60" y="18"/>
                    <a:pt x="59" y="19"/>
                    <a:pt x="58" y="20"/>
                  </a:cubicBezTo>
                  <a:cubicBezTo>
                    <a:pt x="57" y="20"/>
                    <a:pt x="57" y="20"/>
                    <a:pt x="57" y="20"/>
                  </a:cubicBezTo>
                  <a:cubicBezTo>
                    <a:pt x="56" y="21"/>
                    <a:pt x="55" y="22"/>
                    <a:pt x="54" y="23"/>
                  </a:cubicBezTo>
                  <a:cubicBezTo>
                    <a:pt x="54" y="24"/>
                    <a:pt x="54" y="24"/>
                    <a:pt x="54" y="24"/>
                  </a:cubicBezTo>
                  <a:cubicBezTo>
                    <a:pt x="52" y="26"/>
                    <a:pt x="49" y="29"/>
                    <a:pt x="47" y="31"/>
                  </a:cubicBezTo>
                  <a:cubicBezTo>
                    <a:pt x="47" y="32"/>
                    <a:pt x="47" y="32"/>
                    <a:pt x="47" y="32"/>
                  </a:cubicBezTo>
                  <a:cubicBezTo>
                    <a:pt x="46" y="33"/>
                    <a:pt x="45" y="34"/>
                    <a:pt x="45" y="35"/>
                  </a:cubicBezTo>
                  <a:cubicBezTo>
                    <a:pt x="44" y="36"/>
                    <a:pt x="44" y="36"/>
                    <a:pt x="44" y="37"/>
                  </a:cubicBezTo>
                  <a:cubicBezTo>
                    <a:pt x="43" y="38"/>
                    <a:pt x="42" y="39"/>
                    <a:pt x="42" y="40"/>
                  </a:cubicBezTo>
                  <a:cubicBezTo>
                    <a:pt x="42" y="40"/>
                    <a:pt x="41" y="41"/>
                    <a:pt x="41" y="41"/>
                  </a:cubicBezTo>
                  <a:cubicBezTo>
                    <a:pt x="40" y="42"/>
                    <a:pt x="40" y="43"/>
                    <a:pt x="39" y="44"/>
                  </a:cubicBezTo>
                  <a:cubicBezTo>
                    <a:pt x="39" y="44"/>
                    <a:pt x="39" y="45"/>
                    <a:pt x="39" y="46"/>
                  </a:cubicBezTo>
                  <a:cubicBezTo>
                    <a:pt x="38" y="47"/>
                    <a:pt x="38" y="48"/>
                    <a:pt x="37" y="49"/>
                  </a:cubicBezTo>
                  <a:cubicBezTo>
                    <a:pt x="37" y="49"/>
                    <a:pt x="37" y="50"/>
                    <a:pt x="36" y="50"/>
                  </a:cubicBezTo>
                  <a:cubicBezTo>
                    <a:pt x="36" y="52"/>
                    <a:pt x="35" y="53"/>
                    <a:pt x="34" y="55"/>
                  </a:cubicBezTo>
                  <a:cubicBezTo>
                    <a:pt x="34" y="55"/>
                    <a:pt x="34" y="55"/>
                    <a:pt x="34" y="55"/>
                  </a:cubicBezTo>
                  <a:cubicBezTo>
                    <a:pt x="34" y="56"/>
                    <a:pt x="34" y="57"/>
                    <a:pt x="33" y="58"/>
                  </a:cubicBezTo>
                  <a:cubicBezTo>
                    <a:pt x="31" y="64"/>
                    <a:pt x="30" y="70"/>
                    <a:pt x="29" y="77"/>
                  </a:cubicBezTo>
                  <a:cubicBezTo>
                    <a:pt x="29" y="79"/>
                    <a:pt x="29" y="82"/>
                    <a:pt x="29" y="84"/>
                  </a:cubicBezTo>
                  <a:cubicBezTo>
                    <a:pt x="0" y="110"/>
                    <a:pt x="0" y="110"/>
                    <a:pt x="0" y="110"/>
                  </a:cubicBezTo>
                  <a:cubicBezTo>
                    <a:pt x="35" y="120"/>
                    <a:pt x="35" y="120"/>
                    <a:pt x="35" y="120"/>
                  </a:cubicBezTo>
                  <a:cubicBezTo>
                    <a:pt x="36" y="123"/>
                    <a:pt x="37" y="126"/>
                    <a:pt x="39" y="129"/>
                  </a:cubicBezTo>
                  <a:cubicBezTo>
                    <a:pt x="40" y="131"/>
                    <a:pt x="42" y="134"/>
                    <a:pt x="43" y="137"/>
                  </a:cubicBezTo>
                  <a:cubicBezTo>
                    <a:pt x="44" y="138"/>
                    <a:pt x="45" y="139"/>
                    <a:pt x="46" y="140"/>
                  </a:cubicBezTo>
                  <a:cubicBezTo>
                    <a:pt x="48" y="143"/>
                    <a:pt x="49" y="145"/>
                    <a:pt x="52" y="148"/>
                  </a:cubicBezTo>
                  <a:cubicBezTo>
                    <a:pt x="58" y="155"/>
                    <a:pt x="65" y="160"/>
                    <a:pt x="73" y="165"/>
                  </a:cubicBezTo>
                  <a:cubicBezTo>
                    <a:pt x="75" y="166"/>
                    <a:pt x="76" y="167"/>
                    <a:pt x="77" y="168"/>
                  </a:cubicBezTo>
                  <a:cubicBezTo>
                    <a:pt x="80" y="169"/>
                    <a:pt x="83" y="170"/>
                    <a:pt x="86" y="171"/>
                  </a:cubicBezTo>
                  <a:cubicBezTo>
                    <a:pt x="87" y="172"/>
                    <a:pt x="87" y="172"/>
                    <a:pt x="87" y="172"/>
                  </a:cubicBezTo>
                  <a:cubicBezTo>
                    <a:pt x="88" y="172"/>
                    <a:pt x="89" y="173"/>
                    <a:pt x="91" y="173"/>
                  </a:cubicBezTo>
                  <a:cubicBezTo>
                    <a:pt x="92" y="173"/>
                    <a:pt x="92" y="173"/>
                    <a:pt x="92" y="173"/>
                  </a:cubicBezTo>
                  <a:cubicBezTo>
                    <a:pt x="93" y="174"/>
                    <a:pt x="94" y="174"/>
                    <a:pt x="95" y="174"/>
                  </a:cubicBezTo>
                  <a:cubicBezTo>
                    <a:pt x="96" y="174"/>
                    <a:pt x="96" y="174"/>
                    <a:pt x="96" y="174"/>
                  </a:cubicBezTo>
                  <a:cubicBezTo>
                    <a:pt x="97" y="175"/>
                    <a:pt x="99" y="175"/>
                    <a:pt x="100" y="175"/>
                  </a:cubicBezTo>
                  <a:cubicBezTo>
                    <a:pt x="100" y="175"/>
                    <a:pt x="100" y="175"/>
                    <a:pt x="100" y="175"/>
                  </a:cubicBezTo>
                  <a:cubicBezTo>
                    <a:pt x="102" y="176"/>
                    <a:pt x="103" y="176"/>
                    <a:pt x="104" y="176"/>
                  </a:cubicBezTo>
                  <a:cubicBezTo>
                    <a:pt x="105" y="176"/>
                    <a:pt x="105" y="176"/>
                    <a:pt x="105" y="176"/>
                  </a:cubicBezTo>
                  <a:cubicBezTo>
                    <a:pt x="106" y="176"/>
                    <a:pt x="108" y="177"/>
                    <a:pt x="109" y="177"/>
                  </a:cubicBezTo>
                  <a:cubicBezTo>
                    <a:pt x="109" y="177"/>
                    <a:pt x="109" y="177"/>
                    <a:pt x="109" y="177"/>
                  </a:cubicBezTo>
                  <a:cubicBezTo>
                    <a:pt x="114" y="177"/>
                    <a:pt x="118" y="177"/>
                    <a:pt x="122" y="177"/>
                  </a:cubicBezTo>
                  <a:lnTo>
                    <a:pt x="122" y="175"/>
                  </a:lnTo>
                  <a:close/>
                </a:path>
              </a:pathLst>
            </a:custGeom>
            <a:solidFill>
              <a:srgbClr val="FF671F"/>
            </a:solidFill>
            <a:ln w="9525">
              <a:noFill/>
              <a:round/>
              <a:headEnd/>
              <a:tailEnd/>
            </a:ln>
          </p:spPr>
          <p:txBody>
            <a:bodyPr/>
            <a:lstStyle/>
            <a:p>
              <a:endParaRPr lang="en-GB"/>
            </a:p>
          </p:txBody>
        </p:sp>
        <p:sp>
          <p:nvSpPr>
            <p:cNvPr id="142" name="Freeform 40"/>
            <p:cNvSpPr>
              <a:spLocks/>
            </p:cNvSpPr>
            <p:nvPr userDrawn="1"/>
          </p:nvSpPr>
          <p:spPr bwMode="auto">
            <a:xfrm>
              <a:off x="445" y="306"/>
              <a:ext cx="5" cy="6"/>
            </a:xfrm>
            <a:custGeom>
              <a:avLst/>
              <a:gdLst>
                <a:gd name="T0" fmla="*/ 8 w 8"/>
                <a:gd name="T1" fmla="*/ 0 h 9"/>
                <a:gd name="T2" fmla="*/ 0 w 8"/>
                <a:gd name="T3" fmla="*/ 2 h 9"/>
                <a:gd name="T4" fmla="*/ 0 w 8"/>
                <a:gd name="T5" fmla="*/ 9 h 9"/>
                <a:gd name="T6" fmla="*/ 8 w 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9">
                  <a:moveTo>
                    <a:pt x="8" y="0"/>
                  </a:moveTo>
                  <a:cubicBezTo>
                    <a:pt x="5" y="0"/>
                    <a:pt x="3" y="1"/>
                    <a:pt x="0" y="2"/>
                  </a:cubicBezTo>
                  <a:cubicBezTo>
                    <a:pt x="0" y="4"/>
                    <a:pt x="0" y="7"/>
                    <a:pt x="0" y="9"/>
                  </a:cubicBezTo>
                  <a:cubicBezTo>
                    <a:pt x="2" y="6"/>
                    <a:pt x="5" y="3"/>
                    <a:pt x="8" y="0"/>
                  </a:cubicBezTo>
                  <a:close/>
                </a:path>
              </a:pathLst>
            </a:custGeom>
            <a:solidFill>
              <a:srgbClr val="6A2382"/>
            </a:solidFill>
            <a:ln w="9525">
              <a:noFill/>
              <a:round/>
              <a:headEnd/>
              <a:tailEnd/>
            </a:ln>
          </p:spPr>
          <p:txBody>
            <a:bodyPr/>
            <a:lstStyle/>
            <a:p>
              <a:endParaRPr lang="en-GB"/>
            </a:p>
          </p:txBody>
        </p:sp>
        <p:sp>
          <p:nvSpPr>
            <p:cNvPr id="143" name="Freeform 41"/>
            <p:cNvSpPr>
              <a:spLocks/>
            </p:cNvSpPr>
            <p:nvPr userDrawn="1"/>
          </p:nvSpPr>
          <p:spPr bwMode="auto">
            <a:xfrm>
              <a:off x="465" y="315"/>
              <a:ext cx="118" cy="145"/>
            </a:xfrm>
            <a:custGeom>
              <a:avLst/>
              <a:gdLst>
                <a:gd name="T0" fmla="*/ 151 w 172"/>
                <a:gd name="T1" fmla="*/ 135 h 212"/>
                <a:gd name="T2" fmla="*/ 154 w 172"/>
                <a:gd name="T3" fmla="*/ 131 h 212"/>
                <a:gd name="T4" fmla="*/ 156 w 172"/>
                <a:gd name="T5" fmla="*/ 126 h 212"/>
                <a:gd name="T6" fmla="*/ 159 w 172"/>
                <a:gd name="T7" fmla="*/ 121 h 212"/>
                <a:gd name="T8" fmla="*/ 161 w 172"/>
                <a:gd name="T9" fmla="*/ 116 h 212"/>
                <a:gd name="T10" fmla="*/ 164 w 172"/>
                <a:gd name="T11" fmla="*/ 111 h 212"/>
                <a:gd name="T12" fmla="*/ 165 w 172"/>
                <a:gd name="T13" fmla="*/ 106 h 212"/>
                <a:gd name="T14" fmla="*/ 167 w 172"/>
                <a:gd name="T15" fmla="*/ 101 h 212"/>
                <a:gd name="T16" fmla="*/ 168 w 172"/>
                <a:gd name="T17" fmla="*/ 96 h 212"/>
                <a:gd name="T18" fmla="*/ 169 w 172"/>
                <a:gd name="T19" fmla="*/ 91 h 212"/>
                <a:gd name="T20" fmla="*/ 170 w 172"/>
                <a:gd name="T21" fmla="*/ 86 h 212"/>
                <a:gd name="T22" fmla="*/ 171 w 172"/>
                <a:gd name="T23" fmla="*/ 80 h 212"/>
                <a:gd name="T24" fmla="*/ 171 w 172"/>
                <a:gd name="T25" fmla="*/ 75 h 212"/>
                <a:gd name="T26" fmla="*/ 172 w 172"/>
                <a:gd name="T27" fmla="*/ 70 h 212"/>
                <a:gd name="T28" fmla="*/ 171 w 172"/>
                <a:gd name="T29" fmla="*/ 64 h 212"/>
                <a:gd name="T30" fmla="*/ 171 w 172"/>
                <a:gd name="T31" fmla="*/ 59 h 212"/>
                <a:gd name="T32" fmla="*/ 170 w 172"/>
                <a:gd name="T33" fmla="*/ 54 h 212"/>
                <a:gd name="T34" fmla="*/ 170 w 172"/>
                <a:gd name="T35" fmla="*/ 49 h 212"/>
                <a:gd name="T36" fmla="*/ 168 w 172"/>
                <a:gd name="T37" fmla="*/ 43 h 212"/>
                <a:gd name="T38" fmla="*/ 167 w 172"/>
                <a:gd name="T39" fmla="*/ 38 h 212"/>
                <a:gd name="T40" fmla="*/ 166 w 172"/>
                <a:gd name="T41" fmla="*/ 33 h 212"/>
                <a:gd name="T42" fmla="*/ 164 w 172"/>
                <a:gd name="T43" fmla="*/ 28 h 212"/>
                <a:gd name="T44" fmla="*/ 162 w 172"/>
                <a:gd name="T45" fmla="*/ 23 h 212"/>
                <a:gd name="T46" fmla="*/ 159 w 172"/>
                <a:gd name="T47" fmla="*/ 18 h 212"/>
                <a:gd name="T48" fmla="*/ 157 w 172"/>
                <a:gd name="T49" fmla="*/ 13 h 212"/>
                <a:gd name="T50" fmla="*/ 154 w 172"/>
                <a:gd name="T51" fmla="*/ 9 h 212"/>
                <a:gd name="T52" fmla="*/ 151 w 172"/>
                <a:gd name="T53" fmla="*/ 4 h 212"/>
                <a:gd name="T54" fmla="*/ 148 w 172"/>
                <a:gd name="T55" fmla="*/ 0 h 212"/>
                <a:gd name="T56" fmla="*/ 80 w 172"/>
                <a:gd name="T57" fmla="*/ 107 h 212"/>
                <a:gd name="T58" fmla="*/ 5 w 172"/>
                <a:gd name="T59" fmla="*/ 187 h 212"/>
                <a:gd name="T60" fmla="*/ 27 w 172"/>
                <a:gd name="T61" fmla="*/ 196 h 212"/>
                <a:gd name="T62" fmla="*/ 72 w 172"/>
                <a:gd name="T63" fmla="*/ 181 h 212"/>
                <a:gd name="T64" fmla="*/ 111 w 172"/>
                <a:gd name="T65" fmla="*/ 169 h 212"/>
                <a:gd name="T66" fmla="*/ 131 w 172"/>
                <a:gd name="T67" fmla="*/ 156 h 212"/>
                <a:gd name="T68" fmla="*/ 136 w 172"/>
                <a:gd name="T69" fmla="*/ 152 h 212"/>
                <a:gd name="T70" fmla="*/ 140 w 172"/>
                <a:gd name="T71" fmla="*/ 148 h 212"/>
                <a:gd name="T72" fmla="*/ 144 w 172"/>
                <a:gd name="T73" fmla="*/ 144 h 212"/>
                <a:gd name="T74" fmla="*/ 147 w 172"/>
                <a:gd name="T75" fmla="*/ 140 h 2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2" h="212">
                  <a:moveTo>
                    <a:pt x="149" y="138"/>
                  </a:moveTo>
                  <a:cubicBezTo>
                    <a:pt x="149" y="137"/>
                    <a:pt x="150" y="136"/>
                    <a:pt x="151" y="135"/>
                  </a:cubicBezTo>
                  <a:cubicBezTo>
                    <a:pt x="151" y="134"/>
                    <a:pt x="152" y="134"/>
                    <a:pt x="152" y="133"/>
                  </a:cubicBezTo>
                  <a:cubicBezTo>
                    <a:pt x="153" y="132"/>
                    <a:pt x="153" y="131"/>
                    <a:pt x="154" y="131"/>
                  </a:cubicBezTo>
                  <a:cubicBezTo>
                    <a:pt x="154" y="130"/>
                    <a:pt x="155" y="129"/>
                    <a:pt x="155" y="128"/>
                  </a:cubicBezTo>
                  <a:cubicBezTo>
                    <a:pt x="156" y="128"/>
                    <a:pt x="156" y="127"/>
                    <a:pt x="156" y="126"/>
                  </a:cubicBezTo>
                  <a:cubicBezTo>
                    <a:pt x="157" y="125"/>
                    <a:pt x="157" y="124"/>
                    <a:pt x="158" y="124"/>
                  </a:cubicBezTo>
                  <a:cubicBezTo>
                    <a:pt x="158" y="123"/>
                    <a:pt x="159" y="122"/>
                    <a:pt x="159" y="121"/>
                  </a:cubicBezTo>
                  <a:cubicBezTo>
                    <a:pt x="159" y="120"/>
                    <a:pt x="160" y="120"/>
                    <a:pt x="160" y="119"/>
                  </a:cubicBezTo>
                  <a:cubicBezTo>
                    <a:pt x="161" y="118"/>
                    <a:pt x="161" y="117"/>
                    <a:pt x="161" y="116"/>
                  </a:cubicBezTo>
                  <a:cubicBezTo>
                    <a:pt x="162" y="116"/>
                    <a:pt x="162" y="115"/>
                    <a:pt x="163" y="114"/>
                  </a:cubicBezTo>
                  <a:cubicBezTo>
                    <a:pt x="163" y="113"/>
                    <a:pt x="163" y="112"/>
                    <a:pt x="164" y="111"/>
                  </a:cubicBezTo>
                  <a:cubicBezTo>
                    <a:pt x="164" y="111"/>
                    <a:pt x="164" y="110"/>
                    <a:pt x="165" y="109"/>
                  </a:cubicBezTo>
                  <a:cubicBezTo>
                    <a:pt x="165" y="108"/>
                    <a:pt x="165" y="107"/>
                    <a:pt x="165" y="106"/>
                  </a:cubicBezTo>
                  <a:cubicBezTo>
                    <a:pt x="166" y="106"/>
                    <a:pt x="166" y="105"/>
                    <a:pt x="166" y="104"/>
                  </a:cubicBezTo>
                  <a:cubicBezTo>
                    <a:pt x="167" y="103"/>
                    <a:pt x="167" y="102"/>
                    <a:pt x="167" y="101"/>
                  </a:cubicBezTo>
                  <a:cubicBezTo>
                    <a:pt x="167" y="100"/>
                    <a:pt x="168" y="99"/>
                    <a:pt x="168" y="98"/>
                  </a:cubicBezTo>
                  <a:cubicBezTo>
                    <a:pt x="168" y="98"/>
                    <a:pt x="168" y="97"/>
                    <a:pt x="168" y="96"/>
                  </a:cubicBezTo>
                  <a:cubicBezTo>
                    <a:pt x="169" y="95"/>
                    <a:pt x="169" y="94"/>
                    <a:pt x="169" y="93"/>
                  </a:cubicBezTo>
                  <a:cubicBezTo>
                    <a:pt x="169" y="92"/>
                    <a:pt x="169" y="92"/>
                    <a:pt x="169" y="91"/>
                  </a:cubicBezTo>
                  <a:cubicBezTo>
                    <a:pt x="170" y="90"/>
                    <a:pt x="170" y="89"/>
                    <a:pt x="170" y="88"/>
                  </a:cubicBezTo>
                  <a:cubicBezTo>
                    <a:pt x="170" y="87"/>
                    <a:pt x="170" y="86"/>
                    <a:pt x="170" y="86"/>
                  </a:cubicBezTo>
                  <a:cubicBezTo>
                    <a:pt x="171" y="85"/>
                    <a:pt x="171" y="84"/>
                    <a:pt x="171" y="83"/>
                  </a:cubicBezTo>
                  <a:cubicBezTo>
                    <a:pt x="171" y="82"/>
                    <a:pt x="171" y="81"/>
                    <a:pt x="171" y="80"/>
                  </a:cubicBezTo>
                  <a:cubicBezTo>
                    <a:pt x="171" y="79"/>
                    <a:pt x="171" y="78"/>
                    <a:pt x="171" y="77"/>
                  </a:cubicBezTo>
                  <a:cubicBezTo>
                    <a:pt x="171" y="77"/>
                    <a:pt x="171" y="76"/>
                    <a:pt x="171" y="75"/>
                  </a:cubicBezTo>
                  <a:cubicBezTo>
                    <a:pt x="171" y="74"/>
                    <a:pt x="171" y="73"/>
                    <a:pt x="171" y="72"/>
                  </a:cubicBezTo>
                  <a:cubicBezTo>
                    <a:pt x="172" y="71"/>
                    <a:pt x="172" y="70"/>
                    <a:pt x="172" y="70"/>
                  </a:cubicBezTo>
                  <a:cubicBezTo>
                    <a:pt x="172" y="69"/>
                    <a:pt x="172" y="68"/>
                    <a:pt x="171" y="66"/>
                  </a:cubicBezTo>
                  <a:cubicBezTo>
                    <a:pt x="171" y="66"/>
                    <a:pt x="171" y="65"/>
                    <a:pt x="171" y="64"/>
                  </a:cubicBezTo>
                  <a:cubicBezTo>
                    <a:pt x="171" y="63"/>
                    <a:pt x="171" y="62"/>
                    <a:pt x="171" y="61"/>
                  </a:cubicBezTo>
                  <a:cubicBezTo>
                    <a:pt x="171" y="60"/>
                    <a:pt x="171" y="60"/>
                    <a:pt x="171" y="59"/>
                  </a:cubicBezTo>
                  <a:cubicBezTo>
                    <a:pt x="171" y="58"/>
                    <a:pt x="171" y="57"/>
                    <a:pt x="171" y="56"/>
                  </a:cubicBezTo>
                  <a:cubicBezTo>
                    <a:pt x="171" y="55"/>
                    <a:pt x="171" y="54"/>
                    <a:pt x="170" y="54"/>
                  </a:cubicBezTo>
                  <a:cubicBezTo>
                    <a:pt x="170" y="53"/>
                    <a:pt x="170" y="52"/>
                    <a:pt x="170" y="50"/>
                  </a:cubicBezTo>
                  <a:cubicBezTo>
                    <a:pt x="170" y="50"/>
                    <a:pt x="170" y="49"/>
                    <a:pt x="170" y="49"/>
                  </a:cubicBezTo>
                  <a:cubicBezTo>
                    <a:pt x="169" y="47"/>
                    <a:pt x="169" y="46"/>
                    <a:pt x="169" y="45"/>
                  </a:cubicBezTo>
                  <a:cubicBezTo>
                    <a:pt x="169" y="44"/>
                    <a:pt x="169" y="44"/>
                    <a:pt x="168" y="43"/>
                  </a:cubicBezTo>
                  <a:cubicBezTo>
                    <a:pt x="168" y="42"/>
                    <a:pt x="168" y="41"/>
                    <a:pt x="168" y="40"/>
                  </a:cubicBezTo>
                  <a:cubicBezTo>
                    <a:pt x="167" y="39"/>
                    <a:pt x="167" y="39"/>
                    <a:pt x="167" y="38"/>
                  </a:cubicBezTo>
                  <a:cubicBezTo>
                    <a:pt x="167" y="37"/>
                    <a:pt x="166" y="36"/>
                    <a:pt x="166" y="34"/>
                  </a:cubicBezTo>
                  <a:cubicBezTo>
                    <a:pt x="166" y="34"/>
                    <a:pt x="166" y="34"/>
                    <a:pt x="166" y="33"/>
                  </a:cubicBezTo>
                  <a:cubicBezTo>
                    <a:pt x="165" y="32"/>
                    <a:pt x="165" y="31"/>
                    <a:pt x="164" y="29"/>
                  </a:cubicBezTo>
                  <a:cubicBezTo>
                    <a:pt x="164" y="29"/>
                    <a:pt x="164" y="28"/>
                    <a:pt x="164" y="28"/>
                  </a:cubicBezTo>
                  <a:cubicBezTo>
                    <a:pt x="163" y="27"/>
                    <a:pt x="163" y="25"/>
                    <a:pt x="162" y="24"/>
                  </a:cubicBezTo>
                  <a:cubicBezTo>
                    <a:pt x="162" y="24"/>
                    <a:pt x="162" y="23"/>
                    <a:pt x="162" y="23"/>
                  </a:cubicBezTo>
                  <a:cubicBezTo>
                    <a:pt x="161" y="22"/>
                    <a:pt x="160" y="20"/>
                    <a:pt x="160" y="19"/>
                  </a:cubicBezTo>
                  <a:cubicBezTo>
                    <a:pt x="159" y="18"/>
                    <a:pt x="159" y="18"/>
                    <a:pt x="159" y="18"/>
                  </a:cubicBezTo>
                  <a:cubicBezTo>
                    <a:pt x="159" y="17"/>
                    <a:pt x="158" y="15"/>
                    <a:pt x="157" y="14"/>
                  </a:cubicBezTo>
                  <a:cubicBezTo>
                    <a:pt x="157" y="13"/>
                    <a:pt x="157" y="13"/>
                    <a:pt x="157" y="13"/>
                  </a:cubicBezTo>
                  <a:cubicBezTo>
                    <a:pt x="156" y="12"/>
                    <a:pt x="155" y="11"/>
                    <a:pt x="154" y="9"/>
                  </a:cubicBezTo>
                  <a:cubicBezTo>
                    <a:pt x="154" y="9"/>
                    <a:pt x="154" y="9"/>
                    <a:pt x="154" y="9"/>
                  </a:cubicBezTo>
                  <a:cubicBezTo>
                    <a:pt x="153" y="7"/>
                    <a:pt x="152" y="6"/>
                    <a:pt x="151" y="5"/>
                  </a:cubicBezTo>
                  <a:cubicBezTo>
                    <a:pt x="151" y="4"/>
                    <a:pt x="151" y="4"/>
                    <a:pt x="151" y="4"/>
                  </a:cubicBezTo>
                  <a:cubicBezTo>
                    <a:pt x="150" y="3"/>
                    <a:pt x="149" y="1"/>
                    <a:pt x="148" y="0"/>
                  </a:cubicBezTo>
                  <a:cubicBezTo>
                    <a:pt x="148" y="0"/>
                    <a:pt x="148" y="0"/>
                    <a:pt x="148" y="0"/>
                  </a:cubicBezTo>
                  <a:cubicBezTo>
                    <a:pt x="149" y="40"/>
                    <a:pt x="124" y="77"/>
                    <a:pt x="85" y="88"/>
                  </a:cubicBezTo>
                  <a:cubicBezTo>
                    <a:pt x="84" y="95"/>
                    <a:pt x="82" y="101"/>
                    <a:pt x="80" y="107"/>
                  </a:cubicBezTo>
                  <a:cubicBezTo>
                    <a:pt x="67" y="142"/>
                    <a:pt x="35" y="164"/>
                    <a:pt x="0" y="166"/>
                  </a:cubicBezTo>
                  <a:cubicBezTo>
                    <a:pt x="5" y="187"/>
                    <a:pt x="5" y="187"/>
                    <a:pt x="5" y="187"/>
                  </a:cubicBezTo>
                  <a:cubicBezTo>
                    <a:pt x="10" y="212"/>
                    <a:pt x="10" y="212"/>
                    <a:pt x="10" y="212"/>
                  </a:cubicBezTo>
                  <a:cubicBezTo>
                    <a:pt x="27" y="196"/>
                    <a:pt x="27" y="196"/>
                    <a:pt x="27" y="196"/>
                  </a:cubicBezTo>
                  <a:cubicBezTo>
                    <a:pt x="43" y="180"/>
                    <a:pt x="43" y="180"/>
                    <a:pt x="43" y="180"/>
                  </a:cubicBezTo>
                  <a:cubicBezTo>
                    <a:pt x="53" y="182"/>
                    <a:pt x="63" y="182"/>
                    <a:pt x="72" y="181"/>
                  </a:cubicBezTo>
                  <a:cubicBezTo>
                    <a:pt x="76" y="180"/>
                    <a:pt x="80" y="180"/>
                    <a:pt x="84" y="179"/>
                  </a:cubicBezTo>
                  <a:cubicBezTo>
                    <a:pt x="93" y="177"/>
                    <a:pt x="102" y="174"/>
                    <a:pt x="111" y="169"/>
                  </a:cubicBezTo>
                  <a:cubicBezTo>
                    <a:pt x="115" y="167"/>
                    <a:pt x="118" y="165"/>
                    <a:pt x="122" y="163"/>
                  </a:cubicBezTo>
                  <a:cubicBezTo>
                    <a:pt x="125" y="161"/>
                    <a:pt x="128" y="158"/>
                    <a:pt x="131" y="156"/>
                  </a:cubicBezTo>
                  <a:cubicBezTo>
                    <a:pt x="132" y="155"/>
                    <a:pt x="132" y="155"/>
                    <a:pt x="132" y="155"/>
                  </a:cubicBezTo>
                  <a:cubicBezTo>
                    <a:pt x="133" y="154"/>
                    <a:pt x="134" y="153"/>
                    <a:pt x="136" y="152"/>
                  </a:cubicBezTo>
                  <a:cubicBezTo>
                    <a:pt x="136" y="151"/>
                    <a:pt x="137" y="151"/>
                    <a:pt x="137" y="150"/>
                  </a:cubicBezTo>
                  <a:cubicBezTo>
                    <a:pt x="138" y="150"/>
                    <a:pt x="139" y="149"/>
                    <a:pt x="140" y="148"/>
                  </a:cubicBezTo>
                  <a:cubicBezTo>
                    <a:pt x="140" y="147"/>
                    <a:pt x="141" y="147"/>
                    <a:pt x="141" y="146"/>
                  </a:cubicBezTo>
                  <a:cubicBezTo>
                    <a:pt x="142" y="145"/>
                    <a:pt x="143" y="145"/>
                    <a:pt x="144" y="144"/>
                  </a:cubicBezTo>
                  <a:cubicBezTo>
                    <a:pt x="144" y="143"/>
                    <a:pt x="145" y="143"/>
                    <a:pt x="145" y="142"/>
                  </a:cubicBezTo>
                  <a:cubicBezTo>
                    <a:pt x="146" y="141"/>
                    <a:pt x="147" y="140"/>
                    <a:pt x="147" y="140"/>
                  </a:cubicBezTo>
                  <a:cubicBezTo>
                    <a:pt x="148" y="139"/>
                    <a:pt x="148" y="138"/>
                    <a:pt x="149" y="138"/>
                  </a:cubicBezTo>
                  <a:close/>
                </a:path>
              </a:pathLst>
            </a:custGeom>
            <a:solidFill>
              <a:srgbClr val="008EAA"/>
            </a:solidFill>
            <a:ln w="9525">
              <a:noFill/>
              <a:round/>
              <a:headEnd/>
              <a:tailEnd/>
            </a:ln>
          </p:spPr>
          <p:txBody>
            <a:bodyPr/>
            <a:lstStyle/>
            <a:p>
              <a:endParaRPr lang="en-GB"/>
            </a:p>
          </p:txBody>
        </p:sp>
        <p:sp>
          <p:nvSpPr>
            <p:cNvPr id="144" name="Freeform 42"/>
            <p:cNvSpPr>
              <a:spLocks/>
            </p:cNvSpPr>
            <p:nvPr userDrawn="1"/>
          </p:nvSpPr>
          <p:spPr bwMode="auto">
            <a:xfrm>
              <a:off x="450" y="274"/>
              <a:ext cx="117" cy="101"/>
            </a:xfrm>
            <a:custGeom>
              <a:avLst/>
              <a:gdLst>
                <a:gd name="T0" fmla="*/ 7 w 171"/>
                <a:gd name="T1" fmla="*/ 40 h 148"/>
                <a:gd name="T2" fmla="*/ 0 w 171"/>
                <a:gd name="T3" fmla="*/ 47 h 148"/>
                <a:gd name="T4" fmla="*/ 50 w 171"/>
                <a:gd name="T5" fmla="*/ 50 h 148"/>
                <a:gd name="T6" fmla="*/ 107 w 171"/>
                <a:gd name="T7" fmla="*/ 148 h 148"/>
                <a:gd name="T8" fmla="*/ 170 w 171"/>
                <a:gd name="T9" fmla="*/ 60 h 148"/>
                <a:gd name="T10" fmla="*/ 167 w 171"/>
                <a:gd name="T11" fmla="*/ 56 h 148"/>
                <a:gd name="T12" fmla="*/ 7 w 171"/>
                <a:gd name="T13" fmla="*/ 40 h 1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48">
                  <a:moveTo>
                    <a:pt x="7" y="40"/>
                  </a:moveTo>
                  <a:cubicBezTo>
                    <a:pt x="5" y="42"/>
                    <a:pt x="2" y="44"/>
                    <a:pt x="0" y="47"/>
                  </a:cubicBezTo>
                  <a:cubicBezTo>
                    <a:pt x="16" y="43"/>
                    <a:pt x="34" y="44"/>
                    <a:pt x="50" y="50"/>
                  </a:cubicBezTo>
                  <a:cubicBezTo>
                    <a:pt x="91" y="65"/>
                    <a:pt x="113" y="107"/>
                    <a:pt x="107" y="148"/>
                  </a:cubicBezTo>
                  <a:cubicBezTo>
                    <a:pt x="146" y="137"/>
                    <a:pt x="171" y="100"/>
                    <a:pt x="170" y="60"/>
                  </a:cubicBezTo>
                  <a:cubicBezTo>
                    <a:pt x="169" y="59"/>
                    <a:pt x="168" y="57"/>
                    <a:pt x="167" y="56"/>
                  </a:cubicBezTo>
                  <a:cubicBezTo>
                    <a:pt x="126" y="7"/>
                    <a:pt x="55" y="0"/>
                    <a:pt x="7" y="40"/>
                  </a:cubicBezTo>
                  <a:close/>
                </a:path>
              </a:pathLst>
            </a:custGeom>
            <a:solidFill>
              <a:srgbClr val="009639"/>
            </a:solidFill>
            <a:ln w="9525">
              <a:noFill/>
              <a:round/>
              <a:headEnd/>
              <a:tailEnd/>
            </a:ln>
          </p:spPr>
          <p:txBody>
            <a:bodyPr/>
            <a:lstStyle/>
            <a:p>
              <a:endParaRPr lang="en-GB"/>
            </a:p>
          </p:txBody>
        </p:sp>
        <p:sp>
          <p:nvSpPr>
            <p:cNvPr id="145" name="Freeform 43"/>
            <p:cNvSpPr>
              <a:spLocks/>
            </p:cNvSpPr>
            <p:nvPr userDrawn="1"/>
          </p:nvSpPr>
          <p:spPr bwMode="auto">
            <a:xfrm>
              <a:off x="422" y="312"/>
              <a:ext cx="101" cy="116"/>
            </a:xfrm>
            <a:custGeom>
              <a:avLst/>
              <a:gdLst>
                <a:gd name="T0" fmla="*/ 35 w 149"/>
                <a:gd name="T1" fmla="*/ 24 h 170"/>
                <a:gd name="T2" fmla="*/ 34 w 149"/>
                <a:gd name="T3" fmla="*/ 0 h 170"/>
                <a:gd name="T4" fmla="*/ 36 w 149"/>
                <a:gd name="T5" fmla="*/ 144 h 170"/>
                <a:gd name="T6" fmla="*/ 64 w 149"/>
                <a:gd name="T7" fmla="*/ 168 h 170"/>
                <a:gd name="T8" fmla="*/ 64 w 149"/>
                <a:gd name="T9" fmla="*/ 170 h 170"/>
                <a:gd name="T10" fmla="*/ 144 w 149"/>
                <a:gd name="T11" fmla="*/ 111 h 170"/>
                <a:gd name="T12" fmla="*/ 149 w 149"/>
                <a:gd name="T13" fmla="*/ 92 h 170"/>
                <a:gd name="T14" fmla="*/ 142 w 149"/>
                <a:gd name="T15" fmla="*/ 94 h 170"/>
                <a:gd name="T16" fmla="*/ 35 w 149"/>
                <a:gd name="T17" fmla="*/ 24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9" h="170">
                  <a:moveTo>
                    <a:pt x="35" y="24"/>
                  </a:moveTo>
                  <a:cubicBezTo>
                    <a:pt x="34" y="16"/>
                    <a:pt x="33" y="8"/>
                    <a:pt x="34" y="0"/>
                  </a:cubicBezTo>
                  <a:cubicBezTo>
                    <a:pt x="1" y="41"/>
                    <a:pt x="0" y="101"/>
                    <a:pt x="36" y="144"/>
                  </a:cubicBezTo>
                  <a:cubicBezTo>
                    <a:pt x="44" y="154"/>
                    <a:pt x="54" y="162"/>
                    <a:pt x="64" y="168"/>
                  </a:cubicBezTo>
                  <a:cubicBezTo>
                    <a:pt x="64" y="170"/>
                    <a:pt x="64" y="170"/>
                    <a:pt x="64" y="170"/>
                  </a:cubicBezTo>
                  <a:cubicBezTo>
                    <a:pt x="99" y="168"/>
                    <a:pt x="131" y="146"/>
                    <a:pt x="144" y="111"/>
                  </a:cubicBezTo>
                  <a:cubicBezTo>
                    <a:pt x="146" y="105"/>
                    <a:pt x="148" y="99"/>
                    <a:pt x="149" y="92"/>
                  </a:cubicBezTo>
                  <a:cubicBezTo>
                    <a:pt x="147" y="93"/>
                    <a:pt x="144" y="94"/>
                    <a:pt x="142" y="94"/>
                  </a:cubicBezTo>
                  <a:cubicBezTo>
                    <a:pt x="93" y="105"/>
                    <a:pt x="46" y="73"/>
                    <a:pt x="35" y="24"/>
                  </a:cubicBezTo>
                  <a:close/>
                </a:path>
              </a:pathLst>
            </a:custGeom>
            <a:solidFill>
              <a:srgbClr val="AA0061"/>
            </a:solidFill>
            <a:ln w="9525">
              <a:noFill/>
              <a:round/>
              <a:headEnd/>
              <a:tailEnd/>
            </a:ln>
          </p:spPr>
          <p:txBody>
            <a:bodyPr/>
            <a:lstStyle/>
            <a:p>
              <a:endParaRPr lang="en-GB"/>
            </a:p>
          </p:txBody>
        </p:sp>
        <p:sp>
          <p:nvSpPr>
            <p:cNvPr id="146" name="Freeform 44"/>
            <p:cNvSpPr>
              <a:spLocks/>
            </p:cNvSpPr>
            <p:nvPr userDrawn="1"/>
          </p:nvSpPr>
          <p:spPr bwMode="auto">
            <a:xfrm>
              <a:off x="444" y="303"/>
              <a:ext cx="84" cy="81"/>
            </a:xfrm>
            <a:custGeom>
              <a:avLst/>
              <a:gdLst>
                <a:gd name="T0" fmla="*/ 59 w 122"/>
                <a:gd name="T1" fmla="*/ 7 h 118"/>
                <a:gd name="T2" fmla="*/ 9 w 122"/>
                <a:gd name="T3" fmla="*/ 4 h 118"/>
                <a:gd name="T4" fmla="*/ 1 w 122"/>
                <a:gd name="T5" fmla="*/ 13 h 118"/>
                <a:gd name="T6" fmla="*/ 2 w 122"/>
                <a:gd name="T7" fmla="*/ 37 h 118"/>
                <a:gd name="T8" fmla="*/ 109 w 122"/>
                <a:gd name="T9" fmla="*/ 107 h 118"/>
                <a:gd name="T10" fmla="*/ 116 w 122"/>
                <a:gd name="T11" fmla="*/ 105 h 118"/>
                <a:gd name="T12" fmla="*/ 59 w 122"/>
                <a:gd name="T13" fmla="*/ 7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8">
                  <a:moveTo>
                    <a:pt x="59" y="7"/>
                  </a:moveTo>
                  <a:cubicBezTo>
                    <a:pt x="43" y="1"/>
                    <a:pt x="25" y="0"/>
                    <a:pt x="9" y="4"/>
                  </a:cubicBezTo>
                  <a:cubicBezTo>
                    <a:pt x="6" y="7"/>
                    <a:pt x="3" y="10"/>
                    <a:pt x="1" y="13"/>
                  </a:cubicBezTo>
                  <a:cubicBezTo>
                    <a:pt x="0" y="21"/>
                    <a:pt x="1" y="29"/>
                    <a:pt x="2" y="37"/>
                  </a:cubicBezTo>
                  <a:cubicBezTo>
                    <a:pt x="13" y="86"/>
                    <a:pt x="60" y="118"/>
                    <a:pt x="109" y="107"/>
                  </a:cubicBezTo>
                  <a:cubicBezTo>
                    <a:pt x="111" y="107"/>
                    <a:pt x="114" y="106"/>
                    <a:pt x="116" y="105"/>
                  </a:cubicBezTo>
                  <a:cubicBezTo>
                    <a:pt x="122" y="64"/>
                    <a:pt x="100" y="22"/>
                    <a:pt x="59" y="7"/>
                  </a:cubicBezTo>
                  <a:close/>
                </a:path>
              </a:pathLst>
            </a:custGeom>
            <a:solidFill>
              <a:srgbClr val="001E62"/>
            </a:solidFill>
            <a:ln w="9525">
              <a:noFill/>
              <a:round/>
              <a:headEnd/>
              <a:tailEnd/>
            </a:ln>
          </p:spPr>
          <p:txBody>
            <a:bodyPr/>
            <a:lstStyle/>
            <a:p>
              <a:endParaRPr lang="en-GB"/>
            </a:p>
          </p:txBody>
        </p:sp>
      </p:grpSp>
      <p:sp>
        <p:nvSpPr>
          <p:cNvPr id="148" name="Rectangle 147"/>
          <p:cNvSpPr/>
          <p:nvPr userDrawn="1"/>
        </p:nvSpPr>
        <p:spPr>
          <a:xfrm>
            <a:off x="179512" y="4515966"/>
            <a:ext cx="180020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9" name="Picture 115" descr="royal text.png"/>
          <p:cNvPicPr>
            <a:picLocks noChangeAspect="1"/>
          </p:cNvPicPr>
          <p:nvPr userDrawn="1"/>
        </p:nvPicPr>
        <p:blipFill>
          <a:blip r:embed="rId2" cstate="print"/>
          <a:srcRect/>
          <a:stretch>
            <a:fillRect/>
          </a:stretch>
        </p:blipFill>
        <p:spPr bwMode="auto">
          <a:xfrm>
            <a:off x="395536" y="4689454"/>
            <a:ext cx="3168352" cy="132717"/>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icture image fram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8"/>
          <p:cNvSpPr>
            <a:spLocks/>
          </p:cNvSpPr>
          <p:nvPr userDrawn="1"/>
        </p:nvSpPr>
        <p:spPr bwMode="auto">
          <a:xfrm>
            <a:off x="2470151" y="3467100"/>
            <a:ext cx="209550" cy="177404"/>
          </a:xfrm>
          <a:custGeom>
            <a:avLst/>
            <a:gdLst/>
            <a:ahLst/>
            <a:cxnLst>
              <a:cxn ang="0">
                <a:pos x="17" y="48"/>
              </a:cxn>
              <a:cxn ang="0">
                <a:pos x="2" y="23"/>
              </a:cxn>
              <a:cxn ang="0">
                <a:pos x="17" y="8"/>
              </a:cxn>
              <a:cxn ang="0">
                <a:pos x="21" y="0"/>
              </a:cxn>
              <a:cxn ang="0">
                <a:pos x="25" y="7"/>
              </a:cxn>
              <a:cxn ang="0">
                <a:pos x="27" y="7"/>
              </a:cxn>
              <a:cxn ang="0">
                <a:pos x="42" y="33"/>
              </a:cxn>
              <a:cxn ang="0">
                <a:pos x="17" y="48"/>
              </a:cxn>
            </a:cxnLst>
            <a:rect l="0" t="0" r="r" b="b"/>
            <a:pathLst>
              <a:path w="45" h="51">
                <a:moveTo>
                  <a:pt x="17" y="48"/>
                </a:moveTo>
                <a:cubicBezTo>
                  <a:pt x="6" y="45"/>
                  <a:pt x="0" y="34"/>
                  <a:pt x="2" y="23"/>
                </a:cubicBezTo>
                <a:cubicBezTo>
                  <a:pt x="4" y="15"/>
                  <a:pt x="10" y="10"/>
                  <a:pt x="17" y="8"/>
                </a:cubicBezTo>
                <a:cubicBezTo>
                  <a:pt x="21" y="0"/>
                  <a:pt x="21" y="0"/>
                  <a:pt x="21" y="0"/>
                </a:cubicBezTo>
                <a:cubicBezTo>
                  <a:pt x="25" y="7"/>
                  <a:pt x="25" y="7"/>
                  <a:pt x="25" y="7"/>
                </a:cubicBezTo>
                <a:cubicBezTo>
                  <a:pt x="26" y="7"/>
                  <a:pt x="27" y="7"/>
                  <a:pt x="27" y="7"/>
                </a:cubicBezTo>
                <a:cubicBezTo>
                  <a:pt x="38" y="10"/>
                  <a:pt x="45" y="21"/>
                  <a:pt x="42" y="33"/>
                </a:cubicBezTo>
                <a:cubicBezTo>
                  <a:pt x="40" y="44"/>
                  <a:pt x="29" y="51"/>
                  <a:pt x="17" y="48"/>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9"/>
          <p:cNvSpPr>
            <a:spLocks/>
          </p:cNvSpPr>
          <p:nvPr userDrawn="1"/>
        </p:nvSpPr>
        <p:spPr bwMode="auto">
          <a:xfrm>
            <a:off x="2559051" y="3526632"/>
            <a:ext cx="292100" cy="194072"/>
          </a:xfrm>
          <a:custGeom>
            <a:avLst/>
            <a:gdLst/>
            <a:ahLst/>
            <a:cxnLst>
              <a:cxn ang="0">
                <a:pos x="3" y="23"/>
              </a:cxn>
              <a:cxn ang="0">
                <a:pos x="34" y="3"/>
              </a:cxn>
              <a:cxn ang="0">
                <a:pos x="53" y="20"/>
              </a:cxn>
              <a:cxn ang="0">
                <a:pos x="63" y="25"/>
              </a:cxn>
              <a:cxn ang="0">
                <a:pos x="54" y="30"/>
              </a:cxn>
              <a:cxn ang="0">
                <a:pos x="54" y="33"/>
              </a:cxn>
              <a:cxn ang="0">
                <a:pos x="23" y="53"/>
              </a:cxn>
              <a:cxn ang="0">
                <a:pos x="3" y="23"/>
              </a:cxn>
            </a:cxnLst>
            <a:rect l="0" t="0" r="r" b="b"/>
            <a:pathLst>
              <a:path w="63" h="56">
                <a:moveTo>
                  <a:pt x="3" y="23"/>
                </a:moveTo>
                <a:cubicBezTo>
                  <a:pt x="6" y="9"/>
                  <a:pt x="20" y="0"/>
                  <a:pt x="34" y="3"/>
                </a:cubicBezTo>
                <a:cubicBezTo>
                  <a:pt x="43" y="5"/>
                  <a:pt x="50" y="12"/>
                  <a:pt x="53" y="20"/>
                </a:cubicBezTo>
                <a:cubicBezTo>
                  <a:pt x="63" y="25"/>
                  <a:pt x="63" y="25"/>
                  <a:pt x="63" y="25"/>
                </a:cubicBezTo>
                <a:cubicBezTo>
                  <a:pt x="54" y="30"/>
                  <a:pt x="54" y="30"/>
                  <a:pt x="54" y="30"/>
                </a:cubicBezTo>
                <a:cubicBezTo>
                  <a:pt x="54" y="31"/>
                  <a:pt x="54" y="32"/>
                  <a:pt x="54" y="33"/>
                </a:cubicBezTo>
                <a:cubicBezTo>
                  <a:pt x="51" y="47"/>
                  <a:pt x="37" y="56"/>
                  <a:pt x="23" y="53"/>
                </a:cubicBezTo>
                <a:cubicBezTo>
                  <a:pt x="9" y="50"/>
                  <a:pt x="0" y="36"/>
                  <a:pt x="3" y="23"/>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1"/>
          <p:cNvSpPr>
            <a:spLocks/>
          </p:cNvSpPr>
          <p:nvPr userDrawn="1"/>
        </p:nvSpPr>
        <p:spPr bwMode="auto">
          <a:xfrm>
            <a:off x="4867277" y="633412"/>
            <a:ext cx="3160713" cy="1327547"/>
          </a:xfrm>
          <a:custGeom>
            <a:avLst/>
            <a:gdLst/>
            <a:ahLst/>
            <a:cxnLst>
              <a:cxn ang="0">
                <a:pos x="0" y="1051"/>
              </a:cxn>
              <a:cxn ang="0">
                <a:pos x="0" y="0"/>
              </a:cxn>
              <a:cxn ang="0">
                <a:pos x="101" y="0"/>
              </a:cxn>
              <a:cxn ang="0">
                <a:pos x="167" y="0"/>
              </a:cxn>
              <a:cxn ang="0">
                <a:pos x="1991" y="0"/>
              </a:cxn>
              <a:cxn ang="0">
                <a:pos x="1991" y="1054"/>
              </a:cxn>
              <a:cxn ang="0">
                <a:pos x="453" y="1054"/>
              </a:cxn>
              <a:cxn ang="0">
                <a:pos x="453" y="1115"/>
              </a:cxn>
              <a:cxn ang="0">
                <a:pos x="385" y="1054"/>
              </a:cxn>
              <a:cxn ang="0">
                <a:pos x="0" y="1054"/>
              </a:cxn>
            </a:cxnLst>
            <a:rect l="0" t="0" r="r" b="b"/>
            <a:pathLst>
              <a:path w="1991" h="1115">
                <a:moveTo>
                  <a:pt x="0" y="1051"/>
                </a:moveTo>
                <a:lnTo>
                  <a:pt x="0" y="0"/>
                </a:lnTo>
                <a:lnTo>
                  <a:pt x="101" y="0"/>
                </a:lnTo>
                <a:lnTo>
                  <a:pt x="167" y="0"/>
                </a:lnTo>
                <a:lnTo>
                  <a:pt x="1991" y="0"/>
                </a:lnTo>
                <a:lnTo>
                  <a:pt x="1991" y="1054"/>
                </a:lnTo>
                <a:lnTo>
                  <a:pt x="453" y="1054"/>
                </a:lnTo>
                <a:lnTo>
                  <a:pt x="453" y="1115"/>
                </a:lnTo>
                <a:lnTo>
                  <a:pt x="385" y="1054"/>
                </a:lnTo>
                <a:lnTo>
                  <a:pt x="0"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5"/>
          <p:cNvSpPr>
            <a:spLocks/>
          </p:cNvSpPr>
          <p:nvPr userDrawn="1"/>
        </p:nvSpPr>
        <p:spPr bwMode="auto">
          <a:xfrm>
            <a:off x="3470276" y="633412"/>
            <a:ext cx="1162050" cy="1327547"/>
          </a:xfrm>
          <a:custGeom>
            <a:avLst/>
            <a:gdLst/>
            <a:ahLst/>
            <a:cxnLst>
              <a:cxn ang="0">
                <a:pos x="0" y="1051"/>
              </a:cxn>
              <a:cxn ang="0">
                <a:pos x="0" y="0"/>
              </a:cxn>
              <a:cxn ang="0">
                <a:pos x="104" y="0"/>
              </a:cxn>
              <a:cxn ang="0">
                <a:pos x="170" y="0"/>
              </a:cxn>
              <a:cxn ang="0">
                <a:pos x="732" y="0"/>
              </a:cxn>
              <a:cxn ang="0">
                <a:pos x="732" y="1054"/>
              </a:cxn>
              <a:cxn ang="0">
                <a:pos x="193" y="1054"/>
              </a:cxn>
              <a:cxn ang="0">
                <a:pos x="193" y="1115"/>
              </a:cxn>
              <a:cxn ang="0">
                <a:pos x="125" y="1054"/>
              </a:cxn>
              <a:cxn ang="0">
                <a:pos x="0" y="1054"/>
              </a:cxn>
            </a:cxnLst>
            <a:rect l="0" t="0" r="r" b="b"/>
            <a:pathLst>
              <a:path w="732" h="1115">
                <a:moveTo>
                  <a:pt x="0" y="1051"/>
                </a:moveTo>
                <a:lnTo>
                  <a:pt x="0" y="0"/>
                </a:lnTo>
                <a:lnTo>
                  <a:pt x="104" y="0"/>
                </a:lnTo>
                <a:lnTo>
                  <a:pt x="170" y="0"/>
                </a:lnTo>
                <a:lnTo>
                  <a:pt x="732" y="0"/>
                </a:lnTo>
                <a:lnTo>
                  <a:pt x="732" y="1054"/>
                </a:lnTo>
                <a:lnTo>
                  <a:pt x="193" y="1054"/>
                </a:lnTo>
                <a:lnTo>
                  <a:pt x="193" y="1115"/>
                </a:lnTo>
                <a:lnTo>
                  <a:pt x="125"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19"/>
          <p:cNvSpPr>
            <a:spLocks/>
          </p:cNvSpPr>
          <p:nvPr userDrawn="1"/>
        </p:nvSpPr>
        <p:spPr bwMode="auto">
          <a:xfrm>
            <a:off x="1403648" y="627534"/>
            <a:ext cx="1778000" cy="1327547"/>
          </a:xfrm>
          <a:custGeom>
            <a:avLst/>
            <a:gdLst/>
            <a:ahLst/>
            <a:cxnLst>
              <a:cxn ang="0">
                <a:pos x="0" y="1051"/>
              </a:cxn>
              <a:cxn ang="0">
                <a:pos x="0" y="0"/>
              </a:cxn>
              <a:cxn ang="0">
                <a:pos x="104" y="0"/>
              </a:cxn>
              <a:cxn ang="0">
                <a:pos x="170" y="0"/>
              </a:cxn>
              <a:cxn ang="0">
                <a:pos x="1120" y="0"/>
              </a:cxn>
              <a:cxn ang="0">
                <a:pos x="1120" y="1054"/>
              </a:cxn>
              <a:cxn ang="0">
                <a:pos x="456" y="1054"/>
              </a:cxn>
              <a:cxn ang="0">
                <a:pos x="456" y="1115"/>
              </a:cxn>
              <a:cxn ang="0">
                <a:pos x="387" y="1054"/>
              </a:cxn>
              <a:cxn ang="0">
                <a:pos x="0" y="1054"/>
              </a:cxn>
            </a:cxnLst>
            <a:rect l="0" t="0" r="r" b="b"/>
            <a:pathLst>
              <a:path w="1120" h="1115">
                <a:moveTo>
                  <a:pt x="0" y="1051"/>
                </a:moveTo>
                <a:lnTo>
                  <a:pt x="0" y="0"/>
                </a:lnTo>
                <a:lnTo>
                  <a:pt x="104" y="0"/>
                </a:lnTo>
                <a:lnTo>
                  <a:pt x="170" y="0"/>
                </a:lnTo>
                <a:lnTo>
                  <a:pt x="1120" y="0"/>
                </a:lnTo>
                <a:lnTo>
                  <a:pt x="1120" y="1054"/>
                </a:lnTo>
                <a:lnTo>
                  <a:pt x="456" y="1054"/>
                </a:lnTo>
                <a:lnTo>
                  <a:pt x="456" y="1115"/>
                </a:lnTo>
                <a:lnTo>
                  <a:pt x="387"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23"/>
          <p:cNvSpPr>
            <a:spLocks/>
          </p:cNvSpPr>
          <p:nvPr userDrawn="1"/>
        </p:nvSpPr>
        <p:spPr bwMode="auto">
          <a:xfrm>
            <a:off x="1411288" y="2253854"/>
            <a:ext cx="1778000" cy="1327547"/>
          </a:xfrm>
          <a:custGeom>
            <a:avLst/>
            <a:gdLst/>
            <a:ahLst/>
            <a:cxnLst>
              <a:cxn ang="0">
                <a:pos x="1120" y="1051"/>
              </a:cxn>
              <a:cxn ang="0">
                <a:pos x="1120" y="0"/>
              </a:cxn>
              <a:cxn ang="0">
                <a:pos x="1016" y="0"/>
              </a:cxn>
              <a:cxn ang="0">
                <a:pos x="949" y="0"/>
              </a:cxn>
              <a:cxn ang="0">
                <a:pos x="0" y="0"/>
              </a:cxn>
              <a:cxn ang="0">
                <a:pos x="0" y="1054"/>
              </a:cxn>
              <a:cxn ang="0">
                <a:pos x="666" y="1054"/>
              </a:cxn>
              <a:cxn ang="0">
                <a:pos x="666" y="1115"/>
              </a:cxn>
              <a:cxn ang="0">
                <a:pos x="732" y="1054"/>
              </a:cxn>
              <a:cxn ang="0">
                <a:pos x="1120" y="1054"/>
              </a:cxn>
            </a:cxnLst>
            <a:rect l="0" t="0" r="r" b="b"/>
            <a:pathLst>
              <a:path w="1120" h="1115">
                <a:moveTo>
                  <a:pt x="1120" y="1051"/>
                </a:moveTo>
                <a:lnTo>
                  <a:pt x="1120" y="0"/>
                </a:lnTo>
                <a:lnTo>
                  <a:pt x="1016" y="0"/>
                </a:lnTo>
                <a:lnTo>
                  <a:pt x="949" y="0"/>
                </a:lnTo>
                <a:lnTo>
                  <a:pt x="0" y="0"/>
                </a:lnTo>
                <a:lnTo>
                  <a:pt x="0" y="1054"/>
                </a:lnTo>
                <a:lnTo>
                  <a:pt x="666" y="1054"/>
                </a:lnTo>
                <a:lnTo>
                  <a:pt x="666" y="1115"/>
                </a:lnTo>
                <a:lnTo>
                  <a:pt x="732" y="1054"/>
                </a:lnTo>
                <a:lnTo>
                  <a:pt x="1120" y="1054"/>
                </a:lnTo>
              </a:path>
            </a:pathLst>
          </a:custGeom>
          <a:blipFill dpi="0" rotWithShape="1">
            <a:blip r:embed="rId2" cstate="print"/>
            <a:srcRect/>
            <a:stretch>
              <a:fillRect r="-2000" b="-35000"/>
            </a:stretch>
          </a:blip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27"/>
          <p:cNvSpPr>
            <a:spLocks/>
          </p:cNvSpPr>
          <p:nvPr userDrawn="1"/>
        </p:nvSpPr>
        <p:spPr bwMode="auto">
          <a:xfrm>
            <a:off x="3470276" y="2253854"/>
            <a:ext cx="1162050" cy="1327547"/>
          </a:xfrm>
          <a:custGeom>
            <a:avLst/>
            <a:gdLst/>
            <a:ahLst/>
            <a:cxnLst>
              <a:cxn ang="0">
                <a:pos x="732" y="1051"/>
              </a:cxn>
              <a:cxn ang="0">
                <a:pos x="732" y="0"/>
              </a:cxn>
              <a:cxn ang="0">
                <a:pos x="628" y="0"/>
              </a:cxn>
              <a:cxn ang="0">
                <a:pos x="562" y="0"/>
              </a:cxn>
              <a:cxn ang="0">
                <a:pos x="0" y="0"/>
              </a:cxn>
              <a:cxn ang="0">
                <a:pos x="0" y="1054"/>
              </a:cxn>
              <a:cxn ang="0">
                <a:pos x="538" y="1054"/>
              </a:cxn>
              <a:cxn ang="0">
                <a:pos x="538" y="1115"/>
              </a:cxn>
              <a:cxn ang="0">
                <a:pos x="607" y="1054"/>
              </a:cxn>
              <a:cxn ang="0">
                <a:pos x="732" y="1054"/>
              </a:cxn>
            </a:cxnLst>
            <a:rect l="0" t="0" r="r" b="b"/>
            <a:pathLst>
              <a:path w="732" h="1115">
                <a:moveTo>
                  <a:pt x="732" y="1051"/>
                </a:moveTo>
                <a:lnTo>
                  <a:pt x="732" y="0"/>
                </a:lnTo>
                <a:lnTo>
                  <a:pt x="628" y="0"/>
                </a:lnTo>
                <a:lnTo>
                  <a:pt x="562" y="0"/>
                </a:lnTo>
                <a:lnTo>
                  <a:pt x="0" y="0"/>
                </a:lnTo>
                <a:lnTo>
                  <a:pt x="0" y="1054"/>
                </a:lnTo>
                <a:lnTo>
                  <a:pt x="538" y="1054"/>
                </a:lnTo>
                <a:lnTo>
                  <a:pt x="538" y="1115"/>
                </a:lnTo>
                <a:lnTo>
                  <a:pt x="607" y="1054"/>
                </a:lnTo>
                <a:lnTo>
                  <a:pt x="732"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31"/>
          <p:cNvSpPr>
            <a:spLocks/>
          </p:cNvSpPr>
          <p:nvPr userDrawn="1"/>
        </p:nvSpPr>
        <p:spPr bwMode="auto">
          <a:xfrm>
            <a:off x="4867277" y="2253855"/>
            <a:ext cx="3160713" cy="1344010"/>
          </a:xfrm>
          <a:custGeom>
            <a:avLst/>
            <a:gdLst/>
            <a:ahLst/>
            <a:cxnLst>
              <a:cxn ang="0">
                <a:pos x="1991" y="1051"/>
              </a:cxn>
              <a:cxn ang="0">
                <a:pos x="1991" y="0"/>
              </a:cxn>
              <a:cxn ang="0">
                <a:pos x="1887" y="0"/>
              </a:cxn>
              <a:cxn ang="0">
                <a:pos x="1821" y="0"/>
              </a:cxn>
              <a:cxn ang="0">
                <a:pos x="0" y="0"/>
              </a:cxn>
              <a:cxn ang="0">
                <a:pos x="0" y="1054"/>
              </a:cxn>
              <a:cxn ang="0">
                <a:pos x="1535" y="1054"/>
              </a:cxn>
              <a:cxn ang="0">
                <a:pos x="1535" y="1115"/>
              </a:cxn>
              <a:cxn ang="0">
                <a:pos x="1603" y="1054"/>
              </a:cxn>
              <a:cxn ang="0">
                <a:pos x="1991" y="1054"/>
              </a:cxn>
            </a:cxnLst>
            <a:rect l="0" t="0" r="r" b="b"/>
            <a:pathLst>
              <a:path w="1991" h="1115">
                <a:moveTo>
                  <a:pt x="1991" y="1051"/>
                </a:moveTo>
                <a:lnTo>
                  <a:pt x="1991" y="0"/>
                </a:lnTo>
                <a:lnTo>
                  <a:pt x="1887" y="0"/>
                </a:lnTo>
                <a:lnTo>
                  <a:pt x="1821" y="0"/>
                </a:lnTo>
                <a:lnTo>
                  <a:pt x="0" y="0"/>
                </a:lnTo>
                <a:lnTo>
                  <a:pt x="0" y="1054"/>
                </a:lnTo>
                <a:lnTo>
                  <a:pt x="1535" y="1054"/>
                </a:lnTo>
                <a:lnTo>
                  <a:pt x="1535" y="1115"/>
                </a:lnTo>
                <a:lnTo>
                  <a:pt x="1603" y="1054"/>
                </a:lnTo>
                <a:lnTo>
                  <a:pt x="1991"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Picture image fram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6"/>
          <p:cNvSpPr>
            <a:spLocks/>
          </p:cNvSpPr>
          <p:nvPr userDrawn="1"/>
        </p:nvSpPr>
        <p:spPr bwMode="auto">
          <a:xfrm>
            <a:off x="6531891" y="915339"/>
            <a:ext cx="1784525" cy="1880280"/>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11"/>
          <p:cNvSpPr>
            <a:spLocks/>
          </p:cNvSpPr>
          <p:nvPr userDrawn="1"/>
        </p:nvSpPr>
        <p:spPr bwMode="auto">
          <a:xfrm>
            <a:off x="4602996" y="915566"/>
            <a:ext cx="1783371" cy="1879826"/>
          </a:xfrm>
          <a:custGeom>
            <a:avLst/>
            <a:gdLst/>
            <a:ahLst/>
            <a:cxnLst>
              <a:cxn ang="0">
                <a:pos x="114" y="629"/>
              </a:cxn>
              <a:cxn ang="0">
                <a:pos x="4" y="359"/>
              </a:cxn>
              <a:cxn ang="0">
                <a:pos x="379" y="3"/>
              </a:cxn>
              <a:cxn ang="0">
                <a:pos x="730" y="370"/>
              </a:cxn>
              <a:cxn ang="0">
                <a:pos x="355" y="726"/>
              </a:cxn>
              <a:cxn ang="0">
                <a:pos x="238" y="705"/>
              </a:cxn>
              <a:cxn ang="0">
                <a:pos x="101" y="776"/>
              </a:cxn>
              <a:cxn ang="0">
                <a:pos x="114" y="629"/>
              </a:cxn>
            </a:cxnLst>
            <a:rect l="0" t="0" r="r" b="b"/>
            <a:pathLst>
              <a:path w="736" h="776">
                <a:moveTo>
                  <a:pt x="114" y="629"/>
                </a:moveTo>
                <a:cubicBezTo>
                  <a:pt x="43" y="562"/>
                  <a:pt x="0" y="466"/>
                  <a:pt x="4" y="359"/>
                </a:cubicBezTo>
                <a:cubicBezTo>
                  <a:pt x="10" y="160"/>
                  <a:pt x="178" y="0"/>
                  <a:pt x="379" y="3"/>
                </a:cubicBezTo>
                <a:cubicBezTo>
                  <a:pt x="579" y="6"/>
                  <a:pt x="736" y="170"/>
                  <a:pt x="730" y="370"/>
                </a:cubicBezTo>
                <a:cubicBezTo>
                  <a:pt x="723" y="570"/>
                  <a:pt x="555" y="729"/>
                  <a:pt x="355" y="726"/>
                </a:cubicBezTo>
                <a:cubicBezTo>
                  <a:pt x="314" y="726"/>
                  <a:pt x="275" y="718"/>
                  <a:pt x="238" y="705"/>
                </a:cubicBezTo>
                <a:cubicBezTo>
                  <a:pt x="101" y="776"/>
                  <a:pt x="101" y="776"/>
                  <a:pt x="101" y="776"/>
                </a:cubicBezTo>
                <a:lnTo>
                  <a:pt x="114" y="629"/>
                </a:lnTo>
                <a:close/>
              </a:path>
            </a:pathLst>
          </a:custGeom>
          <a:blipFill>
            <a:blip r:embed="rId2" cstate="print"/>
            <a:stretch>
              <a:fillRect/>
            </a:stretch>
          </a:blip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7"/>
          <p:cNvSpPr>
            <a:spLocks/>
          </p:cNvSpPr>
          <p:nvPr userDrawn="1"/>
        </p:nvSpPr>
        <p:spPr bwMode="auto">
          <a:xfrm>
            <a:off x="2654580" y="906050"/>
            <a:ext cx="1802892" cy="1898859"/>
          </a:xfrm>
          <a:custGeom>
            <a:avLst/>
            <a:gdLst/>
            <a:ahLst/>
            <a:cxnLst>
              <a:cxn ang="0">
                <a:pos x="622" y="147"/>
              </a:cxn>
              <a:cxn ang="0">
                <a:pos x="733" y="416"/>
              </a:cxn>
              <a:cxn ang="0">
                <a:pos x="358" y="773"/>
              </a:cxn>
              <a:cxn ang="0">
                <a:pos x="7" y="406"/>
              </a:cxn>
              <a:cxn ang="0">
                <a:pos x="382" y="49"/>
              </a:cxn>
              <a:cxn ang="0">
                <a:pos x="498" y="71"/>
              </a:cxn>
              <a:cxn ang="0">
                <a:pos x="636" y="0"/>
              </a:cxn>
              <a:cxn ang="0">
                <a:pos x="622" y="147"/>
              </a:cxn>
            </a:cxnLst>
            <a:rect l="0" t="0" r="r" b="b"/>
            <a:pathLst>
              <a:path w="736" h="776">
                <a:moveTo>
                  <a:pt x="622" y="147"/>
                </a:moveTo>
                <a:cubicBezTo>
                  <a:pt x="693" y="214"/>
                  <a:pt x="736" y="310"/>
                  <a:pt x="733" y="416"/>
                </a:cubicBezTo>
                <a:cubicBezTo>
                  <a:pt x="726" y="616"/>
                  <a:pt x="558" y="776"/>
                  <a:pt x="358" y="773"/>
                </a:cubicBezTo>
                <a:cubicBezTo>
                  <a:pt x="158" y="770"/>
                  <a:pt x="0" y="606"/>
                  <a:pt x="7" y="406"/>
                </a:cubicBezTo>
                <a:cubicBezTo>
                  <a:pt x="13" y="206"/>
                  <a:pt x="181" y="47"/>
                  <a:pt x="382" y="49"/>
                </a:cubicBezTo>
                <a:cubicBezTo>
                  <a:pt x="423" y="50"/>
                  <a:pt x="462" y="58"/>
                  <a:pt x="498" y="71"/>
                </a:cubicBezTo>
                <a:cubicBezTo>
                  <a:pt x="636" y="0"/>
                  <a:pt x="636" y="0"/>
                  <a:pt x="636" y="0"/>
                </a:cubicBezTo>
                <a:lnTo>
                  <a:pt x="622"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21"/>
          <p:cNvSpPr>
            <a:spLocks/>
          </p:cNvSpPr>
          <p:nvPr userDrawn="1"/>
        </p:nvSpPr>
        <p:spPr bwMode="auto">
          <a:xfrm>
            <a:off x="713841" y="909889"/>
            <a:ext cx="1795215" cy="1891181"/>
          </a:xfrm>
          <a:custGeom>
            <a:avLst/>
            <a:gdLst/>
            <a:ahLst/>
            <a:cxnLst>
              <a:cxn ang="0">
                <a:pos x="114" y="147"/>
              </a:cxn>
              <a:cxn ang="0">
                <a:pos x="4" y="416"/>
              </a:cxn>
              <a:cxn ang="0">
                <a:pos x="379" y="773"/>
              </a:cxn>
              <a:cxn ang="0">
                <a:pos x="730" y="406"/>
              </a:cxn>
              <a:cxn ang="0">
                <a:pos x="355" y="49"/>
              </a:cxn>
              <a:cxn ang="0">
                <a:pos x="238" y="71"/>
              </a:cxn>
              <a:cxn ang="0">
                <a:pos x="101" y="0"/>
              </a:cxn>
              <a:cxn ang="0">
                <a:pos x="114" y="147"/>
              </a:cxn>
            </a:cxnLst>
            <a:rect l="0" t="0" r="r" b="b"/>
            <a:pathLst>
              <a:path w="736" h="776">
                <a:moveTo>
                  <a:pt x="114" y="147"/>
                </a:moveTo>
                <a:cubicBezTo>
                  <a:pt x="43" y="214"/>
                  <a:pt x="0" y="310"/>
                  <a:pt x="4" y="416"/>
                </a:cubicBezTo>
                <a:cubicBezTo>
                  <a:pt x="10" y="616"/>
                  <a:pt x="178" y="776"/>
                  <a:pt x="379" y="773"/>
                </a:cubicBezTo>
                <a:cubicBezTo>
                  <a:pt x="579" y="770"/>
                  <a:pt x="736" y="606"/>
                  <a:pt x="730" y="406"/>
                </a:cubicBezTo>
                <a:cubicBezTo>
                  <a:pt x="723" y="206"/>
                  <a:pt x="555" y="47"/>
                  <a:pt x="355" y="49"/>
                </a:cubicBezTo>
                <a:cubicBezTo>
                  <a:pt x="314" y="50"/>
                  <a:pt x="275" y="58"/>
                  <a:pt x="238" y="71"/>
                </a:cubicBezTo>
                <a:cubicBezTo>
                  <a:pt x="101" y="0"/>
                  <a:pt x="101" y="0"/>
                  <a:pt x="101" y="0"/>
                </a:cubicBezTo>
                <a:lnTo>
                  <a:pt x="114"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 Content Slide">
    <p:spTree>
      <p:nvGrpSpPr>
        <p:cNvPr id="1" name=""/>
        <p:cNvGrpSpPr/>
        <p:nvPr/>
      </p:nvGrpSpPr>
      <p:grpSpPr>
        <a:xfrm>
          <a:off x="0" y="0"/>
          <a:ext cx="0" cy="0"/>
          <a:chOff x="0" y="0"/>
          <a:chExt cx="0" cy="0"/>
        </a:xfrm>
      </p:grpSpPr>
      <p:sp>
        <p:nvSpPr>
          <p:cNvPr id="2" name="Title 1"/>
          <p:cNvSpPr>
            <a:spLocks noGrp="1"/>
          </p:cNvSpPr>
          <p:nvPr>
            <p:ph type="ctrTitle"/>
          </p:nvPr>
        </p:nvSpPr>
        <p:spPr>
          <a:xfrm>
            <a:off x="395536" y="249492"/>
            <a:ext cx="8352928" cy="648072"/>
          </a:xfrm>
        </p:spPr>
        <p:txBody>
          <a:bodyPr>
            <a:normAutofit/>
          </a:bodyPr>
          <a:lstStyle>
            <a:lvl1pPr>
              <a:defRPr sz="3200">
                <a:solidFill>
                  <a:srgbClr val="009639"/>
                </a:solidFill>
              </a:defRPr>
            </a:lvl1pPr>
          </a:lstStyle>
          <a:p>
            <a:r>
              <a:rPr lang="en-US" smtClean="0"/>
              <a:t>Click to edit Master title style</a:t>
            </a:r>
            <a:endParaRPr lang="en-GB" dirty="0"/>
          </a:p>
        </p:txBody>
      </p:sp>
      <p:sp>
        <p:nvSpPr>
          <p:cNvPr id="7" name="Text Placeholder 2"/>
          <p:cNvSpPr>
            <a:spLocks noGrp="1"/>
          </p:cNvSpPr>
          <p:nvPr>
            <p:ph idx="1" hasCustomPrompt="1"/>
          </p:nvPr>
        </p:nvSpPr>
        <p:spPr>
          <a:xfrm>
            <a:off x="395536" y="1005576"/>
            <a:ext cx="8352928" cy="1695636"/>
          </a:xfrm>
          <a:prstGeom prst="rect">
            <a:avLst/>
          </a:prstGeom>
        </p:spPr>
        <p:txBody>
          <a:bodyPr rtlCol="0">
            <a:normAutofit/>
          </a:bodyPr>
          <a:lstStyle>
            <a:lvl1pPr marL="0" indent="0">
              <a:buFontTx/>
              <a:buNone/>
              <a:defRPr sz="1600" b="0" baseline="0">
                <a:solidFill>
                  <a:srgbClr val="001E62"/>
                </a:solidFill>
              </a:defRPr>
            </a:lvl1pPr>
            <a:lvl2pPr>
              <a:defRPr sz="2400" b="1">
                <a:solidFill>
                  <a:srgbClr val="001E62"/>
                </a:solidFill>
              </a:defRPr>
            </a:lvl2pPr>
            <a:lvl3pPr>
              <a:defRPr>
                <a:solidFill>
                  <a:srgbClr val="001E62"/>
                </a:solidFill>
              </a:defRPr>
            </a:lvl3pPr>
            <a:lvl4pPr>
              <a:defRPr>
                <a:solidFill>
                  <a:srgbClr val="001E62"/>
                </a:solidFill>
              </a:defRPr>
            </a:lvl4pPr>
            <a:lvl5pPr>
              <a:defRPr>
                <a:solidFill>
                  <a:srgbClr val="001E62"/>
                </a:solidFill>
              </a:defRPr>
            </a:lvl5pPr>
          </a:lstStyle>
          <a:p>
            <a:pPr lvl="0"/>
            <a:r>
              <a:rPr lang="en-US" dirty="0" smtClean="0"/>
              <a:t>Add content here</a:t>
            </a:r>
          </a:p>
        </p:txBody>
      </p:sp>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19/02/2021</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19" name="Text Placeholder 9"/>
          <p:cNvSpPr>
            <a:spLocks noGrp="1"/>
          </p:cNvSpPr>
          <p:nvPr>
            <p:ph type="body" sz="quarter" idx="13"/>
          </p:nvPr>
        </p:nvSpPr>
        <p:spPr>
          <a:xfrm>
            <a:off x="251520" y="1275606"/>
            <a:ext cx="7848600" cy="594066"/>
          </a:xfrm>
          <a:prstGeom prst="rect">
            <a:avLst/>
          </a:prstGeom>
        </p:spPr>
        <p:txBody>
          <a:bodyPr>
            <a:normAutofit/>
          </a:bodyPr>
          <a:lstStyle>
            <a:lvl1pPr marL="0" indent="0">
              <a:buNone/>
              <a:defRPr sz="4000" b="1">
                <a:solidFill>
                  <a:srgbClr val="002060"/>
                </a:solidFill>
              </a:defRPr>
            </a:lvl1pPr>
          </a:lstStyle>
          <a:p>
            <a:pPr lvl="0"/>
            <a:r>
              <a:rPr lang="en-US" dirty="0" smtClean="0"/>
              <a:t>Click to edit Master text styles</a:t>
            </a:r>
          </a:p>
        </p:txBody>
      </p:sp>
      <p:sp>
        <p:nvSpPr>
          <p:cNvPr id="20" name="Text Placeholder 67"/>
          <p:cNvSpPr>
            <a:spLocks noGrp="1"/>
          </p:cNvSpPr>
          <p:nvPr>
            <p:ph type="body" sz="quarter" idx="14"/>
          </p:nvPr>
        </p:nvSpPr>
        <p:spPr>
          <a:xfrm>
            <a:off x="251520" y="1923678"/>
            <a:ext cx="5976938" cy="485775"/>
          </a:xfrm>
          <a:prstGeom prst="rect">
            <a:avLst/>
          </a:prstGeom>
        </p:spPr>
        <p:txBody>
          <a:bodyPr>
            <a:normAutofit/>
          </a:bodyPr>
          <a:lstStyle>
            <a:lvl1pPr marL="0" indent="0">
              <a:buNone/>
              <a:defRPr sz="3200" b="0">
                <a:solidFill>
                  <a:srgbClr val="001E62"/>
                </a:solidFill>
              </a:defRPr>
            </a:lvl1pPr>
          </a:lstStyle>
          <a:p>
            <a:pPr lvl="0"/>
            <a:r>
              <a:rPr lang="en-US" dirty="0" smtClean="0"/>
              <a:t>Click to edit Master text styles</a:t>
            </a:r>
          </a:p>
        </p:txBody>
      </p:sp>
      <p:sp>
        <p:nvSpPr>
          <p:cNvPr id="4" name="Date Placeholder 3"/>
          <p:cNvSpPr>
            <a:spLocks noGrp="1"/>
          </p:cNvSpPr>
          <p:nvPr>
            <p:ph type="dt" sz="half" idx="15"/>
          </p:nvPr>
        </p:nvSpPr>
        <p:spPr/>
        <p:txBody>
          <a:bodyPr/>
          <a:lstStyle>
            <a:lvl1pPr>
              <a:defRPr/>
            </a:lvl1pPr>
          </a:lstStyle>
          <a:p>
            <a:pPr>
              <a:defRPr/>
            </a:pPr>
            <a:fld id="{05676CA5-FE09-4E5B-9EC5-BADC4A9C69F3}" type="datetimeFigureOut">
              <a:rPr lang="en-GB"/>
              <a:pPr>
                <a:defRPr/>
              </a:pPr>
              <a:t>19/02/2021</a:t>
            </a:fld>
            <a:endParaRPr lang="en-GB"/>
          </a:p>
        </p:txBody>
      </p:sp>
      <p:sp>
        <p:nvSpPr>
          <p:cNvPr id="5" name="Footer Placeholder 4"/>
          <p:cNvSpPr>
            <a:spLocks noGrp="1"/>
          </p:cNvSpPr>
          <p:nvPr>
            <p:ph type="ftr" sz="quarter" idx="16"/>
          </p:nvPr>
        </p:nvSpPr>
        <p:spPr/>
        <p:txBody>
          <a:bodyPr/>
          <a:lstStyle>
            <a:lvl1pPr>
              <a:defRPr/>
            </a:lvl1pPr>
          </a:lstStyle>
          <a:p>
            <a:pPr>
              <a:defRPr/>
            </a:pPr>
            <a:endParaRPr lang="en-GB"/>
          </a:p>
        </p:txBody>
      </p:sp>
      <p:sp>
        <p:nvSpPr>
          <p:cNvPr id="6" name="Slide Number Placeholder 5"/>
          <p:cNvSpPr>
            <a:spLocks noGrp="1"/>
          </p:cNvSpPr>
          <p:nvPr>
            <p:ph type="sldNum" sz="quarter" idx="17"/>
          </p:nvPr>
        </p:nvSpPr>
        <p:spPr/>
        <p:txBody>
          <a:bodyPr/>
          <a:lstStyle>
            <a:lvl1pPr>
              <a:defRPr/>
            </a:lvl1pPr>
          </a:lstStyle>
          <a:p>
            <a:pPr>
              <a:defRPr/>
            </a:pPr>
            <a:fld id="{2BFDC903-06F2-47EB-8B4B-87DB7D3D10D7}"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 Conten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19/02/2021</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10" name="Content Placeholder 9"/>
          <p:cNvSpPr>
            <a:spLocks noGrp="1"/>
          </p:cNvSpPr>
          <p:nvPr>
            <p:ph sz="quarter" idx="13" hasCustomPrompt="1"/>
          </p:nvPr>
        </p:nvSpPr>
        <p:spPr>
          <a:xfrm>
            <a:off x="468313" y="897731"/>
            <a:ext cx="5543847" cy="755918"/>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lang="en-GB" sz="1800" b="0" smtClean="0">
                <a:solidFill>
                  <a:srgbClr val="001E62"/>
                </a:solidFill>
              </a:defRPr>
            </a:lvl1pPr>
          </a:lstStyle>
          <a:p>
            <a:pPr lvl="0"/>
            <a:r>
              <a:rPr lang="en-GB" dirty="0" smtClean="0"/>
              <a:t>Place copy text here</a:t>
            </a:r>
          </a:p>
          <a:p>
            <a:pPr lvl="0"/>
            <a:endParaRPr lang="en-GB" dirty="0" smtClean="0"/>
          </a:p>
        </p:txBody>
      </p:sp>
      <p:sp>
        <p:nvSpPr>
          <p:cNvPr id="9" name="Content Placeholder 9"/>
          <p:cNvSpPr>
            <a:spLocks noGrp="1"/>
          </p:cNvSpPr>
          <p:nvPr>
            <p:ph sz="quarter" idx="15" hasCustomPrompt="1"/>
          </p:nvPr>
        </p:nvSpPr>
        <p:spPr>
          <a:xfrm>
            <a:off x="467544" y="235572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009639"/>
              </a:buClr>
              <a:buSzTx/>
              <a:buFont typeface="Webdings" pitchFamily="18" charset="2"/>
              <a:buChar char=""/>
              <a:tabLst/>
              <a:defRPr lang="en-GB" sz="24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467544" y="1869672"/>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9" name="Content Placeholder 9"/>
          <p:cNvSpPr>
            <a:spLocks noGrp="1"/>
          </p:cNvSpPr>
          <p:nvPr>
            <p:ph sz="quarter" idx="15" hasCustomPrompt="1"/>
          </p:nvPr>
        </p:nvSpPr>
        <p:spPr>
          <a:xfrm>
            <a:off x="395536" y="95157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3A5DAE"/>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395536" y="46551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
        <p:nvSpPr>
          <p:cNvPr id="18" name="Content Placeholder 9"/>
          <p:cNvSpPr>
            <a:spLocks noGrp="1"/>
          </p:cNvSpPr>
          <p:nvPr>
            <p:ph sz="quarter" idx="17" hasCustomPrompt="1"/>
          </p:nvPr>
        </p:nvSpPr>
        <p:spPr>
          <a:xfrm>
            <a:off x="395536" y="203169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FF671F"/>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9" name="Content Placeholder 9"/>
          <p:cNvSpPr>
            <a:spLocks noGrp="1"/>
          </p:cNvSpPr>
          <p:nvPr>
            <p:ph sz="quarter" idx="18" hasCustomPrompt="1"/>
          </p:nvPr>
        </p:nvSpPr>
        <p:spPr>
          <a:xfrm>
            <a:off x="395536" y="154563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5"/>
              </a:buBlip>
              <a:tabLst/>
              <a:defRPr lang="en-GB" sz="2400" b="1" smtClean="0">
                <a:solidFill>
                  <a:srgbClr val="001E62"/>
                </a:solidFill>
              </a:defRPr>
            </a:lvl1pPr>
          </a:lstStyle>
          <a:p>
            <a:pPr lvl="0"/>
            <a:r>
              <a:rPr lang="en-GB" dirty="0" smtClean="0"/>
              <a:t>Place text here</a:t>
            </a:r>
          </a:p>
        </p:txBody>
      </p:sp>
      <p:sp>
        <p:nvSpPr>
          <p:cNvPr id="20" name="Content Placeholder 9"/>
          <p:cNvSpPr>
            <a:spLocks noGrp="1"/>
          </p:cNvSpPr>
          <p:nvPr>
            <p:ph sz="quarter" idx="19" hasCustomPrompt="1"/>
          </p:nvPr>
        </p:nvSpPr>
        <p:spPr>
          <a:xfrm>
            <a:off x="395536" y="3057804"/>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AA0061"/>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21" name="Content Placeholder 9"/>
          <p:cNvSpPr>
            <a:spLocks noGrp="1"/>
          </p:cNvSpPr>
          <p:nvPr>
            <p:ph sz="quarter" idx="20" hasCustomPrompt="1"/>
          </p:nvPr>
        </p:nvSpPr>
        <p:spPr>
          <a:xfrm>
            <a:off x="395536" y="257175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6"/>
              </a:buBlip>
              <a:tabLst/>
              <a:defRPr lang="en-GB" sz="2400" b="1" smtClean="0">
                <a:solidFill>
                  <a:srgbClr val="001E62"/>
                </a:solidFill>
              </a:defRPr>
            </a:lvl1pPr>
          </a:lstStyle>
          <a:p>
            <a:pPr lvl="0"/>
            <a:r>
              <a:rPr lang="en-GB" dirty="0" smtClean="0"/>
              <a:t>Place text here</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peech Bubble exampl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14" name="Group 65"/>
          <p:cNvGrpSpPr/>
          <p:nvPr userDrawn="1"/>
        </p:nvGrpSpPr>
        <p:grpSpPr>
          <a:xfrm>
            <a:off x="1115616" y="1707654"/>
            <a:ext cx="1840043" cy="1828006"/>
            <a:chOff x="683568" y="2852936"/>
            <a:chExt cx="2304256" cy="2289182"/>
          </a:xfrm>
        </p:grpSpPr>
        <p:pic>
          <p:nvPicPr>
            <p:cNvPr id="15" name="Picture 2"/>
            <p:cNvPicPr>
              <a:picLocks noChangeAspect="1" noChangeArrowheads="1"/>
            </p:cNvPicPr>
            <p:nvPr/>
          </p:nvPicPr>
          <p:blipFill>
            <a:blip r:embed="rId2" cstate="print"/>
            <a:srcRect/>
            <a:stretch>
              <a:fillRect/>
            </a:stretch>
          </p:blipFill>
          <p:spPr bwMode="auto">
            <a:xfrm>
              <a:off x="683568" y="2852936"/>
              <a:ext cx="2304256" cy="2289182"/>
            </a:xfrm>
            <a:prstGeom prst="rect">
              <a:avLst/>
            </a:prstGeom>
            <a:noFill/>
            <a:ln w="9525">
              <a:noFill/>
              <a:miter lim="800000"/>
              <a:headEnd/>
              <a:tailEnd/>
            </a:ln>
            <a:effectLst/>
          </p:spPr>
        </p:pic>
        <p:sp>
          <p:nvSpPr>
            <p:cNvPr id="16" name="TextBox 15"/>
            <p:cNvSpPr txBox="1"/>
            <p:nvPr/>
          </p:nvSpPr>
          <p:spPr>
            <a:xfrm>
              <a:off x="1196456" y="3685444"/>
              <a:ext cx="1678297" cy="462508"/>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7" name="Group 68"/>
          <p:cNvGrpSpPr/>
          <p:nvPr userDrawn="1"/>
        </p:nvGrpSpPr>
        <p:grpSpPr>
          <a:xfrm>
            <a:off x="3203848" y="699542"/>
            <a:ext cx="2283395" cy="2289134"/>
            <a:chOff x="2411760" y="332656"/>
            <a:chExt cx="2859459" cy="2866646"/>
          </a:xfrm>
        </p:grpSpPr>
        <p:pic>
          <p:nvPicPr>
            <p:cNvPr id="18" name="Picture 3"/>
            <p:cNvPicPr>
              <a:picLocks noChangeAspect="1" noChangeArrowheads="1"/>
            </p:cNvPicPr>
            <p:nvPr/>
          </p:nvPicPr>
          <p:blipFill>
            <a:blip r:embed="rId3" cstate="print"/>
            <a:srcRect/>
            <a:stretch>
              <a:fillRect/>
            </a:stretch>
          </p:blipFill>
          <p:spPr bwMode="auto">
            <a:xfrm>
              <a:off x="2411760" y="332656"/>
              <a:ext cx="2859459" cy="2866646"/>
            </a:xfrm>
            <a:prstGeom prst="rect">
              <a:avLst/>
            </a:prstGeom>
            <a:noFill/>
            <a:ln w="9525">
              <a:noFill/>
              <a:miter lim="800000"/>
              <a:headEnd/>
              <a:tailEnd/>
            </a:ln>
            <a:effectLst/>
          </p:spPr>
        </p:pic>
        <p:sp>
          <p:nvSpPr>
            <p:cNvPr id="19" name="TextBox 18"/>
            <p:cNvSpPr txBox="1"/>
            <p:nvPr/>
          </p:nvSpPr>
          <p:spPr>
            <a:xfrm>
              <a:off x="3228475" y="1462030"/>
              <a:ext cx="2021487"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20" name="Group 71"/>
          <p:cNvGrpSpPr/>
          <p:nvPr userDrawn="1"/>
        </p:nvGrpSpPr>
        <p:grpSpPr>
          <a:xfrm>
            <a:off x="5435570" y="483518"/>
            <a:ext cx="3708430" cy="3730918"/>
            <a:chOff x="4644008" y="1340768"/>
            <a:chExt cx="4644008" cy="4672169"/>
          </a:xfrm>
        </p:grpSpPr>
        <p:pic>
          <p:nvPicPr>
            <p:cNvPr id="21" name="Picture 4"/>
            <p:cNvPicPr>
              <a:picLocks noChangeAspect="1" noChangeArrowheads="1"/>
            </p:cNvPicPr>
            <p:nvPr/>
          </p:nvPicPr>
          <p:blipFill>
            <a:blip r:embed="rId4" cstate="print"/>
            <a:srcRect/>
            <a:stretch>
              <a:fillRect/>
            </a:stretch>
          </p:blipFill>
          <p:spPr bwMode="auto">
            <a:xfrm>
              <a:off x="4644008" y="1340768"/>
              <a:ext cx="4644008" cy="4672169"/>
            </a:xfrm>
            <a:prstGeom prst="rect">
              <a:avLst/>
            </a:prstGeom>
            <a:noFill/>
            <a:ln w="9525">
              <a:noFill/>
              <a:miter lim="800000"/>
              <a:headEnd/>
              <a:tailEnd/>
            </a:ln>
            <a:effectLst/>
          </p:spPr>
        </p:pic>
        <p:sp>
          <p:nvSpPr>
            <p:cNvPr id="22" name="TextBox 21"/>
            <p:cNvSpPr txBox="1"/>
            <p:nvPr/>
          </p:nvSpPr>
          <p:spPr>
            <a:xfrm>
              <a:off x="6229119" y="3526571"/>
              <a:ext cx="1771104"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peech bubble exampl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66" name="Group 9"/>
          <p:cNvGrpSpPr/>
          <p:nvPr userDrawn="1"/>
        </p:nvGrpSpPr>
        <p:grpSpPr>
          <a:xfrm>
            <a:off x="827584" y="83000"/>
            <a:ext cx="1371147" cy="1353616"/>
            <a:chOff x="1331640" y="908720"/>
            <a:chExt cx="1599672" cy="1579219"/>
          </a:xfrm>
        </p:grpSpPr>
        <p:grpSp>
          <p:nvGrpSpPr>
            <p:cNvPr id="67" name="Group 7"/>
            <p:cNvGrpSpPr/>
            <p:nvPr userDrawn="1"/>
          </p:nvGrpSpPr>
          <p:grpSpPr>
            <a:xfrm>
              <a:off x="1331640" y="908720"/>
              <a:ext cx="1512168" cy="1579219"/>
              <a:chOff x="3131840" y="908720"/>
              <a:chExt cx="1512168" cy="1579219"/>
            </a:xfrm>
          </p:grpSpPr>
          <p:sp>
            <p:nvSpPr>
              <p:cNvPr id="69" name="Oval 68"/>
              <p:cNvSpPr/>
              <p:nvPr userDrawn="1"/>
            </p:nvSpPr>
            <p:spPr>
              <a:xfrm>
                <a:off x="3131840" y="908720"/>
                <a:ext cx="1512168" cy="1512168"/>
              </a:xfrm>
              <a:prstGeom prst="ellips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Isosceles Triangle 69"/>
              <p:cNvSpPr/>
              <p:nvPr userDrawn="1"/>
            </p:nvSpPr>
            <p:spPr>
              <a:xfrm rot="-1680000">
                <a:off x="3302194" y="2127899"/>
                <a:ext cx="417646" cy="360040"/>
              </a:xfrm>
              <a:prstGeom prst="triangl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8" name="TextBox 67"/>
            <p:cNvSpPr txBox="1"/>
            <p:nvPr userDrawn="1"/>
          </p:nvSpPr>
          <p:spPr>
            <a:xfrm>
              <a:off x="1467148" y="1440642"/>
              <a:ext cx="1464164"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71" name="Group 10"/>
          <p:cNvGrpSpPr/>
          <p:nvPr userDrawn="1"/>
        </p:nvGrpSpPr>
        <p:grpSpPr>
          <a:xfrm>
            <a:off x="827584" y="1451152"/>
            <a:ext cx="1296145" cy="1353616"/>
            <a:chOff x="1331640" y="908720"/>
            <a:chExt cx="1512168" cy="1579219"/>
          </a:xfrm>
          <a:solidFill>
            <a:srgbClr val="FF671F"/>
          </a:solidFill>
        </p:grpSpPr>
        <p:grpSp>
          <p:nvGrpSpPr>
            <p:cNvPr id="72" name="Group 71"/>
            <p:cNvGrpSpPr/>
            <p:nvPr userDrawn="1"/>
          </p:nvGrpSpPr>
          <p:grpSpPr>
            <a:xfrm>
              <a:off x="1331640" y="908720"/>
              <a:ext cx="1512168" cy="1579219"/>
              <a:chOff x="3131840" y="908720"/>
              <a:chExt cx="1512168" cy="1579219"/>
            </a:xfrm>
            <a:grpFill/>
          </p:grpSpPr>
          <p:sp>
            <p:nvSpPr>
              <p:cNvPr id="74" name="Oval 7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Isosceles Triangle 7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TextBox 72"/>
            <p:cNvSpPr txBox="1"/>
            <p:nvPr userDrawn="1"/>
          </p:nvSpPr>
          <p:spPr>
            <a:xfrm>
              <a:off x="1463654" y="1449160"/>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76" name="Group 15"/>
          <p:cNvGrpSpPr/>
          <p:nvPr userDrawn="1"/>
        </p:nvGrpSpPr>
        <p:grpSpPr>
          <a:xfrm>
            <a:off x="827584" y="2819304"/>
            <a:ext cx="1396018" cy="1353616"/>
            <a:chOff x="1331640" y="908720"/>
            <a:chExt cx="1628688" cy="1579219"/>
          </a:xfrm>
          <a:solidFill>
            <a:srgbClr val="CF4520"/>
          </a:solidFill>
        </p:grpSpPr>
        <p:grpSp>
          <p:nvGrpSpPr>
            <p:cNvPr id="77" name="Group 7"/>
            <p:cNvGrpSpPr/>
            <p:nvPr userDrawn="1"/>
          </p:nvGrpSpPr>
          <p:grpSpPr>
            <a:xfrm>
              <a:off x="1331640" y="908720"/>
              <a:ext cx="1512168" cy="1579219"/>
              <a:chOff x="3131840" y="908720"/>
              <a:chExt cx="1512168" cy="1579219"/>
            </a:xfrm>
            <a:grpFill/>
          </p:grpSpPr>
          <p:sp>
            <p:nvSpPr>
              <p:cNvPr id="79" name="Oval 7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Isosceles Triangle 7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8" name="TextBox 77"/>
            <p:cNvSpPr txBox="1"/>
            <p:nvPr userDrawn="1"/>
          </p:nvSpPr>
          <p:spPr>
            <a:xfrm>
              <a:off x="1496165" y="1462713"/>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81" name="Group 20"/>
          <p:cNvGrpSpPr/>
          <p:nvPr userDrawn="1"/>
        </p:nvGrpSpPr>
        <p:grpSpPr>
          <a:xfrm>
            <a:off x="2771800" y="83000"/>
            <a:ext cx="1440160" cy="1353616"/>
            <a:chOff x="1331640" y="908720"/>
            <a:chExt cx="1680187" cy="1579219"/>
          </a:xfrm>
          <a:solidFill>
            <a:srgbClr val="97D700"/>
          </a:solidFill>
        </p:grpSpPr>
        <p:grpSp>
          <p:nvGrpSpPr>
            <p:cNvPr id="82" name="Group 7"/>
            <p:cNvGrpSpPr/>
            <p:nvPr userDrawn="1"/>
          </p:nvGrpSpPr>
          <p:grpSpPr>
            <a:xfrm>
              <a:off x="1331640" y="908720"/>
              <a:ext cx="1512168" cy="1579219"/>
              <a:chOff x="3131840" y="908720"/>
              <a:chExt cx="1512168" cy="1579219"/>
            </a:xfrm>
            <a:grpFill/>
          </p:grpSpPr>
          <p:sp>
            <p:nvSpPr>
              <p:cNvPr id="84" name="Oval 8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Isosceles Triangle 8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3" name="TextBox 82"/>
            <p:cNvSpPr txBox="1"/>
            <p:nvPr userDrawn="1"/>
          </p:nvSpPr>
          <p:spPr>
            <a:xfrm>
              <a:off x="1547664" y="1447999"/>
              <a:ext cx="1464163"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86" name="Group 25"/>
          <p:cNvGrpSpPr/>
          <p:nvPr userDrawn="1"/>
        </p:nvGrpSpPr>
        <p:grpSpPr>
          <a:xfrm>
            <a:off x="2771800" y="1451152"/>
            <a:ext cx="1399013" cy="1353616"/>
            <a:chOff x="1331640" y="908720"/>
            <a:chExt cx="1632182" cy="1579219"/>
          </a:xfrm>
          <a:solidFill>
            <a:srgbClr val="009639"/>
          </a:solidFill>
        </p:grpSpPr>
        <p:grpSp>
          <p:nvGrpSpPr>
            <p:cNvPr id="87" name="Group 26"/>
            <p:cNvGrpSpPr/>
            <p:nvPr userDrawn="1"/>
          </p:nvGrpSpPr>
          <p:grpSpPr>
            <a:xfrm>
              <a:off x="1331640" y="908720"/>
              <a:ext cx="1512168" cy="1579219"/>
              <a:chOff x="3131840" y="908720"/>
              <a:chExt cx="1512168" cy="1579219"/>
            </a:xfrm>
            <a:grpFill/>
          </p:grpSpPr>
          <p:sp>
            <p:nvSpPr>
              <p:cNvPr id="89" name="Oval 8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Isosceles Triangle 8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8" name="TextBox 87"/>
            <p:cNvSpPr txBox="1"/>
            <p:nvPr userDrawn="1"/>
          </p:nvSpPr>
          <p:spPr>
            <a:xfrm>
              <a:off x="1499659" y="1460000"/>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1" name="Group 30"/>
          <p:cNvGrpSpPr/>
          <p:nvPr userDrawn="1"/>
        </p:nvGrpSpPr>
        <p:grpSpPr>
          <a:xfrm>
            <a:off x="2771800" y="2819304"/>
            <a:ext cx="1399013" cy="1353616"/>
            <a:chOff x="1331640" y="908720"/>
            <a:chExt cx="1632182" cy="1579219"/>
          </a:xfrm>
          <a:solidFill>
            <a:srgbClr val="005151"/>
          </a:solidFill>
        </p:grpSpPr>
        <p:grpSp>
          <p:nvGrpSpPr>
            <p:cNvPr id="92" name="Group 7"/>
            <p:cNvGrpSpPr/>
            <p:nvPr userDrawn="1"/>
          </p:nvGrpSpPr>
          <p:grpSpPr>
            <a:xfrm>
              <a:off x="1331640" y="908720"/>
              <a:ext cx="1512168" cy="1579219"/>
              <a:chOff x="3131840" y="908720"/>
              <a:chExt cx="1512168" cy="1579219"/>
            </a:xfrm>
            <a:grpFill/>
          </p:grpSpPr>
          <p:sp>
            <p:nvSpPr>
              <p:cNvPr id="94" name="Oval 9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Isosceles Triangle 9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3" name="TextBox 92"/>
            <p:cNvSpPr txBox="1"/>
            <p:nvPr userDrawn="1"/>
          </p:nvSpPr>
          <p:spPr>
            <a:xfrm>
              <a:off x="1499659" y="1453434"/>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6" name="Group 35"/>
          <p:cNvGrpSpPr/>
          <p:nvPr userDrawn="1"/>
        </p:nvGrpSpPr>
        <p:grpSpPr>
          <a:xfrm>
            <a:off x="4716016" y="83000"/>
            <a:ext cx="1339617" cy="1353616"/>
            <a:chOff x="1331640" y="908720"/>
            <a:chExt cx="1562886" cy="1579219"/>
          </a:xfrm>
          <a:solidFill>
            <a:srgbClr val="008EAA"/>
          </a:solidFill>
        </p:grpSpPr>
        <p:grpSp>
          <p:nvGrpSpPr>
            <p:cNvPr id="97" name="Group 7"/>
            <p:cNvGrpSpPr/>
            <p:nvPr userDrawn="1"/>
          </p:nvGrpSpPr>
          <p:grpSpPr>
            <a:xfrm>
              <a:off x="1331640" y="908720"/>
              <a:ext cx="1512168" cy="1579219"/>
              <a:chOff x="3131840" y="908720"/>
              <a:chExt cx="1512168" cy="1579219"/>
            </a:xfrm>
            <a:grpFill/>
          </p:grpSpPr>
          <p:sp>
            <p:nvSpPr>
              <p:cNvPr id="99" name="Oval 9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Isosceles Triangle 9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8" name="TextBox 97"/>
            <p:cNvSpPr txBox="1"/>
            <p:nvPr userDrawn="1"/>
          </p:nvSpPr>
          <p:spPr>
            <a:xfrm>
              <a:off x="1514373" y="1452643"/>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1" name="Group 40"/>
          <p:cNvGrpSpPr/>
          <p:nvPr userDrawn="1"/>
        </p:nvGrpSpPr>
        <p:grpSpPr>
          <a:xfrm>
            <a:off x="4716016" y="1451152"/>
            <a:ext cx="1327006" cy="1353616"/>
            <a:chOff x="1331640" y="908720"/>
            <a:chExt cx="1548173" cy="1579219"/>
          </a:xfrm>
          <a:solidFill>
            <a:srgbClr val="3A5DAE"/>
          </a:solidFill>
        </p:grpSpPr>
        <p:grpSp>
          <p:nvGrpSpPr>
            <p:cNvPr id="102" name="Group 41"/>
            <p:cNvGrpSpPr/>
            <p:nvPr userDrawn="1"/>
          </p:nvGrpSpPr>
          <p:grpSpPr>
            <a:xfrm>
              <a:off x="1331640" y="908720"/>
              <a:ext cx="1512168" cy="1579219"/>
              <a:chOff x="3131840" y="908720"/>
              <a:chExt cx="1512168" cy="1579219"/>
            </a:xfrm>
            <a:grpFill/>
          </p:grpSpPr>
          <p:sp>
            <p:nvSpPr>
              <p:cNvPr id="104" name="Oval 10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Isosceles Triangle 10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3" name="TextBox 102"/>
            <p:cNvSpPr txBox="1"/>
            <p:nvPr userDrawn="1"/>
          </p:nvSpPr>
          <p:spPr>
            <a:xfrm>
              <a:off x="1499659" y="1449160"/>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6" name="Group 45"/>
          <p:cNvGrpSpPr/>
          <p:nvPr userDrawn="1"/>
        </p:nvGrpSpPr>
        <p:grpSpPr>
          <a:xfrm>
            <a:off x="4716016" y="2819304"/>
            <a:ext cx="1296144" cy="1353616"/>
            <a:chOff x="1331640" y="908720"/>
            <a:chExt cx="1512168" cy="1579219"/>
          </a:xfrm>
          <a:solidFill>
            <a:srgbClr val="001E62"/>
          </a:solidFill>
        </p:grpSpPr>
        <p:grpSp>
          <p:nvGrpSpPr>
            <p:cNvPr id="107" name="Group 7"/>
            <p:cNvGrpSpPr/>
            <p:nvPr userDrawn="1"/>
          </p:nvGrpSpPr>
          <p:grpSpPr>
            <a:xfrm>
              <a:off x="1331640" y="908720"/>
              <a:ext cx="1512168" cy="1579219"/>
              <a:chOff x="3131840" y="908720"/>
              <a:chExt cx="1512168" cy="1579219"/>
            </a:xfrm>
            <a:grpFill/>
          </p:grpSpPr>
          <p:sp>
            <p:nvSpPr>
              <p:cNvPr id="109" name="Oval 10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Isosceles Triangle 10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8" name="TextBox 107"/>
            <p:cNvSpPr txBox="1"/>
            <p:nvPr userDrawn="1"/>
          </p:nvSpPr>
          <p:spPr>
            <a:xfrm>
              <a:off x="1499659" y="1446077"/>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1" name="Group 50"/>
          <p:cNvGrpSpPr/>
          <p:nvPr userDrawn="1"/>
        </p:nvGrpSpPr>
        <p:grpSpPr>
          <a:xfrm>
            <a:off x="6660232" y="83000"/>
            <a:ext cx="1296144" cy="1353616"/>
            <a:chOff x="1331640" y="908720"/>
            <a:chExt cx="1512168" cy="1579219"/>
          </a:xfrm>
          <a:solidFill>
            <a:srgbClr val="D0006F"/>
          </a:solidFill>
        </p:grpSpPr>
        <p:grpSp>
          <p:nvGrpSpPr>
            <p:cNvPr id="112" name="Group 7"/>
            <p:cNvGrpSpPr/>
            <p:nvPr userDrawn="1"/>
          </p:nvGrpSpPr>
          <p:grpSpPr>
            <a:xfrm>
              <a:off x="1331640" y="908720"/>
              <a:ext cx="1512168" cy="1579219"/>
              <a:chOff x="3131840" y="908720"/>
              <a:chExt cx="1512168" cy="1579219"/>
            </a:xfrm>
            <a:grpFill/>
          </p:grpSpPr>
          <p:sp>
            <p:nvSpPr>
              <p:cNvPr id="114" name="Oval 11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Isosceles Triangle 11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3" name="TextBox 112"/>
            <p:cNvSpPr txBox="1"/>
            <p:nvPr userDrawn="1"/>
          </p:nvSpPr>
          <p:spPr>
            <a:xfrm>
              <a:off x="1499659" y="1460000"/>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6" name="Group 55"/>
          <p:cNvGrpSpPr/>
          <p:nvPr userDrawn="1"/>
        </p:nvGrpSpPr>
        <p:grpSpPr>
          <a:xfrm>
            <a:off x="6660232" y="1451152"/>
            <a:ext cx="1327006" cy="1353616"/>
            <a:chOff x="1331640" y="908720"/>
            <a:chExt cx="1548173" cy="1579219"/>
          </a:xfrm>
          <a:solidFill>
            <a:srgbClr val="AA0061"/>
          </a:solidFill>
        </p:grpSpPr>
        <p:grpSp>
          <p:nvGrpSpPr>
            <p:cNvPr id="117" name="Group 56"/>
            <p:cNvGrpSpPr/>
            <p:nvPr userDrawn="1"/>
          </p:nvGrpSpPr>
          <p:grpSpPr>
            <a:xfrm>
              <a:off x="1331640" y="908720"/>
              <a:ext cx="1512168" cy="1579219"/>
              <a:chOff x="3131840" y="908720"/>
              <a:chExt cx="1512168" cy="1579219"/>
            </a:xfrm>
            <a:grpFill/>
          </p:grpSpPr>
          <p:sp>
            <p:nvSpPr>
              <p:cNvPr id="119" name="Oval 11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Isosceles Triangle 11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8" name="TextBox 117"/>
            <p:cNvSpPr txBox="1"/>
            <p:nvPr userDrawn="1"/>
          </p:nvSpPr>
          <p:spPr>
            <a:xfrm>
              <a:off x="1499659" y="1484784"/>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21" name="Group 60"/>
          <p:cNvGrpSpPr/>
          <p:nvPr userDrawn="1"/>
        </p:nvGrpSpPr>
        <p:grpSpPr>
          <a:xfrm>
            <a:off x="6660232" y="2819304"/>
            <a:ext cx="1399013" cy="1353616"/>
            <a:chOff x="1331640" y="908720"/>
            <a:chExt cx="1632182" cy="1579219"/>
          </a:xfrm>
          <a:solidFill>
            <a:srgbClr val="702F8A"/>
          </a:solidFill>
        </p:grpSpPr>
        <p:grpSp>
          <p:nvGrpSpPr>
            <p:cNvPr id="122" name="Group 7"/>
            <p:cNvGrpSpPr/>
            <p:nvPr userDrawn="1"/>
          </p:nvGrpSpPr>
          <p:grpSpPr>
            <a:xfrm>
              <a:off x="1331640" y="908720"/>
              <a:ext cx="1512168" cy="1579219"/>
              <a:chOff x="3131840" y="908720"/>
              <a:chExt cx="1512168" cy="1579219"/>
            </a:xfrm>
            <a:grpFill/>
          </p:grpSpPr>
          <p:sp>
            <p:nvSpPr>
              <p:cNvPr id="124" name="Oval 12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Isosceles Triangle 12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3" name="TextBox 122"/>
            <p:cNvSpPr txBox="1"/>
            <p:nvPr userDrawn="1"/>
          </p:nvSpPr>
          <p:spPr>
            <a:xfrm>
              <a:off x="1499659" y="1482862"/>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peech bubble example 3">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5" name="Group 13"/>
          <p:cNvGrpSpPr/>
          <p:nvPr userDrawn="1"/>
        </p:nvGrpSpPr>
        <p:grpSpPr>
          <a:xfrm>
            <a:off x="1475656" y="951570"/>
            <a:ext cx="5904656" cy="613858"/>
            <a:chOff x="1619672" y="3068960"/>
            <a:chExt cx="5904656" cy="818477"/>
          </a:xfrm>
        </p:grpSpPr>
        <p:grpSp>
          <p:nvGrpSpPr>
            <p:cNvPr id="6" name="Group 13"/>
            <p:cNvGrpSpPr/>
            <p:nvPr/>
          </p:nvGrpSpPr>
          <p:grpSpPr>
            <a:xfrm>
              <a:off x="1619672" y="3068960"/>
              <a:ext cx="5904656" cy="818477"/>
              <a:chOff x="1619672" y="3015827"/>
              <a:chExt cx="5904656" cy="818477"/>
            </a:xfrm>
            <a:solidFill>
              <a:srgbClr val="001E62"/>
            </a:solidFill>
          </p:grpSpPr>
          <p:sp>
            <p:nvSpPr>
              <p:cNvPr id="17" name="Rounded Rectangle 16"/>
              <p:cNvSpPr/>
              <p:nvPr/>
            </p:nvSpPr>
            <p:spPr>
              <a:xfrm>
                <a:off x="1619672" y="3015827"/>
                <a:ext cx="5904656"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p:cNvSpPr txBox="1"/>
            <p:nvPr/>
          </p:nvSpPr>
          <p:spPr>
            <a:xfrm>
              <a:off x="1691680" y="3203684"/>
              <a:ext cx="5688632"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grpSp>
        <p:nvGrpSpPr>
          <p:cNvPr id="7" name="Group 18"/>
          <p:cNvGrpSpPr/>
          <p:nvPr userDrawn="1"/>
        </p:nvGrpSpPr>
        <p:grpSpPr>
          <a:xfrm>
            <a:off x="1467272" y="2457450"/>
            <a:ext cx="2528664" cy="1045907"/>
            <a:chOff x="1619672" y="3068960"/>
            <a:chExt cx="2528664" cy="1394542"/>
          </a:xfrm>
        </p:grpSpPr>
        <p:grpSp>
          <p:nvGrpSpPr>
            <p:cNvPr id="8" name="Group 13"/>
            <p:cNvGrpSpPr/>
            <p:nvPr/>
          </p:nvGrpSpPr>
          <p:grpSpPr>
            <a:xfrm>
              <a:off x="1619672" y="3068960"/>
              <a:ext cx="2528664" cy="1394542"/>
              <a:chOff x="1619672" y="3015827"/>
              <a:chExt cx="2528664" cy="1394542"/>
            </a:xfrm>
            <a:solidFill>
              <a:srgbClr val="001E62"/>
            </a:solidFill>
          </p:grpSpPr>
          <p:sp>
            <p:nvSpPr>
              <p:cNvPr id="22" name="Rounded Rectangle 21"/>
              <p:cNvSpPr/>
              <p:nvPr/>
            </p:nvSpPr>
            <p:spPr>
              <a:xfrm>
                <a:off x="1619672" y="3015827"/>
                <a:ext cx="2528664" cy="1224136"/>
              </a:xfrm>
              <a:prstGeom prst="roundRect">
                <a:avLst>
                  <a:gd name="adj" fmla="val 114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22"/>
              <p:cNvSpPr/>
              <p:nvPr/>
            </p:nvSpPr>
            <p:spPr>
              <a:xfrm rot="10260000">
                <a:off x="1939157" y="3978675"/>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extBox 20"/>
            <p:cNvSpPr txBox="1"/>
            <p:nvPr/>
          </p:nvSpPr>
          <p:spPr>
            <a:xfrm>
              <a:off x="1700064" y="3203684"/>
              <a:ext cx="2412268" cy="861774"/>
            </a:xfrm>
            <a:prstGeom prst="rect">
              <a:avLst/>
            </a:prstGeom>
            <a:noFill/>
          </p:spPr>
          <p:txBody>
            <a:bodyPr wrap="square" rtlCol="0">
              <a:spAutoFit/>
            </a:bodyPr>
            <a:lstStyle/>
            <a:p>
              <a:r>
                <a:rPr lang="en-GB" b="1" dirty="0" smtClean="0">
                  <a:solidFill>
                    <a:schemeClr val="bg1"/>
                  </a:solidFill>
                </a:rPr>
                <a:t>Text can be placed here</a:t>
              </a:r>
            </a:p>
            <a:p>
              <a:endParaRPr lang="en-GB" dirty="0">
                <a:solidFill>
                  <a:schemeClr val="bg1"/>
                </a:solidFill>
              </a:endParaRPr>
            </a:p>
          </p:txBody>
        </p:sp>
      </p:grpSp>
      <p:grpSp>
        <p:nvGrpSpPr>
          <p:cNvPr id="9" name="Group 23"/>
          <p:cNvGrpSpPr/>
          <p:nvPr userDrawn="1"/>
        </p:nvGrpSpPr>
        <p:grpSpPr>
          <a:xfrm>
            <a:off x="1475656" y="1707654"/>
            <a:ext cx="2520280" cy="613858"/>
            <a:chOff x="1619672" y="3068960"/>
            <a:chExt cx="2520280" cy="818477"/>
          </a:xfrm>
        </p:grpSpPr>
        <p:grpSp>
          <p:nvGrpSpPr>
            <p:cNvPr id="10" name="Group 24"/>
            <p:cNvGrpSpPr/>
            <p:nvPr/>
          </p:nvGrpSpPr>
          <p:grpSpPr>
            <a:xfrm>
              <a:off x="1619672" y="3068960"/>
              <a:ext cx="2520280" cy="818477"/>
              <a:chOff x="1619672" y="3015827"/>
              <a:chExt cx="2520280" cy="818477"/>
            </a:xfrm>
            <a:solidFill>
              <a:srgbClr val="001E62"/>
            </a:solidFill>
          </p:grpSpPr>
          <p:sp>
            <p:nvSpPr>
              <p:cNvPr id="27" name="Rounded Rectangle 26"/>
              <p:cNvSpPr/>
              <p:nvPr/>
            </p:nvSpPr>
            <p:spPr>
              <a:xfrm>
                <a:off x="1619672" y="3015827"/>
                <a:ext cx="2520280"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reeform 2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Box 25"/>
            <p:cNvSpPr txBox="1"/>
            <p:nvPr/>
          </p:nvSpPr>
          <p:spPr>
            <a:xfrm>
              <a:off x="1691680" y="3203684"/>
              <a:ext cx="2412268"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95288" y="33338"/>
            <a:ext cx="8424862"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2051" name="Text Placeholder 2"/>
          <p:cNvSpPr>
            <a:spLocks noGrp="1"/>
          </p:cNvSpPr>
          <p:nvPr>
            <p:ph type="body" idx="1"/>
          </p:nvPr>
        </p:nvSpPr>
        <p:spPr bwMode="auto">
          <a:xfrm>
            <a:off x="395288" y="951310"/>
            <a:ext cx="8424862" cy="1695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p:txBody>
      </p:sp>
      <p:sp>
        <p:nvSpPr>
          <p:cNvPr id="4" name="Date Placeholder 3"/>
          <p:cNvSpPr>
            <a:spLocks noGrp="1"/>
          </p:cNvSpPr>
          <p:nvPr>
            <p:ph type="dt" sz="half" idx="2"/>
          </p:nvPr>
        </p:nvSpPr>
        <p:spPr>
          <a:xfrm>
            <a:off x="6553200" y="4455319"/>
            <a:ext cx="2133600" cy="273844"/>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93227DF-2E11-49F9-82F9-018E67EF2144}" type="datetimeFigureOut">
              <a:rPr lang="en-GB"/>
              <a:pPr>
                <a:defRPr/>
              </a:pPr>
              <a:t>19/02/2021</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AC2427F-F4A4-43CE-8F55-1DDD5199372F}" type="slidenum">
              <a:rPr lang="en-GB"/>
              <a:pPr>
                <a:defRPr/>
              </a:pPr>
              <a:t>‹#›</a:t>
            </a:fld>
            <a:endParaRPr lang="en-GB"/>
          </a:p>
        </p:txBody>
      </p:sp>
      <p:sp>
        <p:nvSpPr>
          <p:cNvPr id="2059" name="AutoShape 9"/>
          <p:cNvSpPr>
            <a:spLocks noChangeAspect="1" noChangeArrowheads="1" noTextEdit="1"/>
          </p:cNvSpPr>
          <p:nvPr userDrawn="1"/>
        </p:nvSpPr>
        <p:spPr bwMode="auto">
          <a:xfrm>
            <a:off x="7238912" y="4226719"/>
            <a:ext cx="1905088" cy="335757"/>
          </a:xfrm>
          <a:prstGeom prst="rect">
            <a:avLst/>
          </a:prstGeom>
          <a:noFill/>
          <a:ln w="9525">
            <a:noFill/>
            <a:miter lim="800000"/>
            <a:headEnd/>
            <a:tailEnd/>
          </a:ln>
        </p:spPr>
        <p:txBody>
          <a:bodyPr/>
          <a:lstStyle/>
          <a:p>
            <a:endParaRPr lang="en-GB"/>
          </a:p>
        </p:txBody>
      </p:sp>
      <p:sp>
        <p:nvSpPr>
          <p:cNvPr id="19" name="Line 11"/>
          <p:cNvSpPr>
            <a:spLocks noChangeShapeType="1"/>
          </p:cNvSpPr>
          <p:nvPr userDrawn="1"/>
        </p:nvSpPr>
        <p:spPr bwMode="auto">
          <a:xfrm flipV="1">
            <a:off x="0" y="4362450"/>
            <a:ext cx="9023769" cy="9500"/>
          </a:xfrm>
          <a:prstGeom prst="line">
            <a:avLst/>
          </a:prstGeom>
          <a:noFill/>
          <a:ln w="28575" cap="flat">
            <a:solidFill>
              <a:srgbClr val="191D63"/>
            </a:solidFill>
            <a:prstDash val="solid"/>
            <a:miter lim="800000"/>
            <a:headEnd/>
            <a:tailEnd/>
          </a:ln>
        </p:spPr>
        <p:txBody>
          <a:bodyPr/>
          <a:lstStyle/>
          <a:p>
            <a:pPr fontAlgn="auto">
              <a:spcBef>
                <a:spcPts val="0"/>
              </a:spcBef>
              <a:spcAft>
                <a:spcPts val="0"/>
              </a:spcAft>
              <a:defRPr/>
            </a:pPr>
            <a:endParaRPr lang="en-GB">
              <a:ln w="28575">
                <a:solidFill>
                  <a:srgbClr val="001E62"/>
                </a:solidFill>
              </a:ln>
              <a:latin typeface="+mn-lt"/>
              <a:cs typeface="+mn-cs"/>
            </a:endParaRPr>
          </a:p>
        </p:txBody>
      </p:sp>
      <p:sp>
        <p:nvSpPr>
          <p:cNvPr id="2061" name="Freeform 19"/>
          <p:cNvSpPr>
            <a:spLocks/>
          </p:cNvSpPr>
          <p:nvPr userDrawn="1"/>
        </p:nvSpPr>
        <p:spPr bwMode="auto">
          <a:xfrm>
            <a:off x="8962222" y="4375547"/>
            <a:ext cx="178915" cy="195263"/>
          </a:xfrm>
          <a:custGeom>
            <a:avLst/>
            <a:gdLst>
              <a:gd name="T0" fmla="*/ 39 w 86"/>
              <a:gd name="T1" fmla="*/ 9 h 112"/>
              <a:gd name="T2" fmla="*/ 13 w 86"/>
              <a:gd name="T3" fmla="*/ 65 h 112"/>
              <a:gd name="T4" fmla="*/ 0 w 86"/>
              <a:gd name="T5" fmla="*/ 81 h 112"/>
              <a:gd name="T6" fmla="*/ 21 w 86"/>
              <a:gd name="T7" fmla="*/ 84 h 112"/>
              <a:gd name="T8" fmla="*/ 86 w 86"/>
              <a:gd name="T9" fmla="*/ 102 h 112"/>
              <a:gd name="T10" fmla="*/ 86 w 86"/>
              <a:gd name="T11" fmla="*/ 6 h 112"/>
              <a:gd name="T12" fmla="*/ 39 w 86"/>
              <a:gd name="T13" fmla="*/ 9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a:lstStyle/>
          <a:p>
            <a:endParaRPr lang="en-GB"/>
          </a:p>
        </p:txBody>
      </p:sp>
      <p:sp>
        <p:nvSpPr>
          <p:cNvPr id="2062" name="Freeform 20"/>
          <p:cNvSpPr>
            <a:spLocks/>
          </p:cNvSpPr>
          <p:nvPr userDrawn="1"/>
        </p:nvSpPr>
        <p:spPr bwMode="auto">
          <a:xfrm>
            <a:off x="9052395" y="4227910"/>
            <a:ext cx="88742" cy="89297"/>
          </a:xfrm>
          <a:custGeom>
            <a:avLst/>
            <a:gdLst>
              <a:gd name="T0" fmla="*/ 15 w 43"/>
              <a:gd name="T1" fmla="*/ 0 h 51"/>
              <a:gd name="T2" fmla="*/ 13 w 43"/>
              <a:gd name="T3" fmla="*/ 13 h 51"/>
              <a:gd name="T4" fmla="*/ 13 w 43"/>
              <a:gd name="T5" fmla="*/ 13 h 51"/>
              <a:gd name="T6" fmla="*/ 3 w 43"/>
              <a:gd name="T7" fmla="*/ 24 h 51"/>
              <a:gd name="T8" fmla="*/ 0 w 43"/>
              <a:gd name="T9" fmla="*/ 40 h 51"/>
              <a:gd name="T10" fmla="*/ 9 w 43"/>
              <a:gd name="T11" fmla="*/ 39 h 51"/>
              <a:gd name="T12" fmla="*/ 43 w 43"/>
              <a:gd name="T13" fmla="*/ 51 h 51"/>
              <a:gd name="T14" fmla="*/ 43 w 43"/>
              <a:gd name="T15" fmla="*/ 10 h 51"/>
              <a:gd name="T16" fmla="*/ 31 w 43"/>
              <a:gd name="T17" fmla="*/ 7 h 51"/>
              <a:gd name="T18" fmla="*/ 25 w 43"/>
              <a:gd name="T19" fmla="*/ 8 h 51"/>
              <a:gd name="T20" fmla="*/ 15 w 43"/>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a:lstStyle/>
          <a:p>
            <a:endParaRPr lang="en-GB"/>
          </a:p>
        </p:txBody>
      </p:sp>
      <p:sp>
        <p:nvSpPr>
          <p:cNvPr id="2063" name="Freeform 21"/>
          <p:cNvSpPr>
            <a:spLocks/>
          </p:cNvSpPr>
          <p:nvPr userDrawn="1"/>
        </p:nvSpPr>
        <p:spPr bwMode="auto">
          <a:xfrm>
            <a:off x="8930733" y="4298157"/>
            <a:ext cx="210404" cy="157163"/>
          </a:xfrm>
          <a:custGeom>
            <a:avLst/>
            <a:gdLst>
              <a:gd name="T0" fmla="*/ 58 w 101"/>
              <a:gd name="T1" fmla="*/ 0 h 90"/>
              <a:gd name="T2" fmla="*/ 46 w 101"/>
              <a:gd name="T3" fmla="*/ 4 h 90"/>
              <a:gd name="T4" fmla="*/ 20 w 101"/>
              <a:gd name="T5" fmla="*/ 29 h 90"/>
              <a:gd name="T6" fmla="*/ 0 w 101"/>
              <a:gd name="T7" fmla="*/ 34 h 90"/>
              <a:gd name="T8" fmla="*/ 15 w 101"/>
              <a:gd name="T9" fmla="*/ 50 h 90"/>
              <a:gd name="T10" fmla="*/ 16 w 101"/>
              <a:gd name="T11" fmla="*/ 49 h 90"/>
              <a:gd name="T12" fmla="*/ 20 w 101"/>
              <a:gd name="T13" fmla="*/ 73 h 90"/>
              <a:gd name="T14" fmla="*/ 29 w 101"/>
              <a:gd name="T15" fmla="*/ 85 h 90"/>
              <a:gd name="T16" fmla="*/ 54 w 101"/>
              <a:gd name="T17" fmla="*/ 53 h 90"/>
              <a:gd name="T18" fmla="*/ 79 w 101"/>
              <a:gd name="T19" fmla="*/ 46 h 90"/>
              <a:gd name="T20" fmla="*/ 101 w 101"/>
              <a:gd name="T21" fmla="*/ 50 h 90"/>
              <a:gd name="T22" fmla="*/ 101 w 101"/>
              <a:gd name="T23" fmla="*/ 90 h 90"/>
              <a:gd name="T24" fmla="*/ 101 w 101"/>
              <a:gd name="T25" fmla="*/ 11 h 90"/>
              <a:gd name="T26" fmla="*/ 101 w 101"/>
              <a:gd name="T27" fmla="*/ 11 h 90"/>
              <a:gd name="T28" fmla="*/ 101 w 101"/>
              <a:gd name="T29" fmla="*/ 28 h 90"/>
              <a:gd name="T30" fmla="*/ 89 w 101"/>
              <a:gd name="T31" fmla="*/ 31 h 90"/>
              <a:gd name="T32" fmla="*/ 74 w 101"/>
              <a:gd name="T33" fmla="*/ 27 h 90"/>
              <a:gd name="T34" fmla="*/ 58 w 101"/>
              <a:gd name="T35" fmla="*/ 0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a:lstStyle/>
          <a:p>
            <a:endParaRPr lang="en-GB"/>
          </a:p>
        </p:txBody>
      </p:sp>
      <p:sp>
        <p:nvSpPr>
          <p:cNvPr id="2064" name="Freeform 22"/>
          <p:cNvSpPr>
            <a:spLocks/>
          </p:cNvSpPr>
          <p:nvPr userDrawn="1"/>
        </p:nvSpPr>
        <p:spPr bwMode="auto">
          <a:xfrm>
            <a:off x="8990849" y="4379119"/>
            <a:ext cx="150289" cy="100013"/>
          </a:xfrm>
          <a:custGeom>
            <a:avLst/>
            <a:gdLst>
              <a:gd name="T0" fmla="*/ 50 w 72"/>
              <a:gd name="T1" fmla="*/ 0 h 57"/>
              <a:gd name="T2" fmla="*/ 25 w 72"/>
              <a:gd name="T3" fmla="*/ 7 h 57"/>
              <a:gd name="T4" fmla="*/ 0 w 72"/>
              <a:gd name="T5" fmla="*/ 39 h 57"/>
              <a:gd name="T6" fmla="*/ 38 w 72"/>
              <a:gd name="T7" fmla="*/ 57 h 57"/>
              <a:gd name="T8" fmla="*/ 60 w 72"/>
              <a:gd name="T9" fmla="*/ 52 h 57"/>
              <a:gd name="T10" fmla="*/ 72 w 72"/>
              <a:gd name="T11" fmla="*/ 44 h 57"/>
              <a:gd name="T12" fmla="*/ 72 w 72"/>
              <a:gd name="T13" fmla="*/ 4 h 57"/>
              <a:gd name="T14" fmla="*/ 50 w 72"/>
              <a:gd name="T15" fmla="*/ 0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a:lstStyle/>
          <a:p>
            <a:endParaRPr lang="en-GB"/>
          </a:p>
        </p:txBody>
      </p:sp>
      <p:sp>
        <p:nvSpPr>
          <p:cNvPr id="2065" name="Freeform 23"/>
          <p:cNvSpPr>
            <a:spLocks/>
          </p:cNvSpPr>
          <p:nvPr userDrawn="1"/>
        </p:nvSpPr>
        <p:spPr bwMode="auto">
          <a:xfrm>
            <a:off x="9052395" y="4296966"/>
            <a:ext cx="88742" cy="55959"/>
          </a:xfrm>
          <a:custGeom>
            <a:avLst/>
            <a:gdLst>
              <a:gd name="T0" fmla="*/ 9 w 43"/>
              <a:gd name="T1" fmla="*/ 0 h 32"/>
              <a:gd name="T2" fmla="*/ 0 w 43"/>
              <a:gd name="T3" fmla="*/ 1 h 32"/>
              <a:gd name="T4" fmla="*/ 16 w 43"/>
              <a:gd name="T5" fmla="*/ 28 h 32"/>
              <a:gd name="T6" fmla="*/ 31 w 43"/>
              <a:gd name="T7" fmla="*/ 32 h 32"/>
              <a:gd name="T8" fmla="*/ 43 w 43"/>
              <a:gd name="T9" fmla="*/ 29 h 32"/>
              <a:gd name="T10" fmla="*/ 43 w 43"/>
              <a:gd name="T11" fmla="*/ 12 h 32"/>
              <a:gd name="T12" fmla="*/ 9 w 43"/>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a:lstStyle/>
          <a:p>
            <a:endParaRPr lang="en-GB"/>
          </a:p>
        </p:txBody>
      </p:sp>
      <p:grpSp>
        <p:nvGrpSpPr>
          <p:cNvPr id="25" name="Group 4"/>
          <p:cNvGrpSpPr>
            <a:grpSpLocks noChangeAspect="1"/>
          </p:cNvGrpSpPr>
          <p:nvPr userDrawn="1"/>
        </p:nvGrpSpPr>
        <p:grpSpPr bwMode="auto">
          <a:xfrm>
            <a:off x="182154" y="4562750"/>
            <a:ext cx="1528140" cy="432048"/>
            <a:chOff x="204" y="210"/>
            <a:chExt cx="1542" cy="436"/>
          </a:xfrm>
        </p:grpSpPr>
        <p:sp>
          <p:nvSpPr>
            <p:cNvPr id="26" name="AutoShape 3"/>
            <p:cNvSpPr>
              <a:spLocks noChangeAspect="1" noChangeArrowheads="1" noTextEdit="1"/>
            </p:cNvSpPr>
            <p:nvPr userDrawn="1"/>
          </p:nvSpPr>
          <p:spPr bwMode="auto">
            <a:xfrm>
              <a:off x="204" y="210"/>
              <a:ext cx="1542" cy="436"/>
            </a:xfrm>
            <a:prstGeom prst="rect">
              <a:avLst/>
            </a:prstGeom>
            <a:noFill/>
            <a:ln w="9525">
              <a:noFill/>
              <a:miter lim="800000"/>
              <a:headEnd/>
              <a:tailEnd/>
            </a:ln>
          </p:spPr>
          <p:txBody>
            <a:bodyPr/>
            <a:lstStyle/>
            <a:p>
              <a:endParaRPr lang="en-GB"/>
            </a:p>
          </p:txBody>
        </p:sp>
        <p:sp>
          <p:nvSpPr>
            <p:cNvPr id="27" name="Freeform 5"/>
            <p:cNvSpPr>
              <a:spLocks/>
            </p:cNvSpPr>
            <p:nvPr userDrawn="1"/>
          </p:nvSpPr>
          <p:spPr bwMode="auto">
            <a:xfrm>
              <a:off x="211" y="219"/>
              <a:ext cx="852" cy="286"/>
            </a:xfrm>
            <a:custGeom>
              <a:avLst/>
              <a:gdLst>
                <a:gd name="T0" fmla="*/ 1198 w 1247"/>
                <a:gd name="T1" fmla="*/ 0 h 420"/>
                <a:gd name="T2" fmla="*/ 48 w 1247"/>
                <a:gd name="T3" fmla="*/ 0 h 420"/>
                <a:gd name="T4" fmla="*/ 0 w 1247"/>
                <a:gd name="T5" fmla="*/ 47 h 420"/>
                <a:gd name="T6" fmla="*/ 0 w 1247"/>
                <a:gd name="T7" fmla="*/ 373 h 420"/>
                <a:gd name="T8" fmla="*/ 48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8" y="0"/>
                    <a:pt x="48" y="0"/>
                    <a:pt x="48" y="0"/>
                  </a:cubicBezTo>
                  <a:cubicBezTo>
                    <a:pt x="22" y="0"/>
                    <a:pt x="0" y="21"/>
                    <a:pt x="0" y="47"/>
                  </a:cubicBezTo>
                  <a:cubicBezTo>
                    <a:pt x="0" y="373"/>
                    <a:pt x="0" y="373"/>
                    <a:pt x="0" y="373"/>
                  </a:cubicBezTo>
                  <a:cubicBezTo>
                    <a:pt x="0" y="399"/>
                    <a:pt x="22" y="420"/>
                    <a:pt x="48"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path>
              </a:pathLst>
            </a:custGeom>
            <a:solidFill>
              <a:srgbClr val="A5A5A4"/>
            </a:solidFill>
            <a:ln w="9525">
              <a:noFill/>
              <a:round/>
              <a:headEnd/>
              <a:tailEnd/>
            </a:ln>
          </p:spPr>
          <p:txBody>
            <a:bodyPr/>
            <a:lstStyle/>
            <a:p>
              <a:endParaRPr lang="en-GB"/>
            </a:p>
          </p:txBody>
        </p:sp>
        <p:sp>
          <p:nvSpPr>
            <p:cNvPr id="28" name="Freeform 6"/>
            <p:cNvSpPr>
              <a:spLocks/>
            </p:cNvSpPr>
            <p:nvPr userDrawn="1"/>
          </p:nvSpPr>
          <p:spPr bwMode="auto">
            <a:xfrm>
              <a:off x="203" y="211"/>
              <a:ext cx="852" cy="286"/>
            </a:xfrm>
            <a:custGeom>
              <a:avLst/>
              <a:gdLst>
                <a:gd name="T0" fmla="*/ 1198 w 1247"/>
                <a:gd name="T1" fmla="*/ 0 h 420"/>
                <a:gd name="T2" fmla="*/ 49 w 1247"/>
                <a:gd name="T3" fmla="*/ 0 h 420"/>
                <a:gd name="T4" fmla="*/ 0 w 1247"/>
                <a:gd name="T5" fmla="*/ 47 h 420"/>
                <a:gd name="T6" fmla="*/ 0 w 1247"/>
                <a:gd name="T7" fmla="*/ 373 h 420"/>
                <a:gd name="T8" fmla="*/ 49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9" y="0"/>
                    <a:pt x="49" y="0"/>
                    <a:pt x="49" y="0"/>
                  </a:cubicBezTo>
                  <a:cubicBezTo>
                    <a:pt x="22" y="0"/>
                    <a:pt x="0" y="21"/>
                    <a:pt x="0" y="47"/>
                  </a:cubicBezTo>
                  <a:cubicBezTo>
                    <a:pt x="0" y="373"/>
                    <a:pt x="0" y="373"/>
                    <a:pt x="0" y="373"/>
                  </a:cubicBezTo>
                  <a:cubicBezTo>
                    <a:pt x="0" y="399"/>
                    <a:pt x="22" y="420"/>
                    <a:pt x="49"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close/>
                </a:path>
              </a:pathLst>
            </a:custGeom>
            <a:solidFill>
              <a:srgbClr val="F5F5F5"/>
            </a:solidFill>
            <a:ln w="9525">
              <a:noFill/>
              <a:round/>
              <a:headEnd/>
              <a:tailEnd/>
            </a:ln>
          </p:spPr>
          <p:txBody>
            <a:bodyPr/>
            <a:lstStyle/>
            <a:p>
              <a:endParaRPr lang="en-GB"/>
            </a:p>
          </p:txBody>
        </p:sp>
        <p:sp>
          <p:nvSpPr>
            <p:cNvPr id="29" name="Freeform 7"/>
            <p:cNvSpPr>
              <a:spLocks noEditPoints="1"/>
            </p:cNvSpPr>
            <p:nvPr userDrawn="1"/>
          </p:nvSpPr>
          <p:spPr bwMode="auto">
            <a:xfrm>
              <a:off x="721" y="271"/>
              <a:ext cx="138" cy="166"/>
            </a:xfrm>
            <a:custGeom>
              <a:avLst/>
              <a:gdLst>
                <a:gd name="T0" fmla="*/ 0 w 203"/>
                <a:gd name="T1" fmla="*/ 0 h 244"/>
                <a:gd name="T2" fmla="*/ 89 w 203"/>
                <a:gd name="T3" fmla="*/ 0 h 244"/>
                <a:gd name="T4" fmla="*/ 137 w 203"/>
                <a:gd name="T5" fmla="*/ 5 h 244"/>
                <a:gd name="T6" fmla="*/ 173 w 203"/>
                <a:gd name="T7" fmla="*/ 21 h 244"/>
                <a:gd name="T8" fmla="*/ 196 w 203"/>
                <a:gd name="T9" fmla="*/ 46 h 244"/>
                <a:gd name="T10" fmla="*/ 203 w 203"/>
                <a:gd name="T11" fmla="*/ 80 h 244"/>
                <a:gd name="T12" fmla="*/ 194 w 203"/>
                <a:gd name="T13" fmla="*/ 114 h 244"/>
                <a:gd name="T14" fmla="*/ 171 w 203"/>
                <a:gd name="T15" fmla="*/ 139 h 244"/>
                <a:gd name="T16" fmla="*/ 135 w 203"/>
                <a:gd name="T17" fmla="*/ 155 h 244"/>
                <a:gd name="T18" fmla="*/ 92 w 203"/>
                <a:gd name="T19" fmla="*/ 160 h 244"/>
                <a:gd name="T20" fmla="*/ 77 w 203"/>
                <a:gd name="T21" fmla="*/ 160 h 244"/>
                <a:gd name="T22" fmla="*/ 77 w 203"/>
                <a:gd name="T23" fmla="*/ 244 h 244"/>
                <a:gd name="T24" fmla="*/ 0 w 203"/>
                <a:gd name="T25" fmla="*/ 244 h 244"/>
                <a:gd name="T26" fmla="*/ 0 w 203"/>
                <a:gd name="T27" fmla="*/ 0 h 244"/>
                <a:gd name="T28" fmla="*/ 92 w 203"/>
                <a:gd name="T29" fmla="*/ 111 h 244"/>
                <a:gd name="T30" fmla="*/ 121 w 203"/>
                <a:gd name="T31" fmla="*/ 103 h 244"/>
                <a:gd name="T32" fmla="*/ 132 w 203"/>
                <a:gd name="T33" fmla="*/ 80 h 244"/>
                <a:gd name="T34" fmla="*/ 129 w 203"/>
                <a:gd name="T35" fmla="*/ 67 h 244"/>
                <a:gd name="T36" fmla="*/ 120 w 203"/>
                <a:gd name="T37" fmla="*/ 58 h 244"/>
                <a:gd name="T38" fmla="*/ 108 w 203"/>
                <a:gd name="T39" fmla="*/ 53 h 244"/>
                <a:gd name="T40" fmla="*/ 92 w 203"/>
                <a:gd name="T41" fmla="*/ 51 h 244"/>
                <a:gd name="T42" fmla="*/ 77 w 203"/>
                <a:gd name="T43" fmla="*/ 51 h 244"/>
                <a:gd name="T44" fmla="*/ 77 w 203"/>
                <a:gd name="T45" fmla="*/ 110 h 244"/>
                <a:gd name="T46" fmla="*/ 83 w 203"/>
                <a:gd name="T47" fmla="*/ 111 h 244"/>
                <a:gd name="T48" fmla="*/ 92 w 203"/>
                <a:gd name="T49" fmla="*/ 11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244">
                  <a:moveTo>
                    <a:pt x="0" y="0"/>
                  </a:moveTo>
                  <a:cubicBezTo>
                    <a:pt x="89" y="0"/>
                    <a:pt x="89" y="0"/>
                    <a:pt x="89" y="0"/>
                  </a:cubicBezTo>
                  <a:cubicBezTo>
                    <a:pt x="107" y="0"/>
                    <a:pt x="123" y="1"/>
                    <a:pt x="137" y="5"/>
                  </a:cubicBezTo>
                  <a:cubicBezTo>
                    <a:pt x="152" y="9"/>
                    <a:pt x="164" y="14"/>
                    <a:pt x="173" y="21"/>
                  </a:cubicBezTo>
                  <a:cubicBezTo>
                    <a:pt x="183" y="28"/>
                    <a:pt x="190" y="36"/>
                    <a:pt x="196" y="46"/>
                  </a:cubicBezTo>
                  <a:cubicBezTo>
                    <a:pt x="201" y="56"/>
                    <a:pt x="203" y="68"/>
                    <a:pt x="203" y="80"/>
                  </a:cubicBezTo>
                  <a:cubicBezTo>
                    <a:pt x="203" y="93"/>
                    <a:pt x="200" y="104"/>
                    <a:pt x="194" y="114"/>
                  </a:cubicBezTo>
                  <a:cubicBezTo>
                    <a:pt x="189" y="124"/>
                    <a:pt x="181" y="132"/>
                    <a:pt x="171" y="139"/>
                  </a:cubicBezTo>
                  <a:cubicBezTo>
                    <a:pt x="161" y="146"/>
                    <a:pt x="149" y="151"/>
                    <a:pt x="135" y="155"/>
                  </a:cubicBezTo>
                  <a:cubicBezTo>
                    <a:pt x="122" y="159"/>
                    <a:pt x="107" y="160"/>
                    <a:pt x="92" y="160"/>
                  </a:cubicBezTo>
                  <a:cubicBezTo>
                    <a:pt x="77" y="160"/>
                    <a:pt x="77" y="160"/>
                    <a:pt x="77" y="160"/>
                  </a:cubicBezTo>
                  <a:cubicBezTo>
                    <a:pt x="77" y="244"/>
                    <a:pt x="77" y="244"/>
                    <a:pt x="77" y="244"/>
                  </a:cubicBezTo>
                  <a:cubicBezTo>
                    <a:pt x="0" y="244"/>
                    <a:pt x="0" y="244"/>
                    <a:pt x="0" y="244"/>
                  </a:cubicBezTo>
                  <a:lnTo>
                    <a:pt x="0" y="0"/>
                  </a:lnTo>
                  <a:close/>
                  <a:moveTo>
                    <a:pt x="92" y="111"/>
                  </a:moveTo>
                  <a:cubicBezTo>
                    <a:pt x="105" y="111"/>
                    <a:pt x="114" y="108"/>
                    <a:pt x="121" y="103"/>
                  </a:cubicBezTo>
                  <a:cubicBezTo>
                    <a:pt x="128" y="98"/>
                    <a:pt x="132" y="91"/>
                    <a:pt x="132" y="80"/>
                  </a:cubicBezTo>
                  <a:cubicBezTo>
                    <a:pt x="132" y="75"/>
                    <a:pt x="131" y="71"/>
                    <a:pt x="129" y="67"/>
                  </a:cubicBezTo>
                  <a:cubicBezTo>
                    <a:pt x="127" y="64"/>
                    <a:pt x="124" y="61"/>
                    <a:pt x="120" y="58"/>
                  </a:cubicBezTo>
                  <a:cubicBezTo>
                    <a:pt x="117" y="56"/>
                    <a:pt x="113" y="54"/>
                    <a:pt x="108" y="53"/>
                  </a:cubicBezTo>
                  <a:cubicBezTo>
                    <a:pt x="103" y="51"/>
                    <a:pt x="98" y="51"/>
                    <a:pt x="92" y="51"/>
                  </a:cubicBezTo>
                  <a:cubicBezTo>
                    <a:pt x="77" y="51"/>
                    <a:pt x="77" y="51"/>
                    <a:pt x="77" y="51"/>
                  </a:cubicBezTo>
                  <a:cubicBezTo>
                    <a:pt x="77" y="110"/>
                    <a:pt x="77" y="110"/>
                    <a:pt x="77" y="110"/>
                  </a:cubicBezTo>
                  <a:cubicBezTo>
                    <a:pt x="79" y="111"/>
                    <a:pt x="81" y="111"/>
                    <a:pt x="83" y="111"/>
                  </a:cubicBezTo>
                  <a:cubicBezTo>
                    <a:pt x="86" y="111"/>
                    <a:pt x="89" y="111"/>
                    <a:pt x="92" y="111"/>
                  </a:cubicBezTo>
                  <a:close/>
                </a:path>
              </a:pathLst>
            </a:custGeom>
            <a:solidFill>
              <a:srgbClr val="001E62"/>
            </a:solidFill>
            <a:ln w="9525">
              <a:noFill/>
              <a:round/>
              <a:headEnd/>
              <a:tailEnd/>
            </a:ln>
          </p:spPr>
          <p:txBody>
            <a:bodyPr/>
            <a:lstStyle/>
            <a:p>
              <a:endParaRPr lang="en-GB"/>
            </a:p>
          </p:txBody>
        </p:sp>
        <p:sp>
          <p:nvSpPr>
            <p:cNvPr id="30" name="Freeform 8"/>
            <p:cNvSpPr>
              <a:spLocks/>
            </p:cNvSpPr>
            <p:nvPr userDrawn="1"/>
          </p:nvSpPr>
          <p:spPr bwMode="auto">
            <a:xfrm>
              <a:off x="573" y="265"/>
              <a:ext cx="136" cy="174"/>
            </a:xfrm>
            <a:custGeom>
              <a:avLst/>
              <a:gdLst>
                <a:gd name="T0" fmla="*/ 175 w 199"/>
                <a:gd name="T1" fmla="*/ 119 h 255"/>
                <a:gd name="T2" fmla="*/ 103 w 199"/>
                <a:gd name="T3" fmla="*/ 88 h 255"/>
                <a:gd name="T4" fmla="*/ 84 w 199"/>
                <a:gd name="T5" fmla="*/ 71 h 255"/>
                <a:gd name="T6" fmla="*/ 127 w 199"/>
                <a:gd name="T7" fmla="*/ 61 h 255"/>
                <a:gd name="T8" fmla="*/ 129 w 199"/>
                <a:gd name="T9" fmla="*/ 61 h 255"/>
                <a:gd name="T10" fmla="*/ 144 w 199"/>
                <a:gd name="T11" fmla="*/ 65 h 255"/>
                <a:gd name="T12" fmla="*/ 171 w 199"/>
                <a:gd name="T13" fmla="*/ 72 h 255"/>
                <a:gd name="T14" fmla="*/ 190 w 199"/>
                <a:gd name="T15" fmla="*/ 18 h 255"/>
                <a:gd name="T16" fmla="*/ 106 w 199"/>
                <a:gd name="T17" fmla="*/ 0 h 255"/>
                <a:gd name="T18" fmla="*/ 11 w 199"/>
                <a:gd name="T19" fmla="*/ 79 h 255"/>
                <a:gd name="T20" fmla="*/ 15 w 199"/>
                <a:gd name="T21" fmla="*/ 104 h 255"/>
                <a:gd name="T22" fmla="*/ 27 w 199"/>
                <a:gd name="T23" fmla="*/ 125 h 255"/>
                <a:gd name="T24" fmla="*/ 46 w 199"/>
                <a:gd name="T25" fmla="*/ 141 h 255"/>
                <a:gd name="T26" fmla="*/ 69 w 199"/>
                <a:gd name="T27" fmla="*/ 151 h 255"/>
                <a:gd name="T28" fmla="*/ 88 w 199"/>
                <a:gd name="T29" fmla="*/ 157 h 255"/>
                <a:gd name="T30" fmla="*/ 107 w 199"/>
                <a:gd name="T31" fmla="*/ 163 h 255"/>
                <a:gd name="T32" fmla="*/ 121 w 199"/>
                <a:gd name="T33" fmla="*/ 170 h 255"/>
                <a:gd name="T34" fmla="*/ 127 w 199"/>
                <a:gd name="T35" fmla="*/ 181 h 255"/>
                <a:gd name="T36" fmla="*/ 124 w 199"/>
                <a:gd name="T37" fmla="*/ 189 h 255"/>
                <a:gd name="T38" fmla="*/ 117 w 199"/>
                <a:gd name="T39" fmla="*/ 193 h 255"/>
                <a:gd name="T40" fmla="*/ 108 w 199"/>
                <a:gd name="T41" fmla="*/ 195 h 255"/>
                <a:gd name="T42" fmla="*/ 93 w 199"/>
                <a:gd name="T43" fmla="*/ 195 h 255"/>
                <a:gd name="T44" fmla="*/ 63 w 199"/>
                <a:gd name="T45" fmla="*/ 190 h 255"/>
                <a:gd name="T46" fmla="*/ 49 w 199"/>
                <a:gd name="T47" fmla="*/ 186 h 255"/>
                <a:gd name="T48" fmla="*/ 39 w 199"/>
                <a:gd name="T49" fmla="*/ 183 h 255"/>
                <a:gd name="T50" fmla="*/ 29 w 199"/>
                <a:gd name="T51" fmla="*/ 179 h 255"/>
                <a:gd name="T52" fmla="*/ 29 w 199"/>
                <a:gd name="T53" fmla="*/ 181 h 255"/>
                <a:gd name="T54" fmla="*/ 28 w 199"/>
                <a:gd name="T55" fmla="*/ 184 h 255"/>
                <a:gd name="T56" fmla="*/ 27 w 199"/>
                <a:gd name="T57" fmla="*/ 186 h 255"/>
                <a:gd name="T58" fmla="*/ 27 w 199"/>
                <a:gd name="T59" fmla="*/ 189 h 255"/>
                <a:gd name="T60" fmla="*/ 26 w 199"/>
                <a:gd name="T61" fmla="*/ 191 h 255"/>
                <a:gd name="T62" fmla="*/ 25 w 199"/>
                <a:gd name="T63" fmla="*/ 194 h 255"/>
                <a:gd name="T64" fmla="*/ 24 w 199"/>
                <a:gd name="T65" fmla="*/ 196 h 255"/>
                <a:gd name="T66" fmla="*/ 23 w 199"/>
                <a:gd name="T67" fmla="*/ 199 h 255"/>
                <a:gd name="T68" fmla="*/ 21 w 199"/>
                <a:gd name="T69" fmla="*/ 201 h 255"/>
                <a:gd name="T70" fmla="*/ 20 w 199"/>
                <a:gd name="T71" fmla="*/ 204 h 255"/>
                <a:gd name="T72" fmla="*/ 19 w 199"/>
                <a:gd name="T73" fmla="*/ 206 h 255"/>
                <a:gd name="T74" fmla="*/ 18 w 199"/>
                <a:gd name="T75" fmla="*/ 209 h 255"/>
                <a:gd name="T76" fmla="*/ 16 w 199"/>
                <a:gd name="T77" fmla="*/ 211 h 255"/>
                <a:gd name="T78" fmla="*/ 15 w 199"/>
                <a:gd name="T79" fmla="*/ 213 h 255"/>
                <a:gd name="T80" fmla="*/ 13 w 199"/>
                <a:gd name="T81" fmla="*/ 216 h 255"/>
                <a:gd name="T82" fmla="*/ 12 w 199"/>
                <a:gd name="T83" fmla="*/ 218 h 255"/>
                <a:gd name="T84" fmla="*/ 10 w 199"/>
                <a:gd name="T85" fmla="*/ 220 h 255"/>
                <a:gd name="T86" fmla="*/ 8 w 199"/>
                <a:gd name="T87" fmla="*/ 222 h 255"/>
                <a:gd name="T88" fmla="*/ 6 w 199"/>
                <a:gd name="T89" fmla="*/ 224 h 255"/>
                <a:gd name="T90" fmla="*/ 5 w 199"/>
                <a:gd name="T91" fmla="*/ 226 h 255"/>
                <a:gd name="T92" fmla="*/ 3 w 199"/>
                <a:gd name="T93" fmla="*/ 229 h 255"/>
                <a:gd name="T94" fmla="*/ 1 w 199"/>
                <a:gd name="T95" fmla="*/ 230 h 255"/>
                <a:gd name="T96" fmla="*/ 0 w 199"/>
                <a:gd name="T97" fmla="*/ 232 h 255"/>
                <a:gd name="T98" fmla="*/ 31 w 199"/>
                <a:gd name="T99" fmla="*/ 245 h 255"/>
                <a:gd name="T100" fmla="*/ 33 w 199"/>
                <a:gd name="T101" fmla="*/ 245 h 255"/>
                <a:gd name="T102" fmla="*/ 36 w 199"/>
                <a:gd name="T103" fmla="*/ 246 h 255"/>
                <a:gd name="T104" fmla="*/ 64 w 199"/>
                <a:gd name="T105" fmla="*/ 252 h 255"/>
                <a:gd name="T106" fmla="*/ 95 w 199"/>
                <a:gd name="T107" fmla="*/ 255 h 255"/>
                <a:gd name="T108" fmla="*/ 98 w 199"/>
                <a:gd name="T109" fmla="*/ 255 h 255"/>
                <a:gd name="T110" fmla="*/ 102 w 199"/>
                <a:gd name="T111" fmla="*/ 255 h 255"/>
                <a:gd name="T112" fmla="*/ 142 w 199"/>
                <a:gd name="T113" fmla="*/ 250 h 255"/>
                <a:gd name="T114" fmla="*/ 173 w 199"/>
                <a:gd name="T115" fmla="*/ 234 h 255"/>
                <a:gd name="T116" fmla="*/ 192 w 199"/>
                <a:gd name="T117" fmla="*/ 208 h 255"/>
                <a:gd name="T118" fmla="*/ 199 w 199"/>
                <a:gd name="T119" fmla="*/ 170 h 255"/>
                <a:gd name="T120" fmla="*/ 175 w 199"/>
                <a:gd name="T121" fmla="*/ 119 h 2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9" h="255">
                  <a:moveTo>
                    <a:pt x="175" y="119"/>
                  </a:moveTo>
                  <a:cubicBezTo>
                    <a:pt x="159" y="105"/>
                    <a:pt x="135" y="95"/>
                    <a:pt x="103" y="88"/>
                  </a:cubicBezTo>
                  <a:cubicBezTo>
                    <a:pt x="96" y="85"/>
                    <a:pt x="84" y="80"/>
                    <a:pt x="84" y="71"/>
                  </a:cubicBezTo>
                  <a:cubicBezTo>
                    <a:pt x="83" y="51"/>
                    <a:pt x="116" y="58"/>
                    <a:pt x="127" y="61"/>
                  </a:cubicBezTo>
                  <a:cubicBezTo>
                    <a:pt x="128" y="61"/>
                    <a:pt x="128" y="61"/>
                    <a:pt x="129" y="61"/>
                  </a:cubicBezTo>
                  <a:cubicBezTo>
                    <a:pt x="133" y="62"/>
                    <a:pt x="138" y="63"/>
                    <a:pt x="144" y="65"/>
                  </a:cubicBezTo>
                  <a:cubicBezTo>
                    <a:pt x="151" y="66"/>
                    <a:pt x="160" y="69"/>
                    <a:pt x="171" y="72"/>
                  </a:cubicBezTo>
                  <a:cubicBezTo>
                    <a:pt x="190" y="18"/>
                    <a:pt x="190" y="18"/>
                    <a:pt x="190" y="18"/>
                  </a:cubicBezTo>
                  <a:cubicBezTo>
                    <a:pt x="164" y="6"/>
                    <a:pt x="136" y="0"/>
                    <a:pt x="106" y="0"/>
                  </a:cubicBezTo>
                  <a:cubicBezTo>
                    <a:pt x="43" y="0"/>
                    <a:pt x="11" y="26"/>
                    <a:pt x="11" y="79"/>
                  </a:cubicBezTo>
                  <a:cubicBezTo>
                    <a:pt x="11" y="88"/>
                    <a:pt x="13" y="97"/>
                    <a:pt x="15" y="104"/>
                  </a:cubicBezTo>
                  <a:cubicBezTo>
                    <a:pt x="18" y="112"/>
                    <a:pt x="22" y="119"/>
                    <a:pt x="27" y="125"/>
                  </a:cubicBezTo>
                  <a:cubicBezTo>
                    <a:pt x="33" y="131"/>
                    <a:pt x="39" y="136"/>
                    <a:pt x="46" y="141"/>
                  </a:cubicBezTo>
                  <a:cubicBezTo>
                    <a:pt x="53" y="145"/>
                    <a:pt x="60" y="149"/>
                    <a:pt x="69" y="151"/>
                  </a:cubicBezTo>
                  <a:cubicBezTo>
                    <a:pt x="75" y="153"/>
                    <a:pt x="81" y="155"/>
                    <a:pt x="88" y="157"/>
                  </a:cubicBezTo>
                  <a:cubicBezTo>
                    <a:pt x="95" y="159"/>
                    <a:pt x="101" y="161"/>
                    <a:pt x="107" y="163"/>
                  </a:cubicBezTo>
                  <a:cubicBezTo>
                    <a:pt x="112" y="165"/>
                    <a:pt x="117" y="168"/>
                    <a:pt x="121" y="170"/>
                  </a:cubicBezTo>
                  <a:cubicBezTo>
                    <a:pt x="125" y="173"/>
                    <a:pt x="127" y="177"/>
                    <a:pt x="127" y="181"/>
                  </a:cubicBezTo>
                  <a:cubicBezTo>
                    <a:pt x="127" y="184"/>
                    <a:pt x="126" y="187"/>
                    <a:pt x="124" y="189"/>
                  </a:cubicBezTo>
                  <a:cubicBezTo>
                    <a:pt x="122" y="191"/>
                    <a:pt x="120" y="192"/>
                    <a:pt x="117" y="193"/>
                  </a:cubicBezTo>
                  <a:cubicBezTo>
                    <a:pt x="115" y="194"/>
                    <a:pt x="111" y="195"/>
                    <a:pt x="108" y="195"/>
                  </a:cubicBezTo>
                  <a:cubicBezTo>
                    <a:pt x="103" y="195"/>
                    <a:pt x="98" y="196"/>
                    <a:pt x="93" y="195"/>
                  </a:cubicBezTo>
                  <a:cubicBezTo>
                    <a:pt x="83" y="195"/>
                    <a:pt x="73" y="192"/>
                    <a:pt x="63" y="190"/>
                  </a:cubicBezTo>
                  <a:cubicBezTo>
                    <a:pt x="58" y="189"/>
                    <a:pt x="53" y="188"/>
                    <a:pt x="49" y="186"/>
                  </a:cubicBezTo>
                  <a:cubicBezTo>
                    <a:pt x="46" y="185"/>
                    <a:pt x="42" y="184"/>
                    <a:pt x="39" y="183"/>
                  </a:cubicBezTo>
                  <a:cubicBezTo>
                    <a:pt x="38" y="182"/>
                    <a:pt x="33" y="180"/>
                    <a:pt x="29" y="179"/>
                  </a:cubicBezTo>
                  <a:cubicBezTo>
                    <a:pt x="29" y="180"/>
                    <a:pt x="29" y="180"/>
                    <a:pt x="29" y="181"/>
                  </a:cubicBezTo>
                  <a:cubicBezTo>
                    <a:pt x="29" y="182"/>
                    <a:pt x="28" y="183"/>
                    <a:pt x="28" y="184"/>
                  </a:cubicBezTo>
                  <a:cubicBezTo>
                    <a:pt x="28" y="185"/>
                    <a:pt x="28" y="185"/>
                    <a:pt x="27" y="186"/>
                  </a:cubicBezTo>
                  <a:cubicBezTo>
                    <a:pt x="27" y="187"/>
                    <a:pt x="27" y="188"/>
                    <a:pt x="27" y="189"/>
                  </a:cubicBezTo>
                  <a:cubicBezTo>
                    <a:pt x="26" y="190"/>
                    <a:pt x="26" y="191"/>
                    <a:pt x="26" y="191"/>
                  </a:cubicBezTo>
                  <a:cubicBezTo>
                    <a:pt x="25" y="192"/>
                    <a:pt x="25" y="193"/>
                    <a:pt x="25" y="194"/>
                  </a:cubicBezTo>
                  <a:cubicBezTo>
                    <a:pt x="24" y="195"/>
                    <a:pt x="24" y="196"/>
                    <a:pt x="24" y="196"/>
                  </a:cubicBezTo>
                  <a:cubicBezTo>
                    <a:pt x="23" y="197"/>
                    <a:pt x="23" y="198"/>
                    <a:pt x="23" y="199"/>
                  </a:cubicBezTo>
                  <a:cubicBezTo>
                    <a:pt x="22" y="200"/>
                    <a:pt x="22" y="201"/>
                    <a:pt x="21" y="201"/>
                  </a:cubicBezTo>
                  <a:cubicBezTo>
                    <a:pt x="21" y="202"/>
                    <a:pt x="21" y="203"/>
                    <a:pt x="20" y="204"/>
                  </a:cubicBezTo>
                  <a:cubicBezTo>
                    <a:pt x="20" y="205"/>
                    <a:pt x="19" y="205"/>
                    <a:pt x="19" y="206"/>
                  </a:cubicBezTo>
                  <a:cubicBezTo>
                    <a:pt x="18" y="207"/>
                    <a:pt x="18" y="208"/>
                    <a:pt x="18" y="209"/>
                  </a:cubicBezTo>
                  <a:cubicBezTo>
                    <a:pt x="17" y="209"/>
                    <a:pt x="17" y="210"/>
                    <a:pt x="16" y="211"/>
                  </a:cubicBezTo>
                  <a:cubicBezTo>
                    <a:pt x="16" y="212"/>
                    <a:pt x="15" y="212"/>
                    <a:pt x="15" y="213"/>
                  </a:cubicBezTo>
                  <a:cubicBezTo>
                    <a:pt x="14" y="214"/>
                    <a:pt x="14" y="215"/>
                    <a:pt x="13" y="216"/>
                  </a:cubicBezTo>
                  <a:cubicBezTo>
                    <a:pt x="13" y="216"/>
                    <a:pt x="12" y="217"/>
                    <a:pt x="12" y="218"/>
                  </a:cubicBezTo>
                  <a:cubicBezTo>
                    <a:pt x="11" y="219"/>
                    <a:pt x="11" y="219"/>
                    <a:pt x="10" y="220"/>
                  </a:cubicBezTo>
                  <a:cubicBezTo>
                    <a:pt x="9" y="221"/>
                    <a:pt x="9" y="221"/>
                    <a:pt x="8" y="222"/>
                  </a:cubicBezTo>
                  <a:cubicBezTo>
                    <a:pt x="8" y="223"/>
                    <a:pt x="7" y="224"/>
                    <a:pt x="6" y="224"/>
                  </a:cubicBezTo>
                  <a:cubicBezTo>
                    <a:pt x="6" y="225"/>
                    <a:pt x="5" y="226"/>
                    <a:pt x="5" y="226"/>
                  </a:cubicBezTo>
                  <a:cubicBezTo>
                    <a:pt x="4" y="227"/>
                    <a:pt x="3" y="228"/>
                    <a:pt x="3" y="229"/>
                  </a:cubicBezTo>
                  <a:cubicBezTo>
                    <a:pt x="2" y="229"/>
                    <a:pt x="2" y="230"/>
                    <a:pt x="1" y="230"/>
                  </a:cubicBezTo>
                  <a:cubicBezTo>
                    <a:pt x="0" y="232"/>
                    <a:pt x="0" y="232"/>
                    <a:pt x="0" y="232"/>
                  </a:cubicBezTo>
                  <a:cubicBezTo>
                    <a:pt x="10" y="237"/>
                    <a:pt x="20" y="241"/>
                    <a:pt x="31" y="245"/>
                  </a:cubicBezTo>
                  <a:cubicBezTo>
                    <a:pt x="32" y="245"/>
                    <a:pt x="33" y="245"/>
                    <a:pt x="33" y="245"/>
                  </a:cubicBezTo>
                  <a:cubicBezTo>
                    <a:pt x="34" y="246"/>
                    <a:pt x="35" y="246"/>
                    <a:pt x="36" y="246"/>
                  </a:cubicBezTo>
                  <a:cubicBezTo>
                    <a:pt x="45" y="249"/>
                    <a:pt x="55" y="251"/>
                    <a:pt x="64" y="252"/>
                  </a:cubicBezTo>
                  <a:cubicBezTo>
                    <a:pt x="74" y="254"/>
                    <a:pt x="85" y="255"/>
                    <a:pt x="95" y="255"/>
                  </a:cubicBezTo>
                  <a:cubicBezTo>
                    <a:pt x="96" y="255"/>
                    <a:pt x="97" y="255"/>
                    <a:pt x="98" y="255"/>
                  </a:cubicBezTo>
                  <a:cubicBezTo>
                    <a:pt x="99" y="255"/>
                    <a:pt x="101" y="255"/>
                    <a:pt x="102" y="255"/>
                  </a:cubicBezTo>
                  <a:cubicBezTo>
                    <a:pt x="117" y="255"/>
                    <a:pt x="130" y="253"/>
                    <a:pt x="142" y="250"/>
                  </a:cubicBezTo>
                  <a:cubicBezTo>
                    <a:pt x="154" y="247"/>
                    <a:pt x="165" y="241"/>
                    <a:pt x="173" y="234"/>
                  </a:cubicBezTo>
                  <a:cubicBezTo>
                    <a:pt x="181" y="227"/>
                    <a:pt x="188" y="218"/>
                    <a:pt x="192" y="208"/>
                  </a:cubicBezTo>
                  <a:cubicBezTo>
                    <a:pt x="197" y="197"/>
                    <a:pt x="199" y="184"/>
                    <a:pt x="199" y="170"/>
                  </a:cubicBezTo>
                  <a:cubicBezTo>
                    <a:pt x="199" y="150"/>
                    <a:pt x="191" y="133"/>
                    <a:pt x="175" y="119"/>
                  </a:cubicBezTo>
                  <a:close/>
                </a:path>
              </a:pathLst>
            </a:custGeom>
            <a:solidFill>
              <a:srgbClr val="001E62"/>
            </a:solidFill>
            <a:ln w="9525">
              <a:noFill/>
              <a:round/>
              <a:headEnd/>
              <a:tailEnd/>
            </a:ln>
          </p:spPr>
          <p:txBody>
            <a:bodyPr/>
            <a:lstStyle/>
            <a:p>
              <a:endParaRPr lang="en-GB"/>
            </a:p>
          </p:txBody>
        </p:sp>
        <p:sp>
          <p:nvSpPr>
            <p:cNvPr id="31" name="Freeform 9"/>
            <p:cNvSpPr>
              <a:spLocks noEditPoints="1"/>
            </p:cNvSpPr>
            <p:nvPr userDrawn="1"/>
          </p:nvSpPr>
          <p:spPr bwMode="auto">
            <a:xfrm>
              <a:off x="252" y="270"/>
              <a:ext cx="163" cy="171"/>
            </a:xfrm>
            <a:custGeom>
              <a:avLst/>
              <a:gdLst>
                <a:gd name="T0" fmla="*/ 235 w 238"/>
                <a:gd name="T1" fmla="*/ 230 h 250"/>
                <a:gd name="T2" fmla="*/ 231 w 238"/>
                <a:gd name="T3" fmla="*/ 227 h 250"/>
                <a:gd name="T4" fmla="*/ 227 w 238"/>
                <a:gd name="T5" fmla="*/ 223 h 250"/>
                <a:gd name="T6" fmla="*/ 224 w 238"/>
                <a:gd name="T7" fmla="*/ 219 h 250"/>
                <a:gd name="T8" fmla="*/ 221 w 238"/>
                <a:gd name="T9" fmla="*/ 215 h 250"/>
                <a:gd name="T10" fmla="*/ 218 w 238"/>
                <a:gd name="T11" fmla="*/ 211 h 250"/>
                <a:gd name="T12" fmla="*/ 216 w 238"/>
                <a:gd name="T13" fmla="*/ 209 h 250"/>
                <a:gd name="T14" fmla="*/ 214 w 238"/>
                <a:gd name="T15" fmla="*/ 205 h 250"/>
                <a:gd name="T16" fmla="*/ 211 w 238"/>
                <a:gd name="T17" fmla="*/ 200 h 250"/>
                <a:gd name="T18" fmla="*/ 209 w 238"/>
                <a:gd name="T19" fmla="*/ 196 h 250"/>
                <a:gd name="T20" fmla="*/ 207 w 238"/>
                <a:gd name="T21" fmla="*/ 191 h 250"/>
                <a:gd name="T22" fmla="*/ 206 w 238"/>
                <a:gd name="T23" fmla="*/ 188 h 250"/>
                <a:gd name="T24" fmla="*/ 205 w 238"/>
                <a:gd name="T25" fmla="*/ 187 h 250"/>
                <a:gd name="T26" fmla="*/ 190 w 238"/>
                <a:gd name="T27" fmla="*/ 186 h 250"/>
                <a:gd name="T28" fmla="*/ 173 w 238"/>
                <a:gd name="T29" fmla="*/ 175 h 250"/>
                <a:gd name="T30" fmla="*/ 166 w 238"/>
                <a:gd name="T31" fmla="*/ 156 h 250"/>
                <a:gd name="T32" fmla="*/ 164 w 238"/>
                <a:gd name="T33" fmla="*/ 148 h 250"/>
                <a:gd name="T34" fmla="*/ 183 w 238"/>
                <a:gd name="T35" fmla="*/ 128 h 250"/>
                <a:gd name="T36" fmla="*/ 207 w 238"/>
                <a:gd name="T37" fmla="*/ 95 h 250"/>
                <a:gd name="T38" fmla="*/ 202 w 238"/>
                <a:gd name="T39" fmla="*/ 42 h 250"/>
                <a:gd name="T40" fmla="*/ 148 w 238"/>
                <a:gd name="T41" fmla="*/ 5 h 250"/>
                <a:gd name="T42" fmla="*/ 0 w 238"/>
                <a:gd name="T43" fmla="*/ 0 h 250"/>
                <a:gd name="T44" fmla="*/ 77 w 238"/>
                <a:gd name="T45" fmla="*/ 245 h 250"/>
                <a:gd name="T46" fmla="*/ 94 w 238"/>
                <a:gd name="T47" fmla="*/ 152 h 250"/>
                <a:gd name="T48" fmla="*/ 119 w 238"/>
                <a:gd name="T49" fmla="*/ 223 h 250"/>
                <a:gd name="T50" fmla="*/ 209 w 238"/>
                <a:gd name="T51" fmla="*/ 247 h 250"/>
                <a:gd name="T52" fmla="*/ 238 w 238"/>
                <a:gd name="T53" fmla="*/ 232 h 250"/>
                <a:gd name="T54" fmla="*/ 136 w 238"/>
                <a:gd name="T55" fmla="*/ 88 h 250"/>
                <a:gd name="T56" fmla="*/ 116 w 238"/>
                <a:gd name="T57" fmla="*/ 100 h 250"/>
                <a:gd name="T58" fmla="*/ 91 w 238"/>
                <a:gd name="T59" fmla="*/ 102 h 250"/>
                <a:gd name="T60" fmla="*/ 77 w 238"/>
                <a:gd name="T61" fmla="*/ 53 h 250"/>
                <a:gd name="T62" fmla="*/ 116 w 238"/>
                <a:gd name="T63" fmla="*/ 54 h 250"/>
                <a:gd name="T64" fmla="*/ 136 w 238"/>
                <a:gd name="T65" fmla="*/ 65 h 250"/>
                <a:gd name="T66" fmla="*/ 136 w 238"/>
                <a:gd name="T67" fmla="*/ 88 h 2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250">
                  <a:moveTo>
                    <a:pt x="236" y="232"/>
                  </a:moveTo>
                  <a:cubicBezTo>
                    <a:pt x="236" y="231"/>
                    <a:pt x="235" y="231"/>
                    <a:pt x="235" y="230"/>
                  </a:cubicBezTo>
                  <a:cubicBezTo>
                    <a:pt x="234" y="229"/>
                    <a:pt x="233" y="229"/>
                    <a:pt x="233" y="228"/>
                  </a:cubicBezTo>
                  <a:cubicBezTo>
                    <a:pt x="232" y="228"/>
                    <a:pt x="231" y="227"/>
                    <a:pt x="231" y="227"/>
                  </a:cubicBezTo>
                  <a:cubicBezTo>
                    <a:pt x="230" y="226"/>
                    <a:pt x="230" y="225"/>
                    <a:pt x="229" y="225"/>
                  </a:cubicBezTo>
                  <a:cubicBezTo>
                    <a:pt x="228" y="224"/>
                    <a:pt x="228" y="223"/>
                    <a:pt x="227" y="223"/>
                  </a:cubicBezTo>
                  <a:cubicBezTo>
                    <a:pt x="227" y="222"/>
                    <a:pt x="226" y="221"/>
                    <a:pt x="225" y="221"/>
                  </a:cubicBezTo>
                  <a:cubicBezTo>
                    <a:pt x="225" y="220"/>
                    <a:pt x="224" y="220"/>
                    <a:pt x="224" y="219"/>
                  </a:cubicBezTo>
                  <a:cubicBezTo>
                    <a:pt x="223" y="218"/>
                    <a:pt x="223" y="218"/>
                    <a:pt x="222" y="217"/>
                  </a:cubicBezTo>
                  <a:cubicBezTo>
                    <a:pt x="222" y="216"/>
                    <a:pt x="221" y="216"/>
                    <a:pt x="221" y="215"/>
                  </a:cubicBezTo>
                  <a:cubicBezTo>
                    <a:pt x="220" y="214"/>
                    <a:pt x="220" y="214"/>
                    <a:pt x="219" y="213"/>
                  </a:cubicBezTo>
                  <a:cubicBezTo>
                    <a:pt x="219" y="212"/>
                    <a:pt x="218" y="212"/>
                    <a:pt x="218" y="211"/>
                  </a:cubicBezTo>
                  <a:cubicBezTo>
                    <a:pt x="217" y="210"/>
                    <a:pt x="217" y="210"/>
                    <a:pt x="217" y="210"/>
                  </a:cubicBezTo>
                  <a:cubicBezTo>
                    <a:pt x="217" y="210"/>
                    <a:pt x="217" y="209"/>
                    <a:pt x="216" y="209"/>
                  </a:cubicBezTo>
                  <a:cubicBezTo>
                    <a:pt x="216" y="208"/>
                    <a:pt x="215" y="207"/>
                    <a:pt x="215" y="207"/>
                  </a:cubicBezTo>
                  <a:cubicBezTo>
                    <a:pt x="214" y="206"/>
                    <a:pt x="214" y="205"/>
                    <a:pt x="214" y="205"/>
                  </a:cubicBezTo>
                  <a:cubicBezTo>
                    <a:pt x="213" y="204"/>
                    <a:pt x="213" y="203"/>
                    <a:pt x="212" y="202"/>
                  </a:cubicBezTo>
                  <a:cubicBezTo>
                    <a:pt x="212" y="202"/>
                    <a:pt x="212" y="201"/>
                    <a:pt x="211" y="200"/>
                  </a:cubicBezTo>
                  <a:cubicBezTo>
                    <a:pt x="211" y="199"/>
                    <a:pt x="210" y="199"/>
                    <a:pt x="210" y="198"/>
                  </a:cubicBezTo>
                  <a:cubicBezTo>
                    <a:pt x="210" y="197"/>
                    <a:pt x="209" y="196"/>
                    <a:pt x="209" y="196"/>
                  </a:cubicBezTo>
                  <a:cubicBezTo>
                    <a:pt x="209" y="195"/>
                    <a:pt x="208" y="194"/>
                    <a:pt x="208" y="193"/>
                  </a:cubicBezTo>
                  <a:cubicBezTo>
                    <a:pt x="208" y="193"/>
                    <a:pt x="207" y="192"/>
                    <a:pt x="207" y="191"/>
                  </a:cubicBezTo>
                  <a:cubicBezTo>
                    <a:pt x="207" y="190"/>
                    <a:pt x="206" y="189"/>
                    <a:pt x="206" y="189"/>
                  </a:cubicBezTo>
                  <a:cubicBezTo>
                    <a:pt x="206" y="188"/>
                    <a:pt x="206" y="188"/>
                    <a:pt x="206" y="188"/>
                  </a:cubicBezTo>
                  <a:cubicBezTo>
                    <a:pt x="205" y="187"/>
                    <a:pt x="205" y="187"/>
                    <a:pt x="205" y="187"/>
                  </a:cubicBezTo>
                  <a:cubicBezTo>
                    <a:pt x="205" y="187"/>
                    <a:pt x="205" y="187"/>
                    <a:pt x="205" y="187"/>
                  </a:cubicBezTo>
                  <a:cubicBezTo>
                    <a:pt x="205" y="186"/>
                    <a:pt x="205" y="186"/>
                    <a:pt x="205" y="186"/>
                  </a:cubicBezTo>
                  <a:cubicBezTo>
                    <a:pt x="203" y="186"/>
                    <a:pt x="192" y="187"/>
                    <a:pt x="190" y="186"/>
                  </a:cubicBezTo>
                  <a:cubicBezTo>
                    <a:pt x="186" y="185"/>
                    <a:pt x="183" y="184"/>
                    <a:pt x="180" y="182"/>
                  </a:cubicBezTo>
                  <a:cubicBezTo>
                    <a:pt x="177" y="180"/>
                    <a:pt x="175" y="178"/>
                    <a:pt x="173" y="175"/>
                  </a:cubicBezTo>
                  <a:cubicBezTo>
                    <a:pt x="171" y="172"/>
                    <a:pt x="170" y="168"/>
                    <a:pt x="168" y="164"/>
                  </a:cubicBezTo>
                  <a:cubicBezTo>
                    <a:pt x="166" y="156"/>
                    <a:pt x="166" y="156"/>
                    <a:pt x="166" y="156"/>
                  </a:cubicBezTo>
                  <a:cubicBezTo>
                    <a:pt x="166" y="155"/>
                    <a:pt x="166" y="154"/>
                    <a:pt x="165" y="153"/>
                  </a:cubicBezTo>
                  <a:cubicBezTo>
                    <a:pt x="165" y="151"/>
                    <a:pt x="165" y="150"/>
                    <a:pt x="164" y="148"/>
                  </a:cubicBezTo>
                  <a:cubicBezTo>
                    <a:pt x="163" y="139"/>
                    <a:pt x="163" y="139"/>
                    <a:pt x="163" y="139"/>
                  </a:cubicBezTo>
                  <a:cubicBezTo>
                    <a:pt x="170" y="136"/>
                    <a:pt x="177" y="132"/>
                    <a:pt x="183" y="128"/>
                  </a:cubicBezTo>
                  <a:cubicBezTo>
                    <a:pt x="188" y="124"/>
                    <a:pt x="193" y="119"/>
                    <a:pt x="197" y="114"/>
                  </a:cubicBezTo>
                  <a:cubicBezTo>
                    <a:pt x="202" y="108"/>
                    <a:pt x="205" y="102"/>
                    <a:pt x="207" y="95"/>
                  </a:cubicBezTo>
                  <a:cubicBezTo>
                    <a:pt x="209" y="89"/>
                    <a:pt x="210" y="81"/>
                    <a:pt x="210" y="72"/>
                  </a:cubicBezTo>
                  <a:cubicBezTo>
                    <a:pt x="210" y="61"/>
                    <a:pt x="207" y="51"/>
                    <a:pt x="202" y="42"/>
                  </a:cubicBezTo>
                  <a:cubicBezTo>
                    <a:pt x="197" y="33"/>
                    <a:pt x="190" y="25"/>
                    <a:pt x="180" y="19"/>
                  </a:cubicBezTo>
                  <a:cubicBezTo>
                    <a:pt x="171" y="13"/>
                    <a:pt x="160" y="8"/>
                    <a:pt x="148" y="5"/>
                  </a:cubicBezTo>
                  <a:cubicBezTo>
                    <a:pt x="136" y="2"/>
                    <a:pt x="122" y="0"/>
                    <a:pt x="108" y="0"/>
                  </a:cubicBezTo>
                  <a:cubicBezTo>
                    <a:pt x="0" y="0"/>
                    <a:pt x="0" y="0"/>
                    <a:pt x="0" y="0"/>
                  </a:cubicBezTo>
                  <a:cubicBezTo>
                    <a:pt x="0" y="245"/>
                    <a:pt x="0" y="245"/>
                    <a:pt x="0" y="245"/>
                  </a:cubicBezTo>
                  <a:cubicBezTo>
                    <a:pt x="77" y="245"/>
                    <a:pt x="77" y="245"/>
                    <a:pt x="77" y="245"/>
                  </a:cubicBezTo>
                  <a:cubicBezTo>
                    <a:pt x="77" y="152"/>
                    <a:pt x="77" y="152"/>
                    <a:pt x="77" y="152"/>
                  </a:cubicBezTo>
                  <a:cubicBezTo>
                    <a:pt x="94" y="152"/>
                    <a:pt x="94" y="152"/>
                    <a:pt x="94" y="152"/>
                  </a:cubicBezTo>
                  <a:cubicBezTo>
                    <a:pt x="104" y="192"/>
                    <a:pt x="104" y="192"/>
                    <a:pt x="104" y="192"/>
                  </a:cubicBezTo>
                  <a:cubicBezTo>
                    <a:pt x="107" y="204"/>
                    <a:pt x="112" y="214"/>
                    <a:pt x="119" y="223"/>
                  </a:cubicBezTo>
                  <a:cubicBezTo>
                    <a:pt x="133" y="241"/>
                    <a:pt x="155" y="250"/>
                    <a:pt x="185" y="250"/>
                  </a:cubicBezTo>
                  <a:cubicBezTo>
                    <a:pt x="193" y="250"/>
                    <a:pt x="201" y="249"/>
                    <a:pt x="209" y="247"/>
                  </a:cubicBezTo>
                  <a:cubicBezTo>
                    <a:pt x="218" y="244"/>
                    <a:pt x="226" y="239"/>
                    <a:pt x="235" y="234"/>
                  </a:cubicBezTo>
                  <a:cubicBezTo>
                    <a:pt x="235" y="234"/>
                    <a:pt x="237" y="233"/>
                    <a:pt x="238" y="232"/>
                  </a:cubicBezTo>
                  <a:lnTo>
                    <a:pt x="236" y="232"/>
                  </a:lnTo>
                  <a:close/>
                  <a:moveTo>
                    <a:pt x="136" y="88"/>
                  </a:moveTo>
                  <a:cubicBezTo>
                    <a:pt x="134" y="91"/>
                    <a:pt x="131" y="94"/>
                    <a:pt x="127" y="96"/>
                  </a:cubicBezTo>
                  <a:cubicBezTo>
                    <a:pt x="124" y="98"/>
                    <a:pt x="120" y="99"/>
                    <a:pt x="116" y="100"/>
                  </a:cubicBezTo>
                  <a:cubicBezTo>
                    <a:pt x="111" y="101"/>
                    <a:pt x="107" y="101"/>
                    <a:pt x="102" y="102"/>
                  </a:cubicBezTo>
                  <a:cubicBezTo>
                    <a:pt x="91" y="102"/>
                    <a:pt x="91" y="102"/>
                    <a:pt x="91" y="102"/>
                  </a:cubicBezTo>
                  <a:cubicBezTo>
                    <a:pt x="77" y="102"/>
                    <a:pt x="77" y="102"/>
                    <a:pt x="77" y="102"/>
                  </a:cubicBezTo>
                  <a:cubicBezTo>
                    <a:pt x="77" y="53"/>
                    <a:pt x="77" y="53"/>
                    <a:pt x="77" y="53"/>
                  </a:cubicBezTo>
                  <a:cubicBezTo>
                    <a:pt x="102" y="53"/>
                    <a:pt x="102" y="53"/>
                    <a:pt x="102" y="53"/>
                  </a:cubicBezTo>
                  <a:cubicBezTo>
                    <a:pt x="107" y="53"/>
                    <a:pt x="112" y="54"/>
                    <a:pt x="116" y="54"/>
                  </a:cubicBezTo>
                  <a:cubicBezTo>
                    <a:pt x="121" y="55"/>
                    <a:pt x="125" y="56"/>
                    <a:pt x="128" y="58"/>
                  </a:cubicBezTo>
                  <a:cubicBezTo>
                    <a:pt x="131" y="59"/>
                    <a:pt x="134" y="62"/>
                    <a:pt x="136" y="65"/>
                  </a:cubicBezTo>
                  <a:cubicBezTo>
                    <a:pt x="138" y="68"/>
                    <a:pt x="139" y="71"/>
                    <a:pt x="139" y="76"/>
                  </a:cubicBezTo>
                  <a:cubicBezTo>
                    <a:pt x="139" y="81"/>
                    <a:pt x="138" y="85"/>
                    <a:pt x="136" y="88"/>
                  </a:cubicBezTo>
                  <a:close/>
                </a:path>
              </a:pathLst>
            </a:custGeom>
            <a:solidFill>
              <a:srgbClr val="001E62"/>
            </a:solidFill>
            <a:ln w="9525">
              <a:noFill/>
              <a:round/>
              <a:headEnd/>
              <a:tailEnd/>
            </a:ln>
          </p:spPr>
          <p:txBody>
            <a:bodyPr/>
            <a:lstStyle/>
            <a:p>
              <a:endParaRPr lang="en-GB"/>
            </a:p>
          </p:txBody>
        </p:sp>
        <p:sp>
          <p:nvSpPr>
            <p:cNvPr id="32" name="Freeform 10"/>
            <p:cNvSpPr>
              <a:spLocks/>
            </p:cNvSpPr>
            <p:nvPr userDrawn="1"/>
          </p:nvSpPr>
          <p:spPr bwMode="auto">
            <a:xfrm>
              <a:off x="316" y="448"/>
              <a:ext cx="1430" cy="197"/>
            </a:xfrm>
            <a:custGeom>
              <a:avLst/>
              <a:gdLst>
                <a:gd name="T0" fmla="*/ 44 w 2095"/>
                <a:gd name="T1" fmla="*/ 71 h 289"/>
                <a:gd name="T2" fmla="*/ 143 w 2095"/>
                <a:gd name="T3" fmla="*/ 72 h 289"/>
                <a:gd name="T4" fmla="*/ 205 w 2095"/>
                <a:gd name="T5" fmla="*/ 0 h 289"/>
                <a:gd name="T6" fmla="*/ 220 w 2095"/>
                <a:gd name="T7" fmla="*/ 71 h 289"/>
                <a:gd name="T8" fmla="*/ 2051 w 2095"/>
                <a:gd name="T9" fmla="*/ 71 h 289"/>
                <a:gd name="T10" fmla="*/ 2095 w 2095"/>
                <a:gd name="T11" fmla="*/ 115 h 289"/>
                <a:gd name="T12" fmla="*/ 2095 w 2095"/>
                <a:gd name="T13" fmla="*/ 245 h 289"/>
                <a:gd name="T14" fmla="*/ 2051 w 2095"/>
                <a:gd name="T15" fmla="*/ 289 h 289"/>
                <a:gd name="T16" fmla="*/ 44 w 2095"/>
                <a:gd name="T17" fmla="*/ 289 h 289"/>
                <a:gd name="T18" fmla="*/ 0 w 2095"/>
                <a:gd name="T19" fmla="*/ 245 h 289"/>
                <a:gd name="T20" fmla="*/ 0 w 2095"/>
                <a:gd name="T21" fmla="*/ 115 h 289"/>
                <a:gd name="T22" fmla="*/ 44 w 2095"/>
                <a:gd name="T23" fmla="*/ 71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5" h="289">
                  <a:moveTo>
                    <a:pt x="44" y="71"/>
                  </a:moveTo>
                  <a:cubicBezTo>
                    <a:pt x="143" y="72"/>
                    <a:pt x="143" y="72"/>
                    <a:pt x="143" y="72"/>
                  </a:cubicBezTo>
                  <a:cubicBezTo>
                    <a:pt x="205" y="0"/>
                    <a:pt x="205" y="0"/>
                    <a:pt x="205" y="0"/>
                  </a:cubicBezTo>
                  <a:cubicBezTo>
                    <a:pt x="220" y="71"/>
                    <a:pt x="220" y="71"/>
                    <a:pt x="220" y="71"/>
                  </a:cubicBezTo>
                  <a:cubicBezTo>
                    <a:pt x="2051" y="71"/>
                    <a:pt x="2051" y="71"/>
                    <a:pt x="2051" y="71"/>
                  </a:cubicBezTo>
                  <a:cubicBezTo>
                    <a:pt x="2075" y="71"/>
                    <a:pt x="2095" y="91"/>
                    <a:pt x="2095" y="115"/>
                  </a:cubicBezTo>
                  <a:cubicBezTo>
                    <a:pt x="2095" y="245"/>
                    <a:pt x="2095" y="245"/>
                    <a:pt x="2095" y="245"/>
                  </a:cubicBezTo>
                  <a:cubicBezTo>
                    <a:pt x="2095" y="269"/>
                    <a:pt x="2075" y="289"/>
                    <a:pt x="2051" y="289"/>
                  </a:cubicBezTo>
                  <a:cubicBezTo>
                    <a:pt x="44" y="289"/>
                    <a:pt x="44" y="289"/>
                    <a:pt x="44" y="289"/>
                  </a:cubicBezTo>
                  <a:cubicBezTo>
                    <a:pt x="20" y="289"/>
                    <a:pt x="0" y="269"/>
                    <a:pt x="0" y="245"/>
                  </a:cubicBezTo>
                  <a:cubicBezTo>
                    <a:pt x="0" y="115"/>
                    <a:pt x="0" y="115"/>
                    <a:pt x="0" y="115"/>
                  </a:cubicBezTo>
                  <a:cubicBezTo>
                    <a:pt x="0" y="91"/>
                    <a:pt x="20" y="71"/>
                    <a:pt x="44" y="71"/>
                  </a:cubicBezTo>
                  <a:close/>
                </a:path>
              </a:pathLst>
            </a:custGeom>
            <a:solidFill>
              <a:srgbClr val="001E62"/>
            </a:solidFill>
            <a:ln w="9525">
              <a:noFill/>
              <a:round/>
              <a:headEnd/>
              <a:tailEnd/>
            </a:ln>
          </p:spPr>
          <p:txBody>
            <a:bodyPr/>
            <a:lstStyle/>
            <a:p>
              <a:endParaRPr lang="en-GB"/>
            </a:p>
          </p:txBody>
        </p:sp>
        <p:sp>
          <p:nvSpPr>
            <p:cNvPr id="33" name="Freeform 11"/>
            <p:cNvSpPr>
              <a:spLocks noEditPoints="1"/>
            </p:cNvSpPr>
            <p:nvPr userDrawn="1"/>
          </p:nvSpPr>
          <p:spPr bwMode="auto">
            <a:xfrm>
              <a:off x="839" y="271"/>
              <a:ext cx="169" cy="166"/>
            </a:xfrm>
            <a:custGeom>
              <a:avLst/>
              <a:gdLst>
                <a:gd name="T0" fmla="*/ 47 w 169"/>
                <a:gd name="T1" fmla="*/ 0 h 166"/>
                <a:gd name="T2" fmla="*/ 121 w 169"/>
                <a:gd name="T3" fmla="*/ 0 h 166"/>
                <a:gd name="T4" fmla="*/ 169 w 169"/>
                <a:gd name="T5" fmla="*/ 166 h 166"/>
                <a:gd name="T6" fmla="*/ 112 w 169"/>
                <a:gd name="T7" fmla="*/ 166 h 166"/>
                <a:gd name="T8" fmla="*/ 106 w 169"/>
                <a:gd name="T9" fmla="*/ 134 h 166"/>
                <a:gd name="T10" fmla="*/ 62 w 169"/>
                <a:gd name="T11" fmla="*/ 134 h 166"/>
                <a:gd name="T12" fmla="*/ 55 w 169"/>
                <a:gd name="T13" fmla="*/ 166 h 166"/>
                <a:gd name="T14" fmla="*/ 0 w 169"/>
                <a:gd name="T15" fmla="*/ 166 h 166"/>
                <a:gd name="T16" fmla="*/ 47 w 169"/>
                <a:gd name="T17" fmla="*/ 0 h 166"/>
                <a:gd name="T18" fmla="*/ 99 w 169"/>
                <a:gd name="T19" fmla="*/ 104 h 166"/>
                <a:gd name="T20" fmla="*/ 84 w 169"/>
                <a:gd name="T21" fmla="*/ 32 h 166"/>
                <a:gd name="T22" fmla="*/ 67 w 169"/>
                <a:gd name="T23" fmla="*/ 104 h 166"/>
                <a:gd name="T24" fmla="*/ 99 w 169"/>
                <a:gd name="T25" fmla="*/ 104 h 1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 h="166">
                  <a:moveTo>
                    <a:pt x="47" y="0"/>
                  </a:moveTo>
                  <a:lnTo>
                    <a:pt x="121" y="0"/>
                  </a:lnTo>
                  <a:lnTo>
                    <a:pt x="169" y="166"/>
                  </a:lnTo>
                  <a:lnTo>
                    <a:pt x="112" y="166"/>
                  </a:lnTo>
                  <a:lnTo>
                    <a:pt x="106" y="134"/>
                  </a:lnTo>
                  <a:lnTo>
                    <a:pt x="62" y="134"/>
                  </a:lnTo>
                  <a:lnTo>
                    <a:pt x="55" y="166"/>
                  </a:lnTo>
                  <a:lnTo>
                    <a:pt x="0" y="166"/>
                  </a:lnTo>
                  <a:lnTo>
                    <a:pt x="47" y="0"/>
                  </a:lnTo>
                  <a:close/>
                  <a:moveTo>
                    <a:pt x="99" y="104"/>
                  </a:moveTo>
                  <a:lnTo>
                    <a:pt x="84" y="32"/>
                  </a:lnTo>
                  <a:lnTo>
                    <a:pt x="67" y="104"/>
                  </a:lnTo>
                  <a:lnTo>
                    <a:pt x="99" y="104"/>
                  </a:lnTo>
                  <a:close/>
                </a:path>
              </a:pathLst>
            </a:custGeom>
            <a:solidFill>
              <a:srgbClr val="001E62"/>
            </a:solidFill>
            <a:ln w="9525">
              <a:noFill/>
              <a:round/>
              <a:headEnd/>
              <a:tailEnd/>
            </a:ln>
          </p:spPr>
          <p:txBody>
            <a:bodyPr/>
            <a:lstStyle/>
            <a:p>
              <a:endParaRPr lang="en-GB"/>
            </a:p>
          </p:txBody>
        </p:sp>
        <p:sp>
          <p:nvSpPr>
            <p:cNvPr id="34" name="Freeform 12"/>
            <p:cNvSpPr>
              <a:spLocks noEditPoints="1"/>
            </p:cNvSpPr>
            <p:nvPr userDrawn="1"/>
          </p:nvSpPr>
          <p:spPr bwMode="auto">
            <a:xfrm>
              <a:off x="363"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35" name="Freeform 13"/>
            <p:cNvSpPr>
              <a:spLocks/>
            </p:cNvSpPr>
            <p:nvPr userDrawn="1"/>
          </p:nvSpPr>
          <p:spPr bwMode="auto">
            <a:xfrm>
              <a:off x="414" y="548"/>
              <a:ext cx="41" cy="52"/>
            </a:xfrm>
            <a:custGeom>
              <a:avLst/>
              <a:gdLst>
                <a:gd name="T0" fmla="*/ 48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8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8" y="22"/>
                  </a:moveTo>
                  <a:cubicBezTo>
                    <a:pt x="46" y="14"/>
                    <a:pt x="42" y="8"/>
                    <a:pt x="33" y="8"/>
                  </a:cubicBezTo>
                  <a:cubicBezTo>
                    <a:pt x="19" y="8"/>
                    <a:pt x="12" y="20"/>
                    <a:pt x="12" y="38"/>
                  </a:cubicBezTo>
                  <a:cubicBezTo>
                    <a:pt x="12" y="57"/>
                    <a:pt x="19" y="68"/>
                    <a:pt x="36" y="68"/>
                  </a:cubicBezTo>
                  <a:cubicBezTo>
                    <a:pt x="43" y="68"/>
                    <a:pt x="50"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1" y="0"/>
                    <a:pt x="48" y="3"/>
                    <a:pt x="53" y="8"/>
                  </a:cubicBezTo>
                  <a:cubicBezTo>
                    <a:pt x="56" y="11"/>
                    <a:pt x="58" y="15"/>
                    <a:pt x="59" y="20"/>
                  </a:cubicBezTo>
                  <a:lnTo>
                    <a:pt x="48" y="22"/>
                  </a:lnTo>
                  <a:close/>
                </a:path>
              </a:pathLst>
            </a:custGeom>
            <a:solidFill>
              <a:srgbClr val="FFFFFF"/>
            </a:solidFill>
            <a:ln w="9525">
              <a:noFill/>
              <a:round/>
              <a:headEnd/>
              <a:tailEnd/>
            </a:ln>
          </p:spPr>
          <p:txBody>
            <a:bodyPr/>
            <a:lstStyle/>
            <a:p>
              <a:endParaRPr lang="en-GB"/>
            </a:p>
          </p:txBody>
        </p:sp>
        <p:sp>
          <p:nvSpPr>
            <p:cNvPr id="36" name="Freeform 14"/>
            <p:cNvSpPr>
              <a:spLocks/>
            </p:cNvSpPr>
            <p:nvPr userDrawn="1"/>
          </p:nvSpPr>
          <p:spPr bwMode="auto">
            <a:xfrm>
              <a:off x="461" y="548"/>
              <a:ext cx="41" cy="52"/>
            </a:xfrm>
            <a:custGeom>
              <a:avLst/>
              <a:gdLst>
                <a:gd name="T0" fmla="*/ 49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9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9" y="22"/>
                  </a:moveTo>
                  <a:cubicBezTo>
                    <a:pt x="46" y="14"/>
                    <a:pt x="42" y="8"/>
                    <a:pt x="33" y="8"/>
                  </a:cubicBezTo>
                  <a:cubicBezTo>
                    <a:pt x="20" y="8"/>
                    <a:pt x="12" y="20"/>
                    <a:pt x="12" y="38"/>
                  </a:cubicBezTo>
                  <a:cubicBezTo>
                    <a:pt x="12" y="57"/>
                    <a:pt x="19" y="68"/>
                    <a:pt x="36" y="68"/>
                  </a:cubicBezTo>
                  <a:cubicBezTo>
                    <a:pt x="43" y="68"/>
                    <a:pt x="51"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2" y="0"/>
                    <a:pt x="49" y="3"/>
                    <a:pt x="53" y="8"/>
                  </a:cubicBezTo>
                  <a:cubicBezTo>
                    <a:pt x="56" y="11"/>
                    <a:pt x="58" y="15"/>
                    <a:pt x="59" y="20"/>
                  </a:cubicBezTo>
                  <a:lnTo>
                    <a:pt x="49" y="22"/>
                  </a:lnTo>
                  <a:close/>
                </a:path>
              </a:pathLst>
            </a:custGeom>
            <a:solidFill>
              <a:srgbClr val="FFFFFF"/>
            </a:solidFill>
            <a:ln w="9525">
              <a:noFill/>
              <a:round/>
              <a:headEnd/>
              <a:tailEnd/>
            </a:ln>
          </p:spPr>
          <p:txBody>
            <a:bodyPr/>
            <a:lstStyle/>
            <a:p>
              <a:endParaRPr lang="en-GB"/>
            </a:p>
          </p:txBody>
        </p:sp>
        <p:sp>
          <p:nvSpPr>
            <p:cNvPr id="37" name="Freeform 15"/>
            <p:cNvSpPr>
              <a:spLocks noEditPoints="1"/>
            </p:cNvSpPr>
            <p:nvPr userDrawn="1"/>
          </p:nvSpPr>
          <p:spPr bwMode="auto">
            <a:xfrm>
              <a:off x="508" y="529"/>
              <a:ext cx="20" cy="71"/>
            </a:xfrm>
            <a:custGeom>
              <a:avLst/>
              <a:gdLst>
                <a:gd name="T0" fmla="*/ 28 w 29"/>
                <a:gd name="T1" fmla="*/ 101 h 104"/>
                <a:gd name="T2" fmla="*/ 20 w 29"/>
                <a:gd name="T3" fmla="*/ 104 h 104"/>
                <a:gd name="T4" fmla="*/ 11 w 29"/>
                <a:gd name="T5" fmla="*/ 100 h 104"/>
                <a:gd name="T6" fmla="*/ 9 w 29"/>
                <a:gd name="T7" fmla="*/ 91 h 104"/>
                <a:gd name="T8" fmla="*/ 9 w 29"/>
                <a:gd name="T9" fmla="*/ 37 h 104"/>
                <a:gd name="T10" fmla="*/ 0 w 29"/>
                <a:gd name="T11" fmla="*/ 37 h 104"/>
                <a:gd name="T12" fmla="*/ 0 w 29"/>
                <a:gd name="T13" fmla="*/ 28 h 104"/>
                <a:gd name="T14" fmla="*/ 20 w 29"/>
                <a:gd name="T15" fmla="*/ 28 h 104"/>
                <a:gd name="T16" fmla="*/ 20 w 29"/>
                <a:gd name="T17" fmla="*/ 89 h 104"/>
                <a:gd name="T18" fmla="*/ 24 w 29"/>
                <a:gd name="T19" fmla="*/ 95 h 104"/>
                <a:gd name="T20" fmla="*/ 29 w 29"/>
                <a:gd name="T21" fmla="*/ 94 h 104"/>
                <a:gd name="T22" fmla="*/ 28 w 29"/>
                <a:gd name="T23" fmla="*/ 101 h 104"/>
                <a:gd name="T24" fmla="*/ 13 w 29"/>
                <a:gd name="T25" fmla="*/ 15 h 104"/>
                <a:gd name="T26" fmla="*/ 6 w 29"/>
                <a:gd name="T27" fmla="*/ 7 h 104"/>
                <a:gd name="T28" fmla="*/ 13 w 29"/>
                <a:gd name="T29" fmla="*/ 0 h 104"/>
                <a:gd name="T30" fmla="*/ 21 w 29"/>
                <a:gd name="T31" fmla="*/ 7 h 104"/>
                <a:gd name="T32" fmla="*/ 13 w 29"/>
                <a:gd name="T33" fmla="*/ 1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104">
                  <a:moveTo>
                    <a:pt x="28" y="101"/>
                  </a:moveTo>
                  <a:cubicBezTo>
                    <a:pt x="27" y="103"/>
                    <a:pt x="23" y="104"/>
                    <a:pt x="20" y="104"/>
                  </a:cubicBezTo>
                  <a:cubicBezTo>
                    <a:pt x="16" y="104"/>
                    <a:pt x="13" y="102"/>
                    <a:pt x="11" y="100"/>
                  </a:cubicBezTo>
                  <a:cubicBezTo>
                    <a:pt x="9" y="98"/>
                    <a:pt x="9" y="95"/>
                    <a:pt x="9" y="91"/>
                  </a:cubicBezTo>
                  <a:cubicBezTo>
                    <a:pt x="9" y="37"/>
                    <a:pt x="9" y="37"/>
                    <a:pt x="9" y="37"/>
                  </a:cubicBezTo>
                  <a:cubicBezTo>
                    <a:pt x="0" y="37"/>
                    <a:pt x="0" y="37"/>
                    <a:pt x="0" y="37"/>
                  </a:cubicBezTo>
                  <a:cubicBezTo>
                    <a:pt x="0" y="28"/>
                    <a:pt x="0" y="28"/>
                    <a:pt x="0" y="28"/>
                  </a:cubicBezTo>
                  <a:cubicBezTo>
                    <a:pt x="20" y="28"/>
                    <a:pt x="20" y="28"/>
                    <a:pt x="20" y="28"/>
                  </a:cubicBezTo>
                  <a:cubicBezTo>
                    <a:pt x="20" y="89"/>
                    <a:pt x="20" y="89"/>
                    <a:pt x="20" y="89"/>
                  </a:cubicBezTo>
                  <a:cubicBezTo>
                    <a:pt x="20" y="94"/>
                    <a:pt x="21" y="95"/>
                    <a:pt x="24" y="95"/>
                  </a:cubicBezTo>
                  <a:cubicBezTo>
                    <a:pt x="26" y="95"/>
                    <a:pt x="28" y="94"/>
                    <a:pt x="29" y="94"/>
                  </a:cubicBezTo>
                  <a:lnTo>
                    <a:pt x="28" y="101"/>
                  </a:lnTo>
                  <a:close/>
                  <a:moveTo>
                    <a:pt x="13" y="15"/>
                  </a:moveTo>
                  <a:cubicBezTo>
                    <a:pt x="9" y="15"/>
                    <a:pt x="6" y="11"/>
                    <a:pt x="6" y="7"/>
                  </a:cubicBezTo>
                  <a:cubicBezTo>
                    <a:pt x="6" y="3"/>
                    <a:pt x="9" y="0"/>
                    <a:pt x="13" y="0"/>
                  </a:cubicBezTo>
                  <a:cubicBezTo>
                    <a:pt x="18" y="0"/>
                    <a:pt x="21" y="3"/>
                    <a:pt x="21" y="7"/>
                  </a:cubicBezTo>
                  <a:cubicBezTo>
                    <a:pt x="21" y="11"/>
                    <a:pt x="18" y="15"/>
                    <a:pt x="13" y="15"/>
                  </a:cubicBezTo>
                  <a:close/>
                </a:path>
              </a:pathLst>
            </a:custGeom>
            <a:solidFill>
              <a:srgbClr val="FFFFFF"/>
            </a:solidFill>
            <a:ln w="9525">
              <a:noFill/>
              <a:round/>
              <a:headEnd/>
              <a:tailEnd/>
            </a:ln>
          </p:spPr>
          <p:txBody>
            <a:bodyPr/>
            <a:lstStyle/>
            <a:p>
              <a:endParaRPr lang="en-GB"/>
            </a:p>
          </p:txBody>
        </p:sp>
        <p:sp>
          <p:nvSpPr>
            <p:cNvPr id="38" name="Freeform 16"/>
            <p:cNvSpPr>
              <a:spLocks noEditPoints="1"/>
            </p:cNvSpPr>
            <p:nvPr userDrawn="1"/>
          </p:nvSpPr>
          <p:spPr bwMode="auto">
            <a:xfrm>
              <a:off x="536" y="528"/>
              <a:ext cx="48" cy="72"/>
            </a:xfrm>
            <a:custGeom>
              <a:avLst/>
              <a:gdLst>
                <a:gd name="T0" fmla="*/ 71 w 71"/>
                <a:gd name="T1" fmla="*/ 103 h 106"/>
                <a:gd name="T2" fmla="*/ 63 w 71"/>
                <a:gd name="T3" fmla="*/ 106 h 106"/>
                <a:gd name="T4" fmla="*/ 52 w 71"/>
                <a:gd name="T5" fmla="*/ 97 h 106"/>
                <a:gd name="T6" fmla="*/ 31 w 71"/>
                <a:gd name="T7" fmla="*/ 106 h 106"/>
                <a:gd name="T8" fmla="*/ 0 w 71"/>
                <a:gd name="T9" fmla="*/ 71 h 106"/>
                <a:gd name="T10" fmla="*/ 11 w 71"/>
                <a:gd name="T11" fmla="*/ 39 h 106"/>
                <a:gd name="T12" fmla="*/ 38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9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3" y="106"/>
                  </a:cubicBezTo>
                  <a:cubicBezTo>
                    <a:pt x="57" y="106"/>
                    <a:pt x="53" y="103"/>
                    <a:pt x="52" y="97"/>
                  </a:cubicBezTo>
                  <a:cubicBezTo>
                    <a:pt x="48" y="103"/>
                    <a:pt x="41" y="106"/>
                    <a:pt x="31" y="106"/>
                  </a:cubicBezTo>
                  <a:cubicBezTo>
                    <a:pt x="10" y="106"/>
                    <a:pt x="0" y="91"/>
                    <a:pt x="0" y="71"/>
                  </a:cubicBezTo>
                  <a:cubicBezTo>
                    <a:pt x="0" y="58"/>
                    <a:pt x="4" y="47"/>
                    <a:pt x="11" y="39"/>
                  </a:cubicBezTo>
                  <a:cubicBezTo>
                    <a:pt x="17" y="33"/>
                    <a:pt x="26" y="29"/>
                    <a:pt x="38" y="29"/>
                  </a:cubicBezTo>
                  <a:cubicBezTo>
                    <a:pt x="43"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4" y="97"/>
                    <a:pt x="67" y="97"/>
                  </a:cubicBezTo>
                  <a:cubicBezTo>
                    <a:pt x="68" y="97"/>
                    <a:pt x="70" y="96"/>
                    <a:pt x="71" y="96"/>
                  </a:cubicBezTo>
                  <a:lnTo>
                    <a:pt x="71" y="103"/>
                  </a:lnTo>
                  <a:close/>
                  <a:moveTo>
                    <a:pt x="51" y="40"/>
                  </a:moveTo>
                  <a:cubicBezTo>
                    <a:pt x="48" y="38"/>
                    <a:pt x="43" y="37"/>
                    <a:pt x="39" y="37"/>
                  </a:cubicBezTo>
                  <a:cubicBezTo>
                    <a:pt x="22" y="37"/>
                    <a:pt x="12" y="48"/>
                    <a:pt x="12" y="70"/>
                  </a:cubicBezTo>
                  <a:cubicBezTo>
                    <a:pt x="12" y="86"/>
                    <a:pt x="18" y="98"/>
                    <a:pt x="32" y="98"/>
                  </a:cubicBezTo>
                  <a:cubicBezTo>
                    <a:pt x="40" y="98"/>
                    <a:pt x="46"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39" name="Freeform 17"/>
            <p:cNvSpPr>
              <a:spLocks noEditPoints="1"/>
            </p:cNvSpPr>
            <p:nvPr userDrawn="1"/>
          </p:nvSpPr>
          <p:spPr bwMode="auto">
            <a:xfrm>
              <a:off x="591" y="548"/>
              <a:ext cx="42"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40" name="Freeform 18"/>
            <p:cNvSpPr>
              <a:spLocks/>
            </p:cNvSpPr>
            <p:nvPr userDrawn="1"/>
          </p:nvSpPr>
          <p:spPr bwMode="auto">
            <a:xfrm>
              <a:off x="640" y="548"/>
              <a:ext cx="47"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41" name="Freeform 19"/>
            <p:cNvSpPr>
              <a:spLocks/>
            </p:cNvSpPr>
            <p:nvPr userDrawn="1"/>
          </p:nvSpPr>
          <p:spPr bwMode="auto">
            <a:xfrm>
              <a:off x="696"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3"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42" name="Freeform 20"/>
            <p:cNvSpPr>
              <a:spLocks/>
            </p:cNvSpPr>
            <p:nvPr userDrawn="1"/>
          </p:nvSpPr>
          <p:spPr bwMode="auto">
            <a:xfrm>
              <a:off x="734" y="548"/>
              <a:ext cx="35" cy="52"/>
            </a:xfrm>
            <a:custGeom>
              <a:avLst/>
              <a:gdLst>
                <a:gd name="T0" fmla="*/ 23 w 50"/>
                <a:gd name="T1" fmla="*/ 77 h 77"/>
                <a:gd name="T2" fmla="*/ 0 w 50"/>
                <a:gd name="T3" fmla="*/ 73 h 77"/>
                <a:gd name="T4" fmla="*/ 1 w 50"/>
                <a:gd name="T5" fmla="*/ 63 h 77"/>
                <a:gd name="T6" fmla="*/ 23 w 50"/>
                <a:gd name="T7" fmla="*/ 69 h 77"/>
                <a:gd name="T8" fmla="*/ 39 w 50"/>
                <a:gd name="T9" fmla="*/ 57 h 77"/>
                <a:gd name="T10" fmla="*/ 21 w 50"/>
                <a:gd name="T11" fmla="*/ 42 h 77"/>
                <a:gd name="T12" fmla="*/ 0 w 50"/>
                <a:gd name="T13" fmla="*/ 21 h 77"/>
                <a:gd name="T14" fmla="*/ 27 w 50"/>
                <a:gd name="T15" fmla="*/ 0 h 77"/>
                <a:gd name="T16" fmla="*/ 45 w 50"/>
                <a:gd name="T17" fmla="*/ 3 h 77"/>
                <a:gd name="T18" fmla="*/ 45 w 50"/>
                <a:gd name="T19" fmla="*/ 12 h 77"/>
                <a:gd name="T20" fmla="*/ 27 w 50"/>
                <a:gd name="T21" fmla="*/ 8 h 77"/>
                <a:gd name="T22" fmla="*/ 11 w 50"/>
                <a:gd name="T23" fmla="*/ 19 h 77"/>
                <a:gd name="T24" fmla="*/ 28 w 50"/>
                <a:gd name="T25" fmla="*/ 33 h 77"/>
                <a:gd name="T26" fmla="*/ 50 w 50"/>
                <a:gd name="T27" fmla="*/ 56 h 77"/>
                <a:gd name="T28" fmla="*/ 23 w 50"/>
                <a:gd name="T29" fmla="*/ 77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77">
                  <a:moveTo>
                    <a:pt x="23" y="77"/>
                  </a:moveTo>
                  <a:cubicBezTo>
                    <a:pt x="15" y="77"/>
                    <a:pt x="6" y="75"/>
                    <a:pt x="0" y="73"/>
                  </a:cubicBezTo>
                  <a:cubicBezTo>
                    <a:pt x="1" y="63"/>
                    <a:pt x="1" y="63"/>
                    <a:pt x="1" y="63"/>
                  </a:cubicBezTo>
                  <a:cubicBezTo>
                    <a:pt x="7" y="67"/>
                    <a:pt x="15" y="69"/>
                    <a:pt x="23" y="69"/>
                  </a:cubicBezTo>
                  <a:cubicBezTo>
                    <a:pt x="34" y="69"/>
                    <a:pt x="39" y="64"/>
                    <a:pt x="39" y="57"/>
                  </a:cubicBezTo>
                  <a:cubicBezTo>
                    <a:pt x="39" y="48"/>
                    <a:pt x="33" y="46"/>
                    <a:pt x="21" y="42"/>
                  </a:cubicBezTo>
                  <a:cubicBezTo>
                    <a:pt x="10" y="38"/>
                    <a:pt x="0" y="33"/>
                    <a:pt x="0" y="21"/>
                  </a:cubicBezTo>
                  <a:cubicBezTo>
                    <a:pt x="0" y="7"/>
                    <a:pt x="12" y="0"/>
                    <a:pt x="27" y="0"/>
                  </a:cubicBezTo>
                  <a:cubicBezTo>
                    <a:pt x="34" y="0"/>
                    <a:pt x="41" y="1"/>
                    <a:pt x="45" y="3"/>
                  </a:cubicBezTo>
                  <a:cubicBezTo>
                    <a:pt x="45" y="12"/>
                    <a:pt x="45" y="12"/>
                    <a:pt x="45" y="12"/>
                  </a:cubicBezTo>
                  <a:cubicBezTo>
                    <a:pt x="40" y="10"/>
                    <a:pt x="34" y="8"/>
                    <a:pt x="27" y="8"/>
                  </a:cubicBezTo>
                  <a:cubicBezTo>
                    <a:pt x="17" y="8"/>
                    <a:pt x="11" y="13"/>
                    <a:pt x="11" y="19"/>
                  </a:cubicBezTo>
                  <a:cubicBezTo>
                    <a:pt x="11" y="27"/>
                    <a:pt x="18" y="29"/>
                    <a:pt x="28" y="33"/>
                  </a:cubicBezTo>
                  <a:cubicBezTo>
                    <a:pt x="40" y="37"/>
                    <a:pt x="50" y="42"/>
                    <a:pt x="50" y="56"/>
                  </a:cubicBezTo>
                  <a:cubicBezTo>
                    <a:pt x="50" y="68"/>
                    <a:pt x="41" y="77"/>
                    <a:pt x="23" y="77"/>
                  </a:cubicBezTo>
                  <a:close/>
                </a:path>
              </a:pathLst>
            </a:custGeom>
            <a:solidFill>
              <a:srgbClr val="FFFFFF"/>
            </a:solidFill>
            <a:ln w="9525">
              <a:noFill/>
              <a:round/>
              <a:headEnd/>
              <a:tailEnd/>
            </a:ln>
          </p:spPr>
          <p:txBody>
            <a:bodyPr/>
            <a:lstStyle/>
            <a:p>
              <a:endParaRPr lang="en-GB"/>
            </a:p>
          </p:txBody>
        </p:sp>
        <p:sp>
          <p:nvSpPr>
            <p:cNvPr id="43" name="Freeform 21"/>
            <p:cNvSpPr>
              <a:spLocks noEditPoints="1"/>
            </p:cNvSpPr>
            <p:nvPr userDrawn="1"/>
          </p:nvSpPr>
          <p:spPr bwMode="auto">
            <a:xfrm>
              <a:off x="799" y="528"/>
              <a:ext cx="49" cy="72"/>
            </a:xfrm>
            <a:custGeom>
              <a:avLst/>
              <a:gdLst>
                <a:gd name="T0" fmla="*/ 71 w 71"/>
                <a:gd name="T1" fmla="*/ 103 h 106"/>
                <a:gd name="T2" fmla="*/ 62 w 71"/>
                <a:gd name="T3" fmla="*/ 106 h 106"/>
                <a:gd name="T4" fmla="*/ 51 w 71"/>
                <a:gd name="T5" fmla="*/ 97 h 106"/>
                <a:gd name="T6" fmla="*/ 31 w 71"/>
                <a:gd name="T7" fmla="*/ 106 h 106"/>
                <a:gd name="T8" fmla="*/ 0 w 71"/>
                <a:gd name="T9" fmla="*/ 71 h 106"/>
                <a:gd name="T10" fmla="*/ 10 w 71"/>
                <a:gd name="T11" fmla="*/ 39 h 106"/>
                <a:gd name="T12" fmla="*/ 37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8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2" y="106"/>
                  </a:cubicBezTo>
                  <a:cubicBezTo>
                    <a:pt x="56" y="106"/>
                    <a:pt x="52" y="103"/>
                    <a:pt x="51" y="97"/>
                  </a:cubicBezTo>
                  <a:cubicBezTo>
                    <a:pt x="47" y="103"/>
                    <a:pt x="40" y="106"/>
                    <a:pt x="31" y="106"/>
                  </a:cubicBezTo>
                  <a:cubicBezTo>
                    <a:pt x="10" y="106"/>
                    <a:pt x="0" y="91"/>
                    <a:pt x="0" y="71"/>
                  </a:cubicBezTo>
                  <a:cubicBezTo>
                    <a:pt x="0" y="58"/>
                    <a:pt x="3" y="47"/>
                    <a:pt x="10" y="39"/>
                  </a:cubicBezTo>
                  <a:cubicBezTo>
                    <a:pt x="16" y="33"/>
                    <a:pt x="26" y="29"/>
                    <a:pt x="37" y="29"/>
                  </a:cubicBezTo>
                  <a:cubicBezTo>
                    <a:pt x="42"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3" y="97"/>
                    <a:pt x="67" y="97"/>
                  </a:cubicBezTo>
                  <a:cubicBezTo>
                    <a:pt x="68" y="97"/>
                    <a:pt x="70" y="96"/>
                    <a:pt x="71" y="96"/>
                  </a:cubicBezTo>
                  <a:lnTo>
                    <a:pt x="71" y="103"/>
                  </a:lnTo>
                  <a:close/>
                  <a:moveTo>
                    <a:pt x="51" y="40"/>
                  </a:moveTo>
                  <a:cubicBezTo>
                    <a:pt x="48" y="38"/>
                    <a:pt x="43" y="37"/>
                    <a:pt x="38" y="37"/>
                  </a:cubicBezTo>
                  <a:cubicBezTo>
                    <a:pt x="21" y="37"/>
                    <a:pt x="12" y="48"/>
                    <a:pt x="12" y="70"/>
                  </a:cubicBezTo>
                  <a:cubicBezTo>
                    <a:pt x="12" y="86"/>
                    <a:pt x="18" y="98"/>
                    <a:pt x="32" y="98"/>
                  </a:cubicBezTo>
                  <a:cubicBezTo>
                    <a:pt x="40" y="98"/>
                    <a:pt x="45"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44" name="Freeform 22"/>
            <p:cNvSpPr>
              <a:spLocks noEditPoints="1"/>
            </p:cNvSpPr>
            <p:nvPr userDrawn="1"/>
          </p:nvSpPr>
          <p:spPr bwMode="auto">
            <a:xfrm>
              <a:off x="855" y="548"/>
              <a:ext cx="44"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19" y="8"/>
                    <a:pt x="12" y="18"/>
                    <a:pt x="12" y="39"/>
                  </a:cubicBezTo>
                  <a:cubicBezTo>
                    <a:pt x="12" y="60"/>
                    <a:pt x="19"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45" name="Freeform 23"/>
            <p:cNvSpPr>
              <a:spLocks/>
            </p:cNvSpPr>
            <p:nvPr userDrawn="1"/>
          </p:nvSpPr>
          <p:spPr bwMode="auto">
            <a:xfrm>
              <a:off x="905" y="548"/>
              <a:ext cx="47" cy="52"/>
            </a:xfrm>
            <a:custGeom>
              <a:avLst/>
              <a:gdLst>
                <a:gd name="T0" fmla="*/ 69 w 69"/>
                <a:gd name="T1" fmla="*/ 76 h 76"/>
                <a:gd name="T2" fmla="*/ 57 w 69"/>
                <a:gd name="T3" fmla="*/ 76 h 76"/>
                <a:gd name="T4" fmla="*/ 57 w 69"/>
                <a:gd name="T5" fmla="*/ 29 h 76"/>
                <a:gd name="T6" fmla="*/ 53 w 69"/>
                <a:gd name="T7" fmla="*/ 14 h 76"/>
                <a:gd name="T8" fmla="*/ 40 w 69"/>
                <a:gd name="T9" fmla="*/ 9 h 76"/>
                <a:gd name="T10" fmla="*/ 25 w 69"/>
                <a:gd name="T11" fmla="*/ 15 h 76"/>
                <a:gd name="T12" fmla="*/ 21 w 69"/>
                <a:gd name="T13" fmla="*/ 33 h 76"/>
                <a:gd name="T14" fmla="*/ 21 w 69"/>
                <a:gd name="T15" fmla="*/ 76 h 76"/>
                <a:gd name="T16" fmla="*/ 9 w 69"/>
                <a:gd name="T17" fmla="*/ 76 h 76"/>
                <a:gd name="T18" fmla="*/ 9 w 69"/>
                <a:gd name="T19" fmla="*/ 10 h 76"/>
                <a:gd name="T20" fmla="*/ 0 w 69"/>
                <a:gd name="T21" fmla="*/ 10 h 76"/>
                <a:gd name="T22" fmla="*/ 0 w 69"/>
                <a:gd name="T23" fmla="*/ 1 h 76"/>
                <a:gd name="T24" fmla="*/ 17 w 69"/>
                <a:gd name="T25" fmla="*/ 1 h 76"/>
                <a:gd name="T26" fmla="*/ 19 w 69"/>
                <a:gd name="T27" fmla="*/ 10 h 76"/>
                <a:gd name="T28" fmla="*/ 42 w 69"/>
                <a:gd name="T29" fmla="*/ 0 h 76"/>
                <a:gd name="T30" fmla="*/ 63 w 69"/>
                <a:gd name="T31" fmla="*/ 8 h 76"/>
                <a:gd name="T32" fmla="*/ 69 w 69"/>
                <a:gd name="T33" fmla="*/ 28 h 76"/>
                <a:gd name="T34" fmla="*/ 69 w 69"/>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76">
                  <a:moveTo>
                    <a:pt x="69" y="76"/>
                  </a:moveTo>
                  <a:cubicBezTo>
                    <a:pt x="57" y="76"/>
                    <a:pt x="57" y="76"/>
                    <a:pt x="57" y="76"/>
                  </a:cubicBezTo>
                  <a:cubicBezTo>
                    <a:pt x="57" y="29"/>
                    <a:pt x="57" y="29"/>
                    <a:pt x="57" y="29"/>
                  </a:cubicBezTo>
                  <a:cubicBezTo>
                    <a:pt x="57" y="22"/>
                    <a:pt x="56" y="18"/>
                    <a:pt x="53" y="14"/>
                  </a:cubicBezTo>
                  <a:cubicBezTo>
                    <a:pt x="50" y="11"/>
                    <a:pt x="46" y="9"/>
                    <a:pt x="40" y="9"/>
                  </a:cubicBezTo>
                  <a:cubicBezTo>
                    <a:pt x="34" y="9"/>
                    <a:pt x="29" y="11"/>
                    <a:pt x="25" y="15"/>
                  </a:cubicBezTo>
                  <a:cubicBezTo>
                    <a:pt x="22" y="19"/>
                    <a:pt x="21" y="24"/>
                    <a:pt x="21" y="33"/>
                  </a:cubicBezTo>
                  <a:cubicBezTo>
                    <a:pt x="21" y="76"/>
                    <a:pt x="21" y="76"/>
                    <a:pt x="21" y="76"/>
                  </a:cubicBezTo>
                  <a:cubicBezTo>
                    <a:pt x="9" y="76"/>
                    <a:pt x="9" y="76"/>
                    <a:pt x="9" y="76"/>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4"/>
                    <a:pt x="31" y="0"/>
                    <a:pt x="42" y="0"/>
                  </a:cubicBezTo>
                  <a:cubicBezTo>
                    <a:pt x="51" y="0"/>
                    <a:pt x="58" y="3"/>
                    <a:pt x="63" y="8"/>
                  </a:cubicBezTo>
                  <a:cubicBezTo>
                    <a:pt x="68" y="13"/>
                    <a:pt x="69" y="20"/>
                    <a:pt x="69" y="28"/>
                  </a:cubicBezTo>
                  <a:lnTo>
                    <a:pt x="69" y="76"/>
                  </a:lnTo>
                  <a:close/>
                </a:path>
              </a:pathLst>
            </a:custGeom>
            <a:solidFill>
              <a:srgbClr val="FFFFFF"/>
            </a:solidFill>
            <a:ln w="9525">
              <a:noFill/>
              <a:round/>
              <a:headEnd/>
              <a:tailEnd/>
            </a:ln>
          </p:spPr>
          <p:txBody>
            <a:bodyPr/>
            <a:lstStyle/>
            <a:p>
              <a:endParaRPr lang="en-GB"/>
            </a:p>
          </p:txBody>
        </p:sp>
        <p:sp>
          <p:nvSpPr>
            <p:cNvPr id="46" name="Freeform 24"/>
            <p:cNvSpPr>
              <a:spLocks/>
            </p:cNvSpPr>
            <p:nvPr userDrawn="1"/>
          </p:nvSpPr>
          <p:spPr bwMode="auto">
            <a:xfrm>
              <a:off x="962" y="532"/>
              <a:ext cx="13" cy="23"/>
            </a:xfrm>
            <a:custGeom>
              <a:avLst/>
              <a:gdLst>
                <a:gd name="T0" fmla="*/ 3 w 18"/>
                <a:gd name="T1" fmla="*/ 33 h 33"/>
                <a:gd name="T2" fmla="*/ 0 w 18"/>
                <a:gd name="T3" fmla="*/ 29 h 33"/>
                <a:gd name="T4" fmla="*/ 9 w 18"/>
                <a:gd name="T5" fmla="*/ 15 h 33"/>
                <a:gd name="T6" fmla="*/ 2 w 18"/>
                <a:gd name="T7" fmla="*/ 7 h 33"/>
                <a:gd name="T8" fmla="*/ 10 w 18"/>
                <a:gd name="T9" fmla="*/ 0 h 33"/>
                <a:gd name="T10" fmla="*/ 18 w 18"/>
                <a:gd name="T11" fmla="*/ 9 h 33"/>
                <a:gd name="T12" fmla="*/ 3 w 18"/>
                <a:gd name="T13" fmla="*/ 33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3">
                  <a:moveTo>
                    <a:pt x="3" y="33"/>
                  </a:moveTo>
                  <a:cubicBezTo>
                    <a:pt x="0" y="29"/>
                    <a:pt x="0" y="29"/>
                    <a:pt x="0" y="29"/>
                  </a:cubicBezTo>
                  <a:cubicBezTo>
                    <a:pt x="5" y="25"/>
                    <a:pt x="9" y="19"/>
                    <a:pt x="9" y="15"/>
                  </a:cubicBezTo>
                  <a:cubicBezTo>
                    <a:pt x="5" y="14"/>
                    <a:pt x="2" y="11"/>
                    <a:pt x="2" y="7"/>
                  </a:cubicBezTo>
                  <a:cubicBezTo>
                    <a:pt x="2" y="3"/>
                    <a:pt x="5" y="0"/>
                    <a:pt x="10" y="0"/>
                  </a:cubicBezTo>
                  <a:cubicBezTo>
                    <a:pt x="15" y="0"/>
                    <a:pt x="18" y="4"/>
                    <a:pt x="18" y="9"/>
                  </a:cubicBezTo>
                  <a:cubicBezTo>
                    <a:pt x="18" y="18"/>
                    <a:pt x="12" y="28"/>
                    <a:pt x="3" y="33"/>
                  </a:cubicBezTo>
                  <a:close/>
                </a:path>
              </a:pathLst>
            </a:custGeom>
            <a:solidFill>
              <a:srgbClr val="FFFFFF"/>
            </a:solidFill>
            <a:ln w="9525">
              <a:noFill/>
              <a:round/>
              <a:headEnd/>
              <a:tailEnd/>
            </a:ln>
          </p:spPr>
          <p:txBody>
            <a:bodyPr/>
            <a:lstStyle/>
            <a:p>
              <a:endParaRPr lang="en-GB"/>
            </a:p>
          </p:txBody>
        </p:sp>
        <p:sp>
          <p:nvSpPr>
            <p:cNvPr id="47" name="Freeform 25"/>
            <p:cNvSpPr>
              <a:spLocks/>
            </p:cNvSpPr>
            <p:nvPr userDrawn="1"/>
          </p:nvSpPr>
          <p:spPr bwMode="auto">
            <a:xfrm>
              <a:off x="981" y="533"/>
              <a:ext cx="31" cy="67"/>
            </a:xfrm>
            <a:custGeom>
              <a:avLst/>
              <a:gdLst>
                <a:gd name="T0" fmla="*/ 44 w 45"/>
                <a:gd name="T1" fmla="*/ 96 h 99"/>
                <a:gd name="T2" fmla="*/ 30 w 45"/>
                <a:gd name="T3" fmla="*/ 99 h 99"/>
                <a:gd name="T4" fmla="*/ 15 w 45"/>
                <a:gd name="T5" fmla="*/ 93 h 99"/>
                <a:gd name="T6" fmla="*/ 11 w 45"/>
                <a:gd name="T7" fmla="*/ 77 h 99"/>
                <a:gd name="T8" fmla="*/ 11 w 45"/>
                <a:gd name="T9" fmla="*/ 32 h 99"/>
                <a:gd name="T10" fmla="*/ 0 w 45"/>
                <a:gd name="T11" fmla="*/ 32 h 99"/>
                <a:gd name="T12" fmla="*/ 0 w 45"/>
                <a:gd name="T13" fmla="*/ 23 h 99"/>
                <a:gd name="T14" fmla="*/ 11 w 45"/>
                <a:gd name="T15" fmla="*/ 23 h 99"/>
                <a:gd name="T16" fmla="*/ 11 w 45"/>
                <a:gd name="T17" fmla="*/ 4 h 99"/>
                <a:gd name="T18" fmla="*/ 23 w 45"/>
                <a:gd name="T19" fmla="*/ 0 h 99"/>
                <a:gd name="T20" fmla="*/ 23 w 45"/>
                <a:gd name="T21" fmla="*/ 23 h 99"/>
                <a:gd name="T22" fmla="*/ 41 w 45"/>
                <a:gd name="T23" fmla="*/ 23 h 99"/>
                <a:gd name="T24" fmla="*/ 41 w 45"/>
                <a:gd name="T25" fmla="*/ 32 h 99"/>
                <a:gd name="T26" fmla="*/ 23 w 45"/>
                <a:gd name="T27" fmla="*/ 32 h 99"/>
                <a:gd name="T28" fmla="*/ 23 w 45"/>
                <a:gd name="T29" fmla="*/ 77 h 99"/>
                <a:gd name="T30" fmla="*/ 25 w 45"/>
                <a:gd name="T31" fmla="*/ 87 h 99"/>
                <a:gd name="T32" fmla="*/ 33 w 45"/>
                <a:gd name="T33" fmla="*/ 90 h 99"/>
                <a:gd name="T34" fmla="*/ 45 w 45"/>
                <a:gd name="T35" fmla="*/ 87 h 99"/>
                <a:gd name="T36" fmla="*/ 44 w 45"/>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 h="99">
                  <a:moveTo>
                    <a:pt x="44" y="96"/>
                  </a:moveTo>
                  <a:cubicBezTo>
                    <a:pt x="41" y="98"/>
                    <a:pt x="35" y="99"/>
                    <a:pt x="30" y="99"/>
                  </a:cubicBezTo>
                  <a:cubicBezTo>
                    <a:pt x="24"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30" y="90"/>
                    <a:pt x="33" y="90"/>
                  </a:cubicBezTo>
                  <a:cubicBezTo>
                    <a:pt x="38" y="90"/>
                    <a:pt x="42" y="89"/>
                    <a:pt x="45" y="87"/>
                  </a:cubicBezTo>
                  <a:lnTo>
                    <a:pt x="44" y="96"/>
                  </a:lnTo>
                  <a:close/>
                </a:path>
              </a:pathLst>
            </a:custGeom>
            <a:solidFill>
              <a:srgbClr val="FFFFFF"/>
            </a:solidFill>
            <a:ln w="9525">
              <a:noFill/>
              <a:round/>
              <a:headEnd/>
              <a:tailEnd/>
            </a:ln>
          </p:spPr>
          <p:txBody>
            <a:bodyPr/>
            <a:lstStyle/>
            <a:p>
              <a:endParaRPr lang="en-GB"/>
            </a:p>
          </p:txBody>
        </p:sp>
        <p:sp>
          <p:nvSpPr>
            <p:cNvPr id="48" name="Freeform 26"/>
            <p:cNvSpPr>
              <a:spLocks/>
            </p:cNvSpPr>
            <p:nvPr userDrawn="1"/>
          </p:nvSpPr>
          <p:spPr bwMode="auto">
            <a:xfrm>
              <a:off x="1046" y="528"/>
              <a:ext cx="40" cy="72"/>
            </a:xfrm>
            <a:custGeom>
              <a:avLst/>
              <a:gdLst>
                <a:gd name="T0" fmla="*/ 59 w 59"/>
                <a:gd name="T1" fmla="*/ 105 h 105"/>
                <a:gd name="T2" fmla="*/ 47 w 59"/>
                <a:gd name="T3" fmla="*/ 105 h 105"/>
                <a:gd name="T4" fmla="*/ 47 w 59"/>
                <a:gd name="T5" fmla="*/ 58 h 105"/>
                <a:gd name="T6" fmla="*/ 44 w 59"/>
                <a:gd name="T7" fmla="*/ 43 h 105"/>
                <a:gd name="T8" fmla="*/ 31 w 59"/>
                <a:gd name="T9" fmla="*/ 38 h 105"/>
                <a:gd name="T10" fmla="*/ 16 w 59"/>
                <a:gd name="T11" fmla="*/ 44 h 105"/>
                <a:gd name="T12" fmla="*/ 12 w 59"/>
                <a:gd name="T13" fmla="*/ 62 h 105"/>
                <a:gd name="T14" fmla="*/ 12 w 59"/>
                <a:gd name="T15" fmla="*/ 105 h 105"/>
                <a:gd name="T16" fmla="*/ 0 w 59"/>
                <a:gd name="T17" fmla="*/ 105 h 105"/>
                <a:gd name="T18" fmla="*/ 0 w 59"/>
                <a:gd name="T19" fmla="*/ 0 h 105"/>
                <a:gd name="T20" fmla="*/ 12 w 59"/>
                <a:gd name="T21" fmla="*/ 0 h 105"/>
                <a:gd name="T22" fmla="*/ 12 w 59"/>
                <a:gd name="T23" fmla="*/ 37 h 105"/>
                <a:gd name="T24" fmla="*/ 33 w 59"/>
                <a:gd name="T25" fmla="*/ 29 h 105"/>
                <a:gd name="T26" fmla="*/ 54 w 59"/>
                <a:gd name="T27" fmla="*/ 37 h 105"/>
                <a:gd name="T28" fmla="*/ 59 w 59"/>
                <a:gd name="T29" fmla="*/ 57 h 105"/>
                <a:gd name="T30" fmla="*/ 59 w 59"/>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9" h="105">
                  <a:moveTo>
                    <a:pt x="59" y="105"/>
                  </a:moveTo>
                  <a:cubicBezTo>
                    <a:pt x="47" y="105"/>
                    <a:pt x="47" y="105"/>
                    <a:pt x="47" y="105"/>
                  </a:cubicBezTo>
                  <a:cubicBezTo>
                    <a:pt x="47" y="58"/>
                    <a:pt x="47" y="58"/>
                    <a:pt x="47" y="58"/>
                  </a:cubicBezTo>
                  <a:cubicBezTo>
                    <a:pt x="47" y="51"/>
                    <a:pt x="47" y="47"/>
                    <a:pt x="44" y="43"/>
                  </a:cubicBezTo>
                  <a:cubicBezTo>
                    <a:pt x="41" y="40"/>
                    <a:pt x="36" y="38"/>
                    <a:pt x="31" y="38"/>
                  </a:cubicBezTo>
                  <a:cubicBezTo>
                    <a:pt x="24" y="38"/>
                    <a:pt x="19"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6" y="32"/>
                    <a:pt x="23" y="29"/>
                    <a:pt x="33" y="29"/>
                  </a:cubicBezTo>
                  <a:cubicBezTo>
                    <a:pt x="42" y="29"/>
                    <a:pt x="49" y="32"/>
                    <a:pt x="54" y="37"/>
                  </a:cubicBezTo>
                  <a:cubicBezTo>
                    <a:pt x="58" y="42"/>
                    <a:pt x="59" y="49"/>
                    <a:pt x="59" y="57"/>
                  </a:cubicBezTo>
                  <a:lnTo>
                    <a:pt x="59" y="105"/>
                  </a:lnTo>
                  <a:close/>
                </a:path>
              </a:pathLst>
            </a:custGeom>
            <a:solidFill>
              <a:srgbClr val="FFFFFF"/>
            </a:solidFill>
            <a:ln w="9525">
              <a:noFill/>
              <a:round/>
              <a:headEnd/>
              <a:tailEnd/>
            </a:ln>
          </p:spPr>
          <p:txBody>
            <a:bodyPr/>
            <a:lstStyle/>
            <a:p>
              <a:endParaRPr lang="en-GB"/>
            </a:p>
          </p:txBody>
        </p:sp>
        <p:sp>
          <p:nvSpPr>
            <p:cNvPr id="49" name="Freeform 27"/>
            <p:cNvSpPr>
              <a:spLocks noEditPoints="1"/>
            </p:cNvSpPr>
            <p:nvPr userDrawn="1"/>
          </p:nvSpPr>
          <p:spPr bwMode="auto">
            <a:xfrm>
              <a:off x="1098" y="548"/>
              <a:ext cx="45" cy="52"/>
            </a:xfrm>
            <a:custGeom>
              <a:avLst/>
              <a:gdLst>
                <a:gd name="T0" fmla="*/ 66 w 66"/>
                <a:gd name="T1" fmla="*/ 74 h 77"/>
                <a:gd name="T2" fmla="*/ 57 w 66"/>
                <a:gd name="T3" fmla="*/ 77 h 77"/>
                <a:gd name="T4" fmla="*/ 46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7 w 66"/>
                <a:gd name="T29" fmla="*/ 25 h 77"/>
                <a:gd name="T30" fmla="*/ 57 w 66"/>
                <a:gd name="T31" fmla="*/ 62 h 77"/>
                <a:gd name="T32" fmla="*/ 61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7" y="77"/>
                  </a:cubicBezTo>
                  <a:cubicBezTo>
                    <a:pt x="51" y="77"/>
                    <a:pt x="47" y="74"/>
                    <a:pt x="46" y="68"/>
                  </a:cubicBezTo>
                  <a:cubicBezTo>
                    <a:pt x="43" y="74"/>
                    <a:pt x="34"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4" y="16"/>
                    <a:pt x="42" y="13"/>
                  </a:cubicBezTo>
                  <a:cubicBezTo>
                    <a:pt x="39" y="10"/>
                    <a:pt x="34"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7" y="17"/>
                    <a:pt x="57" y="25"/>
                  </a:cubicBezTo>
                  <a:cubicBezTo>
                    <a:pt x="57" y="62"/>
                    <a:pt x="57" y="62"/>
                    <a:pt x="57" y="62"/>
                  </a:cubicBezTo>
                  <a:cubicBezTo>
                    <a:pt x="57" y="66"/>
                    <a:pt x="58" y="68"/>
                    <a:pt x="61" y="68"/>
                  </a:cubicBezTo>
                  <a:cubicBezTo>
                    <a:pt x="63" y="68"/>
                    <a:pt x="65" y="68"/>
                    <a:pt x="66" y="67"/>
                  </a:cubicBezTo>
                  <a:lnTo>
                    <a:pt x="66" y="74"/>
                  </a:lnTo>
                  <a:close/>
                  <a:moveTo>
                    <a:pt x="46" y="38"/>
                  </a:moveTo>
                  <a:cubicBezTo>
                    <a:pt x="43" y="37"/>
                    <a:pt x="36" y="36"/>
                    <a:pt x="31" y="36"/>
                  </a:cubicBezTo>
                  <a:cubicBezTo>
                    <a:pt x="17" y="36"/>
                    <a:pt x="12" y="43"/>
                    <a:pt x="12" y="52"/>
                  </a:cubicBezTo>
                  <a:cubicBezTo>
                    <a:pt x="12" y="63"/>
                    <a:pt x="19" y="69"/>
                    <a:pt x="28" y="69"/>
                  </a:cubicBezTo>
                  <a:cubicBezTo>
                    <a:pt x="34" y="69"/>
                    <a:pt x="39" y="67"/>
                    <a:pt x="42" y="63"/>
                  </a:cubicBezTo>
                  <a:cubicBezTo>
                    <a:pt x="44" y="60"/>
                    <a:pt x="46" y="55"/>
                    <a:pt x="46" y="49"/>
                  </a:cubicBezTo>
                  <a:lnTo>
                    <a:pt x="46" y="38"/>
                  </a:lnTo>
                  <a:close/>
                </a:path>
              </a:pathLst>
            </a:custGeom>
            <a:solidFill>
              <a:srgbClr val="FFFFFF"/>
            </a:solidFill>
            <a:ln w="9525">
              <a:noFill/>
              <a:round/>
              <a:headEnd/>
              <a:tailEnd/>
            </a:ln>
          </p:spPr>
          <p:txBody>
            <a:bodyPr/>
            <a:lstStyle/>
            <a:p>
              <a:endParaRPr lang="en-GB"/>
            </a:p>
          </p:txBody>
        </p:sp>
        <p:sp>
          <p:nvSpPr>
            <p:cNvPr id="50" name="Freeform 28"/>
            <p:cNvSpPr>
              <a:spLocks/>
            </p:cNvSpPr>
            <p:nvPr userDrawn="1"/>
          </p:nvSpPr>
          <p:spPr bwMode="auto">
            <a:xfrm>
              <a:off x="1146" y="548"/>
              <a:ext cx="44" cy="52"/>
            </a:xfrm>
            <a:custGeom>
              <a:avLst/>
              <a:gdLst>
                <a:gd name="T0" fmla="*/ 64 w 64"/>
                <a:gd name="T1" fmla="*/ 0 h 75"/>
                <a:gd name="T2" fmla="*/ 36 w 64"/>
                <a:gd name="T3" fmla="*/ 75 h 75"/>
                <a:gd name="T4" fmla="*/ 26 w 64"/>
                <a:gd name="T5" fmla="*/ 75 h 75"/>
                <a:gd name="T6" fmla="*/ 0 w 64"/>
                <a:gd name="T7" fmla="*/ 0 h 75"/>
                <a:gd name="T8" fmla="*/ 12 w 64"/>
                <a:gd name="T9" fmla="*/ 0 h 75"/>
                <a:gd name="T10" fmla="*/ 28 w 64"/>
                <a:gd name="T11" fmla="*/ 49 h 75"/>
                <a:gd name="T12" fmla="*/ 32 w 64"/>
                <a:gd name="T13" fmla="*/ 63 h 75"/>
                <a:gd name="T14" fmla="*/ 36 w 64"/>
                <a:gd name="T15" fmla="*/ 49 h 75"/>
                <a:gd name="T16" fmla="*/ 53 w 64"/>
                <a:gd name="T17" fmla="*/ 0 h 75"/>
                <a:gd name="T18" fmla="*/ 64 w 64"/>
                <a:gd name="T19" fmla="*/ 0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75">
                  <a:moveTo>
                    <a:pt x="64" y="0"/>
                  </a:moveTo>
                  <a:cubicBezTo>
                    <a:pt x="36" y="75"/>
                    <a:pt x="36" y="75"/>
                    <a:pt x="36" y="75"/>
                  </a:cubicBezTo>
                  <a:cubicBezTo>
                    <a:pt x="26" y="75"/>
                    <a:pt x="26" y="75"/>
                    <a:pt x="26" y="75"/>
                  </a:cubicBezTo>
                  <a:cubicBezTo>
                    <a:pt x="0" y="0"/>
                    <a:pt x="0" y="0"/>
                    <a:pt x="0" y="0"/>
                  </a:cubicBezTo>
                  <a:cubicBezTo>
                    <a:pt x="12" y="0"/>
                    <a:pt x="12" y="0"/>
                    <a:pt x="12" y="0"/>
                  </a:cubicBezTo>
                  <a:cubicBezTo>
                    <a:pt x="28" y="49"/>
                    <a:pt x="28" y="49"/>
                    <a:pt x="28" y="49"/>
                  </a:cubicBezTo>
                  <a:cubicBezTo>
                    <a:pt x="30" y="54"/>
                    <a:pt x="31" y="59"/>
                    <a:pt x="32" y="63"/>
                  </a:cubicBezTo>
                  <a:cubicBezTo>
                    <a:pt x="32" y="59"/>
                    <a:pt x="34" y="53"/>
                    <a:pt x="36" y="49"/>
                  </a:cubicBezTo>
                  <a:cubicBezTo>
                    <a:pt x="53" y="0"/>
                    <a:pt x="53" y="0"/>
                    <a:pt x="53" y="0"/>
                  </a:cubicBezTo>
                  <a:lnTo>
                    <a:pt x="64" y="0"/>
                  </a:lnTo>
                  <a:close/>
                </a:path>
              </a:pathLst>
            </a:custGeom>
            <a:solidFill>
              <a:srgbClr val="FFFFFF"/>
            </a:solidFill>
            <a:ln w="9525">
              <a:noFill/>
              <a:round/>
              <a:headEnd/>
              <a:tailEnd/>
            </a:ln>
          </p:spPr>
          <p:txBody>
            <a:bodyPr/>
            <a:lstStyle/>
            <a:p>
              <a:endParaRPr lang="en-GB"/>
            </a:p>
          </p:txBody>
        </p:sp>
        <p:sp>
          <p:nvSpPr>
            <p:cNvPr id="51" name="Freeform 29"/>
            <p:cNvSpPr>
              <a:spLocks noEditPoints="1"/>
            </p:cNvSpPr>
            <p:nvPr userDrawn="1"/>
          </p:nvSpPr>
          <p:spPr bwMode="auto">
            <a:xfrm>
              <a:off x="1194" y="548"/>
              <a:ext cx="42" cy="52"/>
            </a:xfrm>
            <a:custGeom>
              <a:avLst/>
              <a:gdLst>
                <a:gd name="T0" fmla="*/ 54 w 61"/>
                <a:gd name="T1" fmla="*/ 43 h 77"/>
                <a:gd name="T2" fmla="*/ 12 w 61"/>
                <a:gd name="T3" fmla="*/ 43 h 77"/>
                <a:gd name="T4" fmla="*/ 35 w 61"/>
                <a:gd name="T5" fmla="*/ 68 h 77"/>
                <a:gd name="T6" fmla="*/ 59 w 61"/>
                <a:gd name="T7" fmla="*/ 61 h 77"/>
                <a:gd name="T8" fmla="*/ 58 w 61"/>
                <a:gd name="T9" fmla="*/ 71 h 77"/>
                <a:gd name="T10" fmla="*/ 34 w 61"/>
                <a:gd name="T11" fmla="*/ 77 h 77"/>
                <a:gd name="T12" fmla="*/ 0 w 61"/>
                <a:gd name="T13" fmla="*/ 39 h 77"/>
                <a:gd name="T14" fmla="*/ 32 w 61"/>
                <a:gd name="T15" fmla="*/ 0 h 77"/>
                <a:gd name="T16" fmla="*/ 61 w 61"/>
                <a:gd name="T17" fmla="*/ 35 h 77"/>
                <a:gd name="T18" fmla="*/ 54 w 61"/>
                <a:gd name="T19" fmla="*/ 43 h 77"/>
                <a:gd name="T20" fmla="*/ 31 w 61"/>
                <a:gd name="T21" fmla="*/ 8 h 77"/>
                <a:gd name="T22" fmla="*/ 12 w 61"/>
                <a:gd name="T23" fmla="*/ 35 h 77"/>
                <a:gd name="T24" fmla="*/ 49 w 61"/>
                <a:gd name="T25" fmla="*/ 35 h 77"/>
                <a:gd name="T26" fmla="*/ 50 w 61"/>
                <a:gd name="T27" fmla="*/ 33 h 77"/>
                <a:gd name="T28" fmla="*/ 31 w 61"/>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77">
                  <a:moveTo>
                    <a:pt x="54" y="43"/>
                  </a:moveTo>
                  <a:cubicBezTo>
                    <a:pt x="12" y="43"/>
                    <a:pt x="12" y="43"/>
                    <a:pt x="12" y="43"/>
                  </a:cubicBezTo>
                  <a:cubicBezTo>
                    <a:pt x="12" y="59"/>
                    <a:pt x="21" y="68"/>
                    <a:pt x="35" y="68"/>
                  </a:cubicBezTo>
                  <a:cubicBezTo>
                    <a:pt x="44" y="68"/>
                    <a:pt x="53" y="65"/>
                    <a:pt x="59" y="61"/>
                  </a:cubicBezTo>
                  <a:cubicBezTo>
                    <a:pt x="58" y="71"/>
                    <a:pt x="58" y="71"/>
                    <a:pt x="58" y="71"/>
                  </a:cubicBezTo>
                  <a:cubicBezTo>
                    <a:pt x="53" y="75"/>
                    <a:pt x="42" y="77"/>
                    <a:pt x="34" y="77"/>
                  </a:cubicBezTo>
                  <a:cubicBezTo>
                    <a:pt x="11" y="77"/>
                    <a:pt x="0" y="62"/>
                    <a:pt x="0" y="39"/>
                  </a:cubicBezTo>
                  <a:cubicBezTo>
                    <a:pt x="0" y="14"/>
                    <a:pt x="12" y="0"/>
                    <a:pt x="32" y="0"/>
                  </a:cubicBezTo>
                  <a:cubicBezTo>
                    <a:pt x="50" y="0"/>
                    <a:pt x="61" y="13"/>
                    <a:pt x="61" y="35"/>
                  </a:cubicBezTo>
                  <a:cubicBezTo>
                    <a:pt x="61" y="40"/>
                    <a:pt x="60" y="43"/>
                    <a:pt x="54" y="43"/>
                  </a:cubicBezTo>
                  <a:close/>
                  <a:moveTo>
                    <a:pt x="31" y="8"/>
                  </a:moveTo>
                  <a:cubicBezTo>
                    <a:pt x="20" y="8"/>
                    <a:pt x="12" y="17"/>
                    <a:pt x="12" y="35"/>
                  </a:cubicBezTo>
                  <a:cubicBezTo>
                    <a:pt x="49" y="35"/>
                    <a:pt x="49" y="35"/>
                    <a:pt x="49" y="35"/>
                  </a:cubicBezTo>
                  <a:cubicBezTo>
                    <a:pt x="50" y="35"/>
                    <a:pt x="50" y="34"/>
                    <a:pt x="50" y="33"/>
                  </a:cubicBezTo>
                  <a:cubicBezTo>
                    <a:pt x="50" y="19"/>
                    <a:pt x="44" y="8"/>
                    <a:pt x="31" y="8"/>
                  </a:cubicBezTo>
                  <a:close/>
                </a:path>
              </a:pathLst>
            </a:custGeom>
            <a:solidFill>
              <a:srgbClr val="FFFFFF"/>
            </a:solidFill>
            <a:ln w="9525">
              <a:noFill/>
              <a:round/>
              <a:headEnd/>
              <a:tailEnd/>
            </a:ln>
          </p:spPr>
          <p:txBody>
            <a:bodyPr/>
            <a:lstStyle/>
            <a:p>
              <a:endParaRPr lang="en-GB"/>
            </a:p>
          </p:txBody>
        </p:sp>
        <p:sp>
          <p:nvSpPr>
            <p:cNvPr id="52" name="Freeform 30"/>
            <p:cNvSpPr>
              <a:spLocks/>
            </p:cNvSpPr>
            <p:nvPr userDrawn="1"/>
          </p:nvSpPr>
          <p:spPr bwMode="auto">
            <a:xfrm>
              <a:off x="1265"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53" name="Freeform 31"/>
            <p:cNvSpPr>
              <a:spLocks noEditPoints="1"/>
            </p:cNvSpPr>
            <p:nvPr userDrawn="1"/>
          </p:nvSpPr>
          <p:spPr bwMode="auto">
            <a:xfrm>
              <a:off x="1302" y="548"/>
              <a:ext cx="45"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20" y="8"/>
                    <a:pt x="12" y="18"/>
                    <a:pt x="12" y="39"/>
                  </a:cubicBezTo>
                  <a:cubicBezTo>
                    <a:pt x="12" y="60"/>
                    <a:pt x="20"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54" name="Freeform 32"/>
            <p:cNvSpPr>
              <a:spLocks/>
            </p:cNvSpPr>
            <p:nvPr userDrawn="1"/>
          </p:nvSpPr>
          <p:spPr bwMode="auto">
            <a:xfrm>
              <a:off x="1381" y="528"/>
              <a:ext cx="41" cy="72"/>
            </a:xfrm>
            <a:custGeom>
              <a:avLst/>
              <a:gdLst>
                <a:gd name="T0" fmla="*/ 60 w 60"/>
                <a:gd name="T1" fmla="*/ 105 h 105"/>
                <a:gd name="T2" fmla="*/ 48 w 60"/>
                <a:gd name="T3" fmla="*/ 105 h 105"/>
                <a:gd name="T4" fmla="*/ 48 w 60"/>
                <a:gd name="T5" fmla="*/ 58 h 105"/>
                <a:gd name="T6" fmla="*/ 44 w 60"/>
                <a:gd name="T7" fmla="*/ 43 h 105"/>
                <a:gd name="T8" fmla="*/ 31 w 60"/>
                <a:gd name="T9" fmla="*/ 38 h 105"/>
                <a:gd name="T10" fmla="*/ 16 w 60"/>
                <a:gd name="T11" fmla="*/ 44 h 105"/>
                <a:gd name="T12" fmla="*/ 12 w 60"/>
                <a:gd name="T13" fmla="*/ 62 h 105"/>
                <a:gd name="T14" fmla="*/ 12 w 60"/>
                <a:gd name="T15" fmla="*/ 105 h 105"/>
                <a:gd name="T16" fmla="*/ 0 w 60"/>
                <a:gd name="T17" fmla="*/ 105 h 105"/>
                <a:gd name="T18" fmla="*/ 0 w 60"/>
                <a:gd name="T19" fmla="*/ 0 h 105"/>
                <a:gd name="T20" fmla="*/ 12 w 60"/>
                <a:gd name="T21" fmla="*/ 0 h 105"/>
                <a:gd name="T22" fmla="*/ 12 w 60"/>
                <a:gd name="T23" fmla="*/ 37 h 105"/>
                <a:gd name="T24" fmla="*/ 33 w 60"/>
                <a:gd name="T25" fmla="*/ 29 h 105"/>
                <a:gd name="T26" fmla="*/ 54 w 60"/>
                <a:gd name="T27" fmla="*/ 37 h 105"/>
                <a:gd name="T28" fmla="*/ 60 w 60"/>
                <a:gd name="T29" fmla="*/ 57 h 105"/>
                <a:gd name="T30" fmla="*/ 60 w 60"/>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05">
                  <a:moveTo>
                    <a:pt x="60" y="105"/>
                  </a:moveTo>
                  <a:cubicBezTo>
                    <a:pt x="48" y="105"/>
                    <a:pt x="48" y="105"/>
                    <a:pt x="48" y="105"/>
                  </a:cubicBezTo>
                  <a:cubicBezTo>
                    <a:pt x="48" y="58"/>
                    <a:pt x="48" y="58"/>
                    <a:pt x="48" y="58"/>
                  </a:cubicBezTo>
                  <a:cubicBezTo>
                    <a:pt x="48" y="51"/>
                    <a:pt x="47" y="47"/>
                    <a:pt x="44" y="43"/>
                  </a:cubicBezTo>
                  <a:cubicBezTo>
                    <a:pt x="41" y="40"/>
                    <a:pt x="37" y="38"/>
                    <a:pt x="31" y="38"/>
                  </a:cubicBezTo>
                  <a:cubicBezTo>
                    <a:pt x="24" y="38"/>
                    <a:pt x="20"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7" y="32"/>
                    <a:pt x="24" y="29"/>
                    <a:pt x="33" y="29"/>
                  </a:cubicBezTo>
                  <a:cubicBezTo>
                    <a:pt x="42" y="29"/>
                    <a:pt x="49" y="32"/>
                    <a:pt x="54" y="37"/>
                  </a:cubicBezTo>
                  <a:cubicBezTo>
                    <a:pt x="58" y="42"/>
                    <a:pt x="60" y="49"/>
                    <a:pt x="60" y="57"/>
                  </a:cubicBezTo>
                  <a:lnTo>
                    <a:pt x="60" y="105"/>
                  </a:lnTo>
                  <a:close/>
                </a:path>
              </a:pathLst>
            </a:custGeom>
            <a:solidFill>
              <a:srgbClr val="FFFFFF"/>
            </a:solidFill>
            <a:ln w="9525">
              <a:noFill/>
              <a:round/>
              <a:headEnd/>
              <a:tailEnd/>
            </a:ln>
          </p:spPr>
          <p:txBody>
            <a:bodyPr/>
            <a:lstStyle/>
            <a:p>
              <a:endParaRPr lang="en-GB"/>
            </a:p>
          </p:txBody>
        </p:sp>
        <p:sp>
          <p:nvSpPr>
            <p:cNvPr id="55" name="Freeform 33"/>
            <p:cNvSpPr>
              <a:spLocks noEditPoints="1"/>
            </p:cNvSpPr>
            <p:nvPr userDrawn="1"/>
          </p:nvSpPr>
          <p:spPr bwMode="auto">
            <a:xfrm>
              <a:off x="1434"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56" name="Freeform 34"/>
            <p:cNvSpPr>
              <a:spLocks noEditPoints="1"/>
            </p:cNvSpPr>
            <p:nvPr userDrawn="1"/>
          </p:nvSpPr>
          <p:spPr bwMode="auto">
            <a:xfrm>
              <a:off x="1485" y="548"/>
              <a:ext cx="47" cy="73"/>
            </a:xfrm>
            <a:custGeom>
              <a:avLst/>
              <a:gdLst>
                <a:gd name="T0" fmla="*/ 34 w 70"/>
                <a:gd name="T1" fmla="*/ 77 h 107"/>
                <a:gd name="T2" fmla="*/ 20 w 70"/>
                <a:gd name="T3" fmla="*/ 76 h 107"/>
                <a:gd name="T4" fmla="*/ 20 w 70"/>
                <a:gd name="T5" fmla="*/ 107 h 107"/>
                <a:gd name="T6" fmla="*/ 8 w 70"/>
                <a:gd name="T7" fmla="*/ 107 h 107"/>
                <a:gd name="T8" fmla="*/ 8 w 70"/>
                <a:gd name="T9" fmla="*/ 10 h 107"/>
                <a:gd name="T10" fmla="*/ 0 w 70"/>
                <a:gd name="T11" fmla="*/ 10 h 107"/>
                <a:gd name="T12" fmla="*/ 0 w 70"/>
                <a:gd name="T13" fmla="*/ 1 h 107"/>
                <a:gd name="T14" fmla="*/ 16 w 70"/>
                <a:gd name="T15" fmla="*/ 1 h 107"/>
                <a:gd name="T16" fmla="*/ 18 w 70"/>
                <a:gd name="T17" fmla="*/ 10 h 107"/>
                <a:gd name="T18" fmla="*/ 40 w 70"/>
                <a:gd name="T19" fmla="*/ 0 h 107"/>
                <a:gd name="T20" fmla="*/ 70 w 70"/>
                <a:gd name="T21" fmla="*/ 37 h 107"/>
                <a:gd name="T22" fmla="*/ 34 w 70"/>
                <a:gd name="T23" fmla="*/ 77 h 107"/>
                <a:gd name="T24" fmla="*/ 39 w 70"/>
                <a:gd name="T25" fmla="*/ 9 h 107"/>
                <a:gd name="T26" fmla="*/ 24 w 70"/>
                <a:gd name="T27" fmla="*/ 15 h 107"/>
                <a:gd name="T28" fmla="*/ 20 w 70"/>
                <a:gd name="T29" fmla="*/ 31 h 107"/>
                <a:gd name="T30" fmla="*/ 20 w 70"/>
                <a:gd name="T31" fmla="*/ 67 h 107"/>
                <a:gd name="T32" fmla="*/ 33 w 70"/>
                <a:gd name="T33" fmla="*/ 69 h 107"/>
                <a:gd name="T34" fmla="*/ 58 w 70"/>
                <a:gd name="T35" fmla="*/ 38 h 107"/>
                <a:gd name="T36" fmla="*/ 39 w 70"/>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107">
                  <a:moveTo>
                    <a:pt x="34" y="77"/>
                  </a:moveTo>
                  <a:cubicBezTo>
                    <a:pt x="29" y="77"/>
                    <a:pt x="24" y="77"/>
                    <a:pt x="20" y="76"/>
                  </a:cubicBezTo>
                  <a:cubicBezTo>
                    <a:pt x="20" y="107"/>
                    <a:pt x="20" y="107"/>
                    <a:pt x="20" y="107"/>
                  </a:cubicBezTo>
                  <a:cubicBezTo>
                    <a:pt x="8" y="107"/>
                    <a:pt x="8" y="107"/>
                    <a:pt x="8" y="107"/>
                  </a:cubicBezTo>
                  <a:cubicBezTo>
                    <a:pt x="8" y="10"/>
                    <a:pt x="8" y="10"/>
                    <a:pt x="8" y="10"/>
                  </a:cubicBezTo>
                  <a:cubicBezTo>
                    <a:pt x="0" y="10"/>
                    <a:pt x="0" y="10"/>
                    <a:pt x="0" y="10"/>
                  </a:cubicBezTo>
                  <a:cubicBezTo>
                    <a:pt x="0" y="1"/>
                    <a:pt x="0" y="1"/>
                    <a:pt x="0" y="1"/>
                  </a:cubicBezTo>
                  <a:cubicBezTo>
                    <a:pt x="16" y="1"/>
                    <a:pt x="16" y="1"/>
                    <a:pt x="16" y="1"/>
                  </a:cubicBezTo>
                  <a:cubicBezTo>
                    <a:pt x="18" y="10"/>
                    <a:pt x="18" y="10"/>
                    <a:pt x="18" y="10"/>
                  </a:cubicBezTo>
                  <a:cubicBezTo>
                    <a:pt x="23" y="3"/>
                    <a:pt x="30" y="0"/>
                    <a:pt x="40" y="0"/>
                  </a:cubicBezTo>
                  <a:cubicBezTo>
                    <a:pt x="61" y="0"/>
                    <a:pt x="70" y="16"/>
                    <a:pt x="70" y="37"/>
                  </a:cubicBezTo>
                  <a:cubicBezTo>
                    <a:pt x="70" y="61"/>
                    <a:pt x="60" y="77"/>
                    <a:pt x="34" y="77"/>
                  </a:cubicBezTo>
                  <a:close/>
                  <a:moveTo>
                    <a:pt x="39" y="9"/>
                  </a:moveTo>
                  <a:cubicBezTo>
                    <a:pt x="32" y="9"/>
                    <a:pt x="27" y="11"/>
                    <a:pt x="24" y="15"/>
                  </a:cubicBezTo>
                  <a:cubicBezTo>
                    <a:pt x="21" y="19"/>
                    <a:pt x="20" y="24"/>
                    <a:pt x="20" y="31"/>
                  </a:cubicBezTo>
                  <a:cubicBezTo>
                    <a:pt x="20" y="67"/>
                    <a:pt x="20" y="67"/>
                    <a:pt x="20" y="67"/>
                  </a:cubicBezTo>
                  <a:cubicBezTo>
                    <a:pt x="24" y="68"/>
                    <a:pt x="29" y="69"/>
                    <a:pt x="33" y="69"/>
                  </a:cubicBezTo>
                  <a:cubicBezTo>
                    <a:pt x="53" y="69"/>
                    <a:pt x="58" y="57"/>
                    <a:pt x="58" y="38"/>
                  </a:cubicBezTo>
                  <a:cubicBezTo>
                    <a:pt x="58" y="18"/>
                    <a:pt x="51" y="9"/>
                    <a:pt x="39" y="9"/>
                  </a:cubicBezTo>
                  <a:close/>
                </a:path>
              </a:pathLst>
            </a:custGeom>
            <a:solidFill>
              <a:srgbClr val="FFFFFF"/>
            </a:solidFill>
            <a:ln w="9525">
              <a:noFill/>
              <a:round/>
              <a:headEnd/>
              <a:tailEnd/>
            </a:ln>
          </p:spPr>
          <p:txBody>
            <a:bodyPr/>
            <a:lstStyle/>
            <a:p>
              <a:endParaRPr lang="en-GB"/>
            </a:p>
          </p:txBody>
        </p:sp>
        <p:sp>
          <p:nvSpPr>
            <p:cNvPr id="57" name="Freeform 35"/>
            <p:cNvSpPr>
              <a:spLocks noEditPoints="1"/>
            </p:cNvSpPr>
            <p:nvPr userDrawn="1"/>
          </p:nvSpPr>
          <p:spPr bwMode="auto">
            <a:xfrm>
              <a:off x="1538" y="548"/>
              <a:ext cx="49" cy="73"/>
            </a:xfrm>
            <a:custGeom>
              <a:avLst/>
              <a:gdLst>
                <a:gd name="T0" fmla="*/ 35 w 71"/>
                <a:gd name="T1" fmla="*/ 77 h 107"/>
                <a:gd name="T2" fmla="*/ 21 w 71"/>
                <a:gd name="T3" fmla="*/ 76 h 107"/>
                <a:gd name="T4" fmla="*/ 21 w 71"/>
                <a:gd name="T5" fmla="*/ 107 h 107"/>
                <a:gd name="T6" fmla="*/ 9 w 71"/>
                <a:gd name="T7" fmla="*/ 107 h 107"/>
                <a:gd name="T8" fmla="*/ 9 w 71"/>
                <a:gd name="T9" fmla="*/ 10 h 107"/>
                <a:gd name="T10" fmla="*/ 0 w 71"/>
                <a:gd name="T11" fmla="*/ 10 h 107"/>
                <a:gd name="T12" fmla="*/ 0 w 71"/>
                <a:gd name="T13" fmla="*/ 1 h 107"/>
                <a:gd name="T14" fmla="*/ 17 w 71"/>
                <a:gd name="T15" fmla="*/ 1 h 107"/>
                <a:gd name="T16" fmla="*/ 19 w 71"/>
                <a:gd name="T17" fmla="*/ 10 h 107"/>
                <a:gd name="T18" fmla="*/ 41 w 71"/>
                <a:gd name="T19" fmla="*/ 0 h 107"/>
                <a:gd name="T20" fmla="*/ 71 w 71"/>
                <a:gd name="T21" fmla="*/ 37 h 107"/>
                <a:gd name="T22" fmla="*/ 35 w 71"/>
                <a:gd name="T23" fmla="*/ 77 h 107"/>
                <a:gd name="T24" fmla="*/ 39 w 71"/>
                <a:gd name="T25" fmla="*/ 9 h 107"/>
                <a:gd name="T26" fmla="*/ 25 w 71"/>
                <a:gd name="T27" fmla="*/ 15 h 107"/>
                <a:gd name="T28" fmla="*/ 21 w 71"/>
                <a:gd name="T29" fmla="*/ 31 h 107"/>
                <a:gd name="T30" fmla="*/ 21 w 71"/>
                <a:gd name="T31" fmla="*/ 67 h 107"/>
                <a:gd name="T32" fmla="*/ 34 w 71"/>
                <a:gd name="T33" fmla="*/ 69 h 107"/>
                <a:gd name="T34" fmla="*/ 59 w 71"/>
                <a:gd name="T35" fmla="*/ 38 h 107"/>
                <a:gd name="T36" fmla="*/ 39 w 71"/>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1" h="107">
                  <a:moveTo>
                    <a:pt x="35" y="77"/>
                  </a:moveTo>
                  <a:cubicBezTo>
                    <a:pt x="30" y="77"/>
                    <a:pt x="25" y="77"/>
                    <a:pt x="21" y="76"/>
                  </a:cubicBezTo>
                  <a:cubicBezTo>
                    <a:pt x="21" y="107"/>
                    <a:pt x="21" y="107"/>
                    <a:pt x="21" y="107"/>
                  </a:cubicBezTo>
                  <a:cubicBezTo>
                    <a:pt x="9" y="107"/>
                    <a:pt x="9" y="107"/>
                    <a:pt x="9" y="107"/>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3"/>
                    <a:pt x="31" y="0"/>
                    <a:pt x="41" y="0"/>
                  </a:cubicBezTo>
                  <a:cubicBezTo>
                    <a:pt x="62" y="0"/>
                    <a:pt x="71" y="16"/>
                    <a:pt x="71" y="37"/>
                  </a:cubicBezTo>
                  <a:cubicBezTo>
                    <a:pt x="71" y="61"/>
                    <a:pt x="61" y="77"/>
                    <a:pt x="35" y="77"/>
                  </a:cubicBezTo>
                  <a:close/>
                  <a:moveTo>
                    <a:pt x="39" y="9"/>
                  </a:moveTo>
                  <a:cubicBezTo>
                    <a:pt x="33" y="9"/>
                    <a:pt x="28" y="11"/>
                    <a:pt x="25" y="15"/>
                  </a:cubicBezTo>
                  <a:cubicBezTo>
                    <a:pt x="22" y="19"/>
                    <a:pt x="21" y="24"/>
                    <a:pt x="21" y="31"/>
                  </a:cubicBezTo>
                  <a:cubicBezTo>
                    <a:pt x="21" y="67"/>
                    <a:pt x="21" y="67"/>
                    <a:pt x="21" y="67"/>
                  </a:cubicBezTo>
                  <a:cubicBezTo>
                    <a:pt x="25" y="68"/>
                    <a:pt x="30" y="69"/>
                    <a:pt x="34" y="69"/>
                  </a:cubicBezTo>
                  <a:cubicBezTo>
                    <a:pt x="53" y="69"/>
                    <a:pt x="59" y="57"/>
                    <a:pt x="59" y="38"/>
                  </a:cubicBezTo>
                  <a:cubicBezTo>
                    <a:pt x="59" y="18"/>
                    <a:pt x="52" y="9"/>
                    <a:pt x="39" y="9"/>
                  </a:cubicBezTo>
                  <a:close/>
                </a:path>
              </a:pathLst>
            </a:custGeom>
            <a:solidFill>
              <a:srgbClr val="FFFFFF"/>
            </a:solidFill>
            <a:ln w="9525">
              <a:noFill/>
              <a:round/>
              <a:headEnd/>
              <a:tailEnd/>
            </a:ln>
          </p:spPr>
          <p:txBody>
            <a:bodyPr/>
            <a:lstStyle/>
            <a:p>
              <a:endParaRPr lang="en-GB"/>
            </a:p>
          </p:txBody>
        </p:sp>
        <p:sp>
          <p:nvSpPr>
            <p:cNvPr id="58" name="Freeform 36"/>
            <p:cNvSpPr>
              <a:spLocks noEditPoints="1"/>
            </p:cNvSpPr>
            <p:nvPr userDrawn="1"/>
          </p:nvSpPr>
          <p:spPr bwMode="auto">
            <a:xfrm>
              <a:off x="1594" y="548"/>
              <a:ext cx="43"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59" name="Freeform 37"/>
            <p:cNvSpPr>
              <a:spLocks/>
            </p:cNvSpPr>
            <p:nvPr userDrawn="1"/>
          </p:nvSpPr>
          <p:spPr bwMode="auto">
            <a:xfrm>
              <a:off x="1644" y="548"/>
              <a:ext cx="46"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60" name="Freeform 38"/>
            <p:cNvSpPr>
              <a:spLocks/>
            </p:cNvSpPr>
            <p:nvPr userDrawn="1"/>
          </p:nvSpPr>
          <p:spPr bwMode="auto">
            <a:xfrm>
              <a:off x="445" y="254"/>
              <a:ext cx="121" cy="61"/>
            </a:xfrm>
            <a:custGeom>
              <a:avLst/>
              <a:gdLst>
                <a:gd name="T0" fmla="*/ 8 w 178"/>
                <a:gd name="T1" fmla="*/ 76 h 89"/>
                <a:gd name="T2" fmla="*/ 15 w 178"/>
                <a:gd name="T3" fmla="*/ 69 h 89"/>
                <a:gd name="T4" fmla="*/ 175 w 178"/>
                <a:gd name="T5" fmla="*/ 85 h 89"/>
                <a:gd name="T6" fmla="*/ 178 w 178"/>
                <a:gd name="T7" fmla="*/ 89 h 89"/>
                <a:gd name="T8" fmla="*/ 178 w 178"/>
                <a:gd name="T9" fmla="*/ 89 h 89"/>
                <a:gd name="T10" fmla="*/ 177 w 178"/>
                <a:gd name="T11" fmla="*/ 81 h 89"/>
                <a:gd name="T12" fmla="*/ 177 w 178"/>
                <a:gd name="T13" fmla="*/ 80 h 89"/>
                <a:gd name="T14" fmla="*/ 176 w 178"/>
                <a:gd name="T15" fmla="*/ 72 h 89"/>
                <a:gd name="T16" fmla="*/ 172 w 178"/>
                <a:gd name="T17" fmla="*/ 58 h 89"/>
                <a:gd name="T18" fmla="*/ 165 w 178"/>
                <a:gd name="T19" fmla="*/ 45 h 89"/>
                <a:gd name="T20" fmla="*/ 176 w 178"/>
                <a:gd name="T21" fmla="*/ 8 h 89"/>
                <a:gd name="T22" fmla="*/ 141 w 178"/>
                <a:gd name="T23" fmla="*/ 17 h 89"/>
                <a:gd name="T24" fmla="*/ 121 w 178"/>
                <a:gd name="T25" fmla="*/ 6 h 89"/>
                <a:gd name="T26" fmla="*/ 112 w 178"/>
                <a:gd name="T27" fmla="*/ 4 h 89"/>
                <a:gd name="T28" fmla="*/ 103 w 178"/>
                <a:gd name="T29" fmla="*/ 1 h 89"/>
                <a:gd name="T30" fmla="*/ 70 w 178"/>
                <a:gd name="T31" fmla="*/ 2 h 89"/>
                <a:gd name="T32" fmla="*/ 70 w 178"/>
                <a:gd name="T33" fmla="*/ 2 h 89"/>
                <a:gd name="T34" fmla="*/ 64 w 178"/>
                <a:gd name="T35" fmla="*/ 4 h 89"/>
                <a:gd name="T36" fmla="*/ 62 w 178"/>
                <a:gd name="T37" fmla="*/ 4 h 89"/>
                <a:gd name="T38" fmla="*/ 56 w 178"/>
                <a:gd name="T39" fmla="*/ 6 h 89"/>
                <a:gd name="T40" fmla="*/ 56 w 178"/>
                <a:gd name="T41" fmla="*/ 7 h 89"/>
                <a:gd name="T42" fmla="*/ 51 w 178"/>
                <a:gd name="T43" fmla="*/ 9 h 89"/>
                <a:gd name="T44" fmla="*/ 49 w 178"/>
                <a:gd name="T45" fmla="*/ 9 h 89"/>
                <a:gd name="T46" fmla="*/ 44 w 178"/>
                <a:gd name="T47" fmla="*/ 12 h 89"/>
                <a:gd name="T48" fmla="*/ 43 w 178"/>
                <a:gd name="T49" fmla="*/ 13 h 89"/>
                <a:gd name="T50" fmla="*/ 39 w 178"/>
                <a:gd name="T51" fmla="*/ 16 h 89"/>
                <a:gd name="T52" fmla="*/ 38 w 178"/>
                <a:gd name="T53" fmla="*/ 16 h 89"/>
                <a:gd name="T54" fmla="*/ 33 w 178"/>
                <a:gd name="T55" fmla="*/ 20 h 89"/>
                <a:gd name="T56" fmla="*/ 32 w 178"/>
                <a:gd name="T57" fmla="*/ 21 h 89"/>
                <a:gd name="T58" fmla="*/ 28 w 178"/>
                <a:gd name="T59" fmla="*/ 24 h 89"/>
                <a:gd name="T60" fmla="*/ 27 w 178"/>
                <a:gd name="T61" fmla="*/ 25 h 89"/>
                <a:gd name="T62" fmla="*/ 23 w 178"/>
                <a:gd name="T63" fmla="*/ 29 h 89"/>
                <a:gd name="T64" fmla="*/ 22 w 178"/>
                <a:gd name="T65" fmla="*/ 30 h 89"/>
                <a:gd name="T66" fmla="*/ 18 w 178"/>
                <a:gd name="T67" fmla="*/ 34 h 89"/>
                <a:gd name="T68" fmla="*/ 18 w 178"/>
                <a:gd name="T69" fmla="*/ 35 h 89"/>
                <a:gd name="T70" fmla="*/ 15 w 178"/>
                <a:gd name="T71" fmla="*/ 39 h 89"/>
                <a:gd name="T72" fmla="*/ 14 w 178"/>
                <a:gd name="T73" fmla="*/ 40 h 89"/>
                <a:gd name="T74" fmla="*/ 11 w 178"/>
                <a:gd name="T75" fmla="*/ 46 h 89"/>
                <a:gd name="T76" fmla="*/ 11 w 178"/>
                <a:gd name="T77" fmla="*/ 46 h 89"/>
                <a:gd name="T78" fmla="*/ 8 w 178"/>
                <a:gd name="T79" fmla="*/ 51 h 89"/>
                <a:gd name="T80" fmla="*/ 8 w 178"/>
                <a:gd name="T81" fmla="*/ 52 h 89"/>
                <a:gd name="T82" fmla="*/ 5 w 178"/>
                <a:gd name="T83" fmla="*/ 58 h 89"/>
                <a:gd name="T84" fmla="*/ 5 w 178"/>
                <a:gd name="T85" fmla="*/ 59 h 89"/>
                <a:gd name="T86" fmla="*/ 3 w 178"/>
                <a:gd name="T87" fmla="*/ 64 h 89"/>
                <a:gd name="T88" fmla="*/ 3 w 178"/>
                <a:gd name="T89" fmla="*/ 65 h 89"/>
                <a:gd name="T90" fmla="*/ 2 w 178"/>
                <a:gd name="T91" fmla="*/ 70 h 89"/>
                <a:gd name="T92" fmla="*/ 1 w 178"/>
                <a:gd name="T93" fmla="*/ 72 h 89"/>
                <a:gd name="T94" fmla="*/ 0 w 178"/>
                <a:gd name="T95" fmla="*/ 78 h 89"/>
                <a:gd name="T96" fmla="*/ 8 w 178"/>
                <a:gd name="T97" fmla="*/ 76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8" h="89">
                  <a:moveTo>
                    <a:pt x="8" y="76"/>
                  </a:moveTo>
                  <a:cubicBezTo>
                    <a:pt x="10" y="73"/>
                    <a:pt x="13" y="71"/>
                    <a:pt x="15" y="69"/>
                  </a:cubicBezTo>
                  <a:cubicBezTo>
                    <a:pt x="63" y="29"/>
                    <a:pt x="134" y="36"/>
                    <a:pt x="175" y="85"/>
                  </a:cubicBezTo>
                  <a:cubicBezTo>
                    <a:pt x="176" y="86"/>
                    <a:pt x="177" y="88"/>
                    <a:pt x="178" y="89"/>
                  </a:cubicBezTo>
                  <a:cubicBezTo>
                    <a:pt x="178" y="89"/>
                    <a:pt x="178" y="89"/>
                    <a:pt x="178" y="89"/>
                  </a:cubicBezTo>
                  <a:cubicBezTo>
                    <a:pt x="178" y="86"/>
                    <a:pt x="178" y="83"/>
                    <a:pt x="177" y="81"/>
                  </a:cubicBezTo>
                  <a:cubicBezTo>
                    <a:pt x="177" y="80"/>
                    <a:pt x="177" y="80"/>
                    <a:pt x="177" y="80"/>
                  </a:cubicBezTo>
                  <a:cubicBezTo>
                    <a:pt x="177" y="78"/>
                    <a:pt x="177" y="75"/>
                    <a:pt x="176" y="72"/>
                  </a:cubicBezTo>
                  <a:cubicBezTo>
                    <a:pt x="175" y="67"/>
                    <a:pt x="173" y="62"/>
                    <a:pt x="172" y="58"/>
                  </a:cubicBezTo>
                  <a:cubicBezTo>
                    <a:pt x="170" y="53"/>
                    <a:pt x="168" y="49"/>
                    <a:pt x="165" y="45"/>
                  </a:cubicBezTo>
                  <a:cubicBezTo>
                    <a:pt x="176" y="8"/>
                    <a:pt x="176" y="8"/>
                    <a:pt x="176" y="8"/>
                  </a:cubicBezTo>
                  <a:cubicBezTo>
                    <a:pt x="141" y="17"/>
                    <a:pt x="141" y="17"/>
                    <a:pt x="141" y="17"/>
                  </a:cubicBezTo>
                  <a:cubicBezTo>
                    <a:pt x="134" y="13"/>
                    <a:pt x="128" y="9"/>
                    <a:pt x="121" y="6"/>
                  </a:cubicBezTo>
                  <a:cubicBezTo>
                    <a:pt x="118" y="5"/>
                    <a:pt x="115" y="4"/>
                    <a:pt x="112" y="4"/>
                  </a:cubicBezTo>
                  <a:cubicBezTo>
                    <a:pt x="109" y="3"/>
                    <a:pt x="106" y="2"/>
                    <a:pt x="103" y="1"/>
                  </a:cubicBezTo>
                  <a:cubicBezTo>
                    <a:pt x="92" y="0"/>
                    <a:pt x="81" y="0"/>
                    <a:pt x="70" y="2"/>
                  </a:cubicBezTo>
                  <a:cubicBezTo>
                    <a:pt x="70" y="2"/>
                    <a:pt x="70" y="2"/>
                    <a:pt x="70" y="2"/>
                  </a:cubicBezTo>
                  <a:cubicBezTo>
                    <a:pt x="68" y="3"/>
                    <a:pt x="66" y="3"/>
                    <a:pt x="64" y="4"/>
                  </a:cubicBezTo>
                  <a:cubicBezTo>
                    <a:pt x="63" y="4"/>
                    <a:pt x="63" y="4"/>
                    <a:pt x="62" y="4"/>
                  </a:cubicBezTo>
                  <a:cubicBezTo>
                    <a:pt x="60" y="5"/>
                    <a:pt x="58" y="5"/>
                    <a:pt x="56" y="6"/>
                  </a:cubicBezTo>
                  <a:cubicBezTo>
                    <a:pt x="56" y="7"/>
                    <a:pt x="56" y="7"/>
                    <a:pt x="56" y="7"/>
                  </a:cubicBezTo>
                  <a:cubicBezTo>
                    <a:pt x="54" y="7"/>
                    <a:pt x="52" y="8"/>
                    <a:pt x="51" y="9"/>
                  </a:cubicBezTo>
                  <a:cubicBezTo>
                    <a:pt x="50" y="9"/>
                    <a:pt x="50" y="9"/>
                    <a:pt x="49" y="9"/>
                  </a:cubicBezTo>
                  <a:cubicBezTo>
                    <a:pt x="48" y="10"/>
                    <a:pt x="46" y="11"/>
                    <a:pt x="44" y="12"/>
                  </a:cubicBezTo>
                  <a:cubicBezTo>
                    <a:pt x="43" y="13"/>
                    <a:pt x="43" y="13"/>
                    <a:pt x="43" y="13"/>
                  </a:cubicBezTo>
                  <a:cubicBezTo>
                    <a:pt x="42" y="14"/>
                    <a:pt x="40" y="15"/>
                    <a:pt x="39" y="16"/>
                  </a:cubicBezTo>
                  <a:cubicBezTo>
                    <a:pt x="38" y="16"/>
                    <a:pt x="38" y="16"/>
                    <a:pt x="38" y="16"/>
                  </a:cubicBezTo>
                  <a:cubicBezTo>
                    <a:pt x="36" y="17"/>
                    <a:pt x="35" y="18"/>
                    <a:pt x="33" y="20"/>
                  </a:cubicBezTo>
                  <a:cubicBezTo>
                    <a:pt x="32" y="21"/>
                    <a:pt x="32" y="21"/>
                    <a:pt x="32" y="21"/>
                  </a:cubicBezTo>
                  <a:cubicBezTo>
                    <a:pt x="31" y="22"/>
                    <a:pt x="29" y="23"/>
                    <a:pt x="28" y="24"/>
                  </a:cubicBezTo>
                  <a:cubicBezTo>
                    <a:pt x="27" y="25"/>
                    <a:pt x="27" y="25"/>
                    <a:pt x="27" y="25"/>
                  </a:cubicBezTo>
                  <a:cubicBezTo>
                    <a:pt x="26" y="26"/>
                    <a:pt x="25" y="27"/>
                    <a:pt x="23" y="29"/>
                  </a:cubicBezTo>
                  <a:cubicBezTo>
                    <a:pt x="22" y="30"/>
                    <a:pt x="22" y="30"/>
                    <a:pt x="22" y="30"/>
                  </a:cubicBezTo>
                  <a:cubicBezTo>
                    <a:pt x="21" y="31"/>
                    <a:pt x="20" y="33"/>
                    <a:pt x="18" y="34"/>
                  </a:cubicBezTo>
                  <a:cubicBezTo>
                    <a:pt x="18" y="35"/>
                    <a:pt x="18" y="35"/>
                    <a:pt x="18" y="35"/>
                  </a:cubicBezTo>
                  <a:cubicBezTo>
                    <a:pt x="17" y="36"/>
                    <a:pt x="16" y="38"/>
                    <a:pt x="15" y="39"/>
                  </a:cubicBezTo>
                  <a:cubicBezTo>
                    <a:pt x="14" y="40"/>
                    <a:pt x="14" y="40"/>
                    <a:pt x="14" y="40"/>
                  </a:cubicBezTo>
                  <a:cubicBezTo>
                    <a:pt x="13" y="42"/>
                    <a:pt x="12" y="44"/>
                    <a:pt x="11" y="46"/>
                  </a:cubicBezTo>
                  <a:cubicBezTo>
                    <a:pt x="11" y="46"/>
                    <a:pt x="11" y="46"/>
                    <a:pt x="11" y="46"/>
                  </a:cubicBezTo>
                  <a:cubicBezTo>
                    <a:pt x="10" y="48"/>
                    <a:pt x="9" y="49"/>
                    <a:pt x="8" y="51"/>
                  </a:cubicBezTo>
                  <a:cubicBezTo>
                    <a:pt x="8" y="52"/>
                    <a:pt x="8" y="52"/>
                    <a:pt x="8" y="52"/>
                  </a:cubicBezTo>
                  <a:cubicBezTo>
                    <a:pt x="7" y="54"/>
                    <a:pt x="6" y="56"/>
                    <a:pt x="5" y="58"/>
                  </a:cubicBezTo>
                  <a:cubicBezTo>
                    <a:pt x="5" y="59"/>
                    <a:pt x="5" y="59"/>
                    <a:pt x="5" y="59"/>
                  </a:cubicBezTo>
                  <a:cubicBezTo>
                    <a:pt x="4" y="60"/>
                    <a:pt x="4" y="62"/>
                    <a:pt x="3" y="64"/>
                  </a:cubicBezTo>
                  <a:cubicBezTo>
                    <a:pt x="3" y="65"/>
                    <a:pt x="3" y="65"/>
                    <a:pt x="3" y="65"/>
                  </a:cubicBezTo>
                  <a:cubicBezTo>
                    <a:pt x="3" y="67"/>
                    <a:pt x="2" y="68"/>
                    <a:pt x="2" y="70"/>
                  </a:cubicBezTo>
                  <a:cubicBezTo>
                    <a:pt x="1" y="71"/>
                    <a:pt x="1" y="71"/>
                    <a:pt x="1" y="72"/>
                  </a:cubicBezTo>
                  <a:cubicBezTo>
                    <a:pt x="1" y="74"/>
                    <a:pt x="1" y="76"/>
                    <a:pt x="0" y="78"/>
                  </a:cubicBezTo>
                  <a:cubicBezTo>
                    <a:pt x="3" y="77"/>
                    <a:pt x="5" y="76"/>
                    <a:pt x="8" y="76"/>
                  </a:cubicBezTo>
                  <a:close/>
                </a:path>
              </a:pathLst>
            </a:custGeom>
            <a:solidFill>
              <a:srgbClr val="97D700"/>
            </a:solidFill>
            <a:ln w="9525">
              <a:noFill/>
              <a:round/>
              <a:headEnd/>
              <a:tailEnd/>
            </a:ln>
          </p:spPr>
          <p:txBody>
            <a:bodyPr/>
            <a:lstStyle/>
            <a:p>
              <a:endParaRPr lang="en-GB"/>
            </a:p>
          </p:txBody>
        </p:sp>
        <p:sp>
          <p:nvSpPr>
            <p:cNvPr id="61" name="Freeform 39"/>
            <p:cNvSpPr>
              <a:spLocks/>
            </p:cNvSpPr>
            <p:nvPr userDrawn="1"/>
          </p:nvSpPr>
          <p:spPr bwMode="auto">
            <a:xfrm>
              <a:off x="382" y="308"/>
              <a:ext cx="83" cy="120"/>
            </a:xfrm>
            <a:custGeom>
              <a:avLst/>
              <a:gdLst>
                <a:gd name="T0" fmla="*/ 122 w 122"/>
                <a:gd name="T1" fmla="*/ 175 h 177"/>
                <a:gd name="T2" fmla="*/ 94 w 122"/>
                <a:gd name="T3" fmla="*/ 151 h 177"/>
                <a:gd name="T4" fmla="*/ 92 w 122"/>
                <a:gd name="T5" fmla="*/ 7 h 177"/>
                <a:gd name="T6" fmla="*/ 92 w 122"/>
                <a:gd name="T7" fmla="*/ 0 h 177"/>
                <a:gd name="T8" fmla="*/ 92 w 122"/>
                <a:gd name="T9" fmla="*/ 0 h 177"/>
                <a:gd name="T10" fmla="*/ 88 w 122"/>
                <a:gd name="T11" fmla="*/ 1 h 177"/>
                <a:gd name="T12" fmla="*/ 87 w 122"/>
                <a:gd name="T13" fmla="*/ 1 h 177"/>
                <a:gd name="T14" fmla="*/ 66 w 122"/>
                <a:gd name="T15" fmla="*/ 13 h 177"/>
                <a:gd name="T16" fmla="*/ 65 w 122"/>
                <a:gd name="T17" fmla="*/ 14 h 177"/>
                <a:gd name="T18" fmla="*/ 62 w 122"/>
                <a:gd name="T19" fmla="*/ 16 h 177"/>
                <a:gd name="T20" fmla="*/ 61 w 122"/>
                <a:gd name="T21" fmla="*/ 17 h 177"/>
                <a:gd name="T22" fmla="*/ 58 w 122"/>
                <a:gd name="T23" fmla="*/ 20 h 177"/>
                <a:gd name="T24" fmla="*/ 57 w 122"/>
                <a:gd name="T25" fmla="*/ 20 h 177"/>
                <a:gd name="T26" fmla="*/ 54 w 122"/>
                <a:gd name="T27" fmla="*/ 23 h 177"/>
                <a:gd name="T28" fmla="*/ 54 w 122"/>
                <a:gd name="T29" fmla="*/ 24 h 177"/>
                <a:gd name="T30" fmla="*/ 47 w 122"/>
                <a:gd name="T31" fmla="*/ 31 h 177"/>
                <a:gd name="T32" fmla="*/ 47 w 122"/>
                <a:gd name="T33" fmla="*/ 32 h 177"/>
                <a:gd name="T34" fmla="*/ 45 w 122"/>
                <a:gd name="T35" fmla="*/ 35 h 177"/>
                <a:gd name="T36" fmla="*/ 44 w 122"/>
                <a:gd name="T37" fmla="*/ 37 h 177"/>
                <a:gd name="T38" fmla="*/ 42 w 122"/>
                <a:gd name="T39" fmla="*/ 40 h 177"/>
                <a:gd name="T40" fmla="*/ 41 w 122"/>
                <a:gd name="T41" fmla="*/ 41 h 177"/>
                <a:gd name="T42" fmla="*/ 39 w 122"/>
                <a:gd name="T43" fmla="*/ 44 h 177"/>
                <a:gd name="T44" fmla="*/ 39 w 122"/>
                <a:gd name="T45" fmla="*/ 46 h 177"/>
                <a:gd name="T46" fmla="*/ 37 w 122"/>
                <a:gd name="T47" fmla="*/ 49 h 177"/>
                <a:gd name="T48" fmla="*/ 36 w 122"/>
                <a:gd name="T49" fmla="*/ 50 h 177"/>
                <a:gd name="T50" fmla="*/ 34 w 122"/>
                <a:gd name="T51" fmla="*/ 55 h 177"/>
                <a:gd name="T52" fmla="*/ 34 w 122"/>
                <a:gd name="T53" fmla="*/ 55 h 177"/>
                <a:gd name="T54" fmla="*/ 33 w 122"/>
                <a:gd name="T55" fmla="*/ 58 h 177"/>
                <a:gd name="T56" fmla="*/ 29 w 122"/>
                <a:gd name="T57" fmla="*/ 77 h 177"/>
                <a:gd name="T58" fmla="*/ 29 w 122"/>
                <a:gd name="T59" fmla="*/ 84 h 177"/>
                <a:gd name="T60" fmla="*/ 0 w 122"/>
                <a:gd name="T61" fmla="*/ 110 h 177"/>
                <a:gd name="T62" fmla="*/ 35 w 122"/>
                <a:gd name="T63" fmla="*/ 120 h 177"/>
                <a:gd name="T64" fmla="*/ 39 w 122"/>
                <a:gd name="T65" fmla="*/ 129 h 177"/>
                <a:gd name="T66" fmla="*/ 43 w 122"/>
                <a:gd name="T67" fmla="*/ 137 h 177"/>
                <a:gd name="T68" fmla="*/ 46 w 122"/>
                <a:gd name="T69" fmla="*/ 140 h 177"/>
                <a:gd name="T70" fmla="*/ 52 w 122"/>
                <a:gd name="T71" fmla="*/ 148 h 177"/>
                <a:gd name="T72" fmla="*/ 73 w 122"/>
                <a:gd name="T73" fmla="*/ 165 h 177"/>
                <a:gd name="T74" fmla="*/ 77 w 122"/>
                <a:gd name="T75" fmla="*/ 168 h 177"/>
                <a:gd name="T76" fmla="*/ 86 w 122"/>
                <a:gd name="T77" fmla="*/ 171 h 177"/>
                <a:gd name="T78" fmla="*/ 87 w 122"/>
                <a:gd name="T79" fmla="*/ 172 h 177"/>
                <a:gd name="T80" fmla="*/ 91 w 122"/>
                <a:gd name="T81" fmla="*/ 173 h 177"/>
                <a:gd name="T82" fmla="*/ 92 w 122"/>
                <a:gd name="T83" fmla="*/ 173 h 177"/>
                <a:gd name="T84" fmla="*/ 95 w 122"/>
                <a:gd name="T85" fmla="*/ 174 h 177"/>
                <a:gd name="T86" fmla="*/ 96 w 122"/>
                <a:gd name="T87" fmla="*/ 174 h 177"/>
                <a:gd name="T88" fmla="*/ 100 w 122"/>
                <a:gd name="T89" fmla="*/ 175 h 177"/>
                <a:gd name="T90" fmla="*/ 100 w 122"/>
                <a:gd name="T91" fmla="*/ 175 h 177"/>
                <a:gd name="T92" fmla="*/ 104 w 122"/>
                <a:gd name="T93" fmla="*/ 176 h 177"/>
                <a:gd name="T94" fmla="*/ 105 w 122"/>
                <a:gd name="T95" fmla="*/ 176 h 177"/>
                <a:gd name="T96" fmla="*/ 109 w 122"/>
                <a:gd name="T97" fmla="*/ 177 h 177"/>
                <a:gd name="T98" fmla="*/ 109 w 122"/>
                <a:gd name="T99" fmla="*/ 177 h 177"/>
                <a:gd name="T100" fmla="*/ 122 w 122"/>
                <a:gd name="T101" fmla="*/ 177 h 177"/>
                <a:gd name="T102" fmla="*/ 122 w 122"/>
                <a:gd name="T103" fmla="*/ 175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2" h="177">
                  <a:moveTo>
                    <a:pt x="122" y="175"/>
                  </a:moveTo>
                  <a:cubicBezTo>
                    <a:pt x="112" y="169"/>
                    <a:pt x="102" y="161"/>
                    <a:pt x="94" y="151"/>
                  </a:cubicBezTo>
                  <a:cubicBezTo>
                    <a:pt x="58" y="108"/>
                    <a:pt x="59" y="48"/>
                    <a:pt x="92" y="7"/>
                  </a:cubicBezTo>
                  <a:cubicBezTo>
                    <a:pt x="92" y="5"/>
                    <a:pt x="92" y="2"/>
                    <a:pt x="92" y="0"/>
                  </a:cubicBezTo>
                  <a:cubicBezTo>
                    <a:pt x="92" y="0"/>
                    <a:pt x="92" y="0"/>
                    <a:pt x="92" y="0"/>
                  </a:cubicBezTo>
                  <a:cubicBezTo>
                    <a:pt x="91" y="0"/>
                    <a:pt x="89" y="1"/>
                    <a:pt x="88" y="1"/>
                  </a:cubicBezTo>
                  <a:cubicBezTo>
                    <a:pt x="87" y="1"/>
                    <a:pt x="87" y="1"/>
                    <a:pt x="87" y="1"/>
                  </a:cubicBezTo>
                  <a:cubicBezTo>
                    <a:pt x="80" y="4"/>
                    <a:pt x="72" y="8"/>
                    <a:pt x="66" y="13"/>
                  </a:cubicBezTo>
                  <a:cubicBezTo>
                    <a:pt x="65" y="14"/>
                    <a:pt x="65" y="14"/>
                    <a:pt x="65" y="14"/>
                  </a:cubicBezTo>
                  <a:cubicBezTo>
                    <a:pt x="64" y="15"/>
                    <a:pt x="63" y="16"/>
                    <a:pt x="62" y="16"/>
                  </a:cubicBezTo>
                  <a:cubicBezTo>
                    <a:pt x="61" y="17"/>
                    <a:pt x="61" y="17"/>
                    <a:pt x="61" y="17"/>
                  </a:cubicBezTo>
                  <a:cubicBezTo>
                    <a:pt x="60" y="18"/>
                    <a:pt x="59" y="19"/>
                    <a:pt x="58" y="20"/>
                  </a:cubicBezTo>
                  <a:cubicBezTo>
                    <a:pt x="57" y="20"/>
                    <a:pt x="57" y="20"/>
                    <a:pt x="57" y="20"/>
                  </a:cubicBezTo>
                  <a:cubicBezTo>
                    <a:pt x="56" y="21"/>
                    <a:pt x="55" y="22"/>
                    <a:pt x="54" y="23"/>
                  </a:cubicBezTo>
                  <a:cubicBezTo>
                    <a:pt x="54" y="24"/>
                    <a:pt x="54" y="24"/>
                    <a:pt x="54" y="24"/>
                  </a:cubicBezTo>
                  <a:cubicBezTo>
                    <a:pt x="52" y="26"/>
                    <a:pt x="49" y="29"/>
                    <a:pt x="47" y="31"/>
                  </a:cubicBezTo>
                  <a:cubicBezTo>
                    <a:pt x="47" y="32"/>
                    <a:pt x="47" y="32"/>
                    <a:pt x="47" y="32"/>
                  </a:cubicBezTo>
                  <a:cubicBezTo>
                    <a:pt x="46" y="33"/>
                    <a:pt x="45" y="34"/>
                    <a:pt x="45" y="35"/>
                  </a:cubicBezTo>
                  <a:cubicBezTo>
                    <a:pt x="44" y="36"/>
                    <a:pt x="44" y="36"/>
                    <a:pt x="44" y="37"/>
                  </a:cubicBezTo>
                  <a:cubicBezTo>
                    <a:pt x="43" y="38"/>
                    <a:pt x="42" y="39"/>
                    <a:pt x="42" y="40"/>
                  </a:cubicBezTo>
                  <a:cubicBezTo>
                    <a:pt x="42" y="40"/>
                    <a:pt x="41" y="41"/>
                    <a:pt x="41" y="41"/>
                  </a:cubicBezTo>
                  <a:cubicBezTo>
                    <a:pt x="40" y="42"/>
                    <a:pt x="40" y="43"/>
                    <a:pt x="39" y="44"/>
                  </a:cubicBezTo>
                  <a:cubicBezTo>
                    <a:pt x="39" y="44"/>
                    <a:pt x="39" y="45"/>
                    <a:pt x="39" y="46"/>
                  </a:cubicBezTo>
                  <a:cubicBezTo>
                    <a:pt x="38" y="47"/>
                    <a:pt x="38" y="48"/>
                    <a:pt x="37" y="49"/>
                  </a:cubicBezTo>
                  <a:cubicBezTo>
                    <a:pt x="37" y="49"/>
                    <a:pt x="37" y="50"/>
                    <a:pt x="36" y="50"/>
                  </a:cubicBezTo>
                  <a:cubicBezTo>
                    <a:pt x="36" y="52"/>
                    <a:pt x="35" y="53"/>
                    <a:pt x="34" y="55"/>
                  </a:cubicBezTo>
                  <a:cubicBezTo>
                    <a:pt x="34" y="55"/>
                    <a:pt x="34" y="55"/>
                    <a:pt x="34" y="55"/>
                  </a:cubicBezTo>
                  <a:cubicBezTo>
                    <a:pt x="34" y="56"/>
                    <a:pt x="34" y="57"/>
                    <a:pt x="33" y="58"/>
                  </a:cubicBezTo>
                  <a:cubicBezTo>
                    <a:pt x="31" y="64"/>
                    <a:pt x="30" y="70"/>
                    <a:pt x="29" y="77"/>
                  </a:cubicBezTo>
                  <a:cubicBezTo>
                    <a:pt x="29" y="79"/>
                    <a:pt x="29" y="82"/>
                    <a:pt x="29" y="84"/>
                  </a:cubicBezTo>
                  <a:cubicBezTo>
                    <a:pt x="0" y="110"/>
                    <a:pt x="0" y="110"/>
                    <a:pt x="0" y="110"/>
                  </a:cubicBezTo>
                  <a:cubicBezTo>
                    <a:pt x="35" y="120"/>
                    <a:pt x="35" y="120"/>
                    <a:pt x="35" y="120"/>
                  </a:cubicBezTo>
                  <a:cubicBezTo>
                    <a:pt x="36" y="123"/>
                    <a:pt x="37" y="126"/>
                    <a:pt x="39" y="129"/>
                  </a:cubicBezTo>
                  <a:cubicBezTo>
                    <a:pt x="40" y="131"/>
                    <a:pt x="42" y="134"/>
                    <a:pt x="43" y="137"/>
                  </a:cubicBezTo>
                  <a:cubicBezTo>
                    <a:pt x="44" y="138"/>
                    <a:pt x="45" y="139"/>
                    <a:pt x="46" y="140"/>
                  </a:cubicBezTo>
                  <a:cubicBezTo>
                    <a:pt x="48" y="143"/>
                    <a:pt x="49" y="145"/>
                    <a:pt x="52" y="148"/>
                  </a:cubicBezTo>
                  <a:cubicBezTo>
                    <a:pt x="58" y="155"/>
                    <a:pt x="65" y="160"/>
                    <a:pt x="73" y="165"/>
                  </a:cubicBezTo>
                  <a:cubicBezTo>
                    <a:pt x="75" y="166"/>
                    <a:pt x="76" y="167"/>
                    <a:pt x="77" y="168"/>
                  </a:cubicBezTo>
                  <a:cubicBezTo>
                    <a:pt x="80" y="169"/>
                    <a:pt x="83" y="170"/>
                    <a:pt x="86" y="171"/>
                  </a:cubicBezTo>
                  <a:cubicBezTo>
                    <a:pt x="87" y="172"/>
                    <a:pt x="87" y="172"/>
                    <a:pt x="87" y="172"/>
                  </a:cubicBezTo>
                  <a:cubicBezTo>
                    <a:pt x="88" y="172"/>
                    <a:pt x="89" y="173"/>
                    <a:pt x="91" y="173"/>
                  </a:cubicBezTo>
                  <a:cubicBezTo>
                    <a:pt x="92" y="173"/>
                    <a:pt x="92" y="173"/>
                    <a:pt x="92" y="173"/>
                  </a:cubicBezTo>
                  <a:cubicBezTo>
                    <a:pt x="93" y="174"/>
                    <a:pt x="94" y="174"/>
                    <a:pt x="95" y="174"/>
                  </a:cubicBezTo>
                  <a:cubicBezTo>
                    <a:pt x="96" y="174"/>
                    <a:pt x="96" y="174"/>
                    <a:pt x="96" y="174"/>
                  </a:cubicBezTo>
                  <a:cubicBezTo>
                    <a:pt x="97" y="175"/>
                    <a:pt x="99" y="175"/>
                    <a:pt x="100" y="175"/>
                  </a:cubicBezTo>
                  <a:cubicBezTo>
                    <a:pt x="100" y="175"/>
                    <a:pt x="100" y="175"/>
                    <a:pt x="100" y="175"/>
                  </a:cubicBezTo>
                  <a:cubicBezTo>
                    <a:pt x="102" y="176"/>
                    <a:pt x="103" y="176"/>
                    <a:pt x="104" y="176"/>
                  </a:cubicBezTo>
                  <a:cubicBezTo>
                    <a:pt x="105" y="176"/>
                    <a:pt x="105" y="176"/>
                    <a:pt x="105" y="176"/>
                  </a:cubicBezTo>
                  <a:cubicBezTo>
                    <a:pt x="106" y="176"/>
                    <a:pt x="108" y="177"/>
                    <a:pt x="109" y="177"/>
                  </a:cubicBezTo>
                  <a:cubicBezTo>
                    <a:pt x="109" y="177"/>
                    <a:pt x="109" y="177"/>
                    <a:pt x="109" y="177"/>
                  </a:cubicBezTo>
                  <a:cubicBezTo>
                    <a:pt x="114" y="177"/>
                    <a:pt x="118" y="177"/>
                    <a:pt x="122" y="177"/>
                  </a:cubicBezTo>
                  <a:lnTo>
                    <a:pt x="122" y="175"/>
                  </a:lnTo>
                  <a:close/>
                </a:path>
              </a:pathLst>
            </a:custGeom>
            <a:solidFill>
              <a:srgbClr val="FF671F"/>
            </a:solidFill>
            <a:ln w="9525">
              <a:noFill/>
              <a:round/>
              <a:headEnd/>
              <a:tailEnd/>
            </a:ln>
          </p:spPr>
          <p:txBody>
            <a:bodyPr/>
            <a:lstStyle/>
            <a:p>
              <a:endParaRPr lang="en-GB"/>
            </a:p>
          </p:txBody>
        </p:sp>
        <p:sp>
          <p:nvSpPr>
            <p:cNvPr id="62" name="Freeform 40"/>
            <p:cNvSpPr>
              <a:spLocks/>
            </p:cNvSpPr>
            <p:nvPr userDrawn="1"/>
          </p:nvSpPr>
          <p:spPr bwMode="auto">
            <a:xfrm>
              <a:off x="445" y="306"/>
              <a:ext cx="5" cy="6"/>
            </a:xfrm>
            <a:custGeom>
              <a:avLst/>
              <a:gdLst>
                <a:gd name="T0" fmla="*/ 8 w 8"/>
                <a:gd name="T1" fmla="*/ 0 h 9"/>
                <a:gd name="T2" fmla="*/ 0 w 8"/>
                <a:gd name="T3" fmla="*/ 2 h 9"/>
                <a:gd name="T4" fmla="*/ 0 w 8"/>
                <a:gd name="T5" fmla="*/ 9 h 9"/>
                <a:gd name="T6" fmla="*/ 8 w 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9">
                  <a:moveTo>
                    <a:pt x="8" y="0"/>
                  </a:moveTo>
                  <a:cubicBezTo>
                    <a:pt x="5" y="0"/>
                    <a:pt x="3" y="1"/>
                    <a:pt x="0" y="2"/>
                  </a:cubicBezTo>
                  <a:cubicBezTo>
                    <a:pt x="0" y="4"/>
                    <a:pt x="0" y="7"/>
                    <a:pt x="0" y="9"/>
                  </a:cubicBezTo>
                  <a:cubicBezTo>
                    <a:pt x="2" y="6"/>
                    <a:pt x="5" y="3"/>
                    <a:pt x="8" y="0"/>
                  </a:cubicBezTo>
                  <a:close/>
                </a:path>
              </a:pathLst>
            </a:custGeom>
            <a:solidFill>
              <a:srgbClr val="6A2382"/>
            </a:solidFill>
            <a:ln w="9525">
              <a:noFill/>
              <a:round/>
              <a:headEnd/>
              <a:tailEnd/>
            </a:ln>
          </p:spPr>
          <p:txBody>
            <a:bodyPr/>
            <a:lstStyle/>
            <a:p>
              <a:endParaRPr lang="en-GB"/>
            </a:p>
          </p:txBody>
        </p:sp>
        <p:sp>
          <p:nvSpPr>
            <p:cNvPr id="63" name="Freeform 41"/>
            <p:cNvSpPr>
              <a:spLocks/>
            </p:cNvSpPr>
            <p:nvPr userDrawn="1"/>
          </p:nvSpPr>
          <p:spPr bwMode="auto">
            <a:xfrm>
              <a:off x="465" y="315"/>
              <a:ext cx="118" cy="145"/>
            </a:xfrm>
            <a:custGeom>
              <a:avLst/>
              <a:gdLst>
                <a:gd name="T0" fmla="*/ 151 w 172"/>
                <a:gd name="T1" fmla="*/ 135 h 212"/>
                <a:gd name="T2" fmla="*/ 154 w 172"/>
                <a:gd name="T3" fmla="*/ 131 h 212"/>
                <a:gd name="T4" fmla="*/ 156 w 172"/>
                <a:gd name="T5" fmla="*/ 126 h 212"/>
                <a:gd name="T6" fmla="*/ 159 w 172"/>
                <a:gd name="T7" fmla="*/ 121 h 212"/>
                <a:gd name="T8" fmla="*/ 161 w 172"/>
                <a:gd name="T9" fmla="*/ 116 h 212"/>
                <a:gd name="T10" fmla="*/ 164 w 172"/>
                <a:gd name="T11" fmla="*/ 111 h 212"/>
                <a:gd name="T12" fmla="*/ 165 w 172"/>
                <a:gd name="T13" fmla="*/ 106 h 212"/>
                <a:gd name="T14" fmla="*/ 167 w 172"/>
                <a:gd name="T15" fmla="*/ 101 h 212"/>
                <a:gd name="T16" fmla="*/ 168 w 172"/>
                <a:gd name="T17" fmla="*/ 96 h 212"/>
                <a:gd name="T18" fmla="*/ 169 w 172"/>
                <a:gd name="T19" fmla="*/ 91 h 212"/>
                <a:gd name="T20" fmla="*/ 170 w 172"/>
                <a:gd name="T21" fmla="*/ 86 h 212"/>
                <a:gd name="T22" fmla="*/ 171 w 172"/>
                <a:gd name="T23" fmla="*/ 80 h 212"/>
                <a:gd name="T24" fmla="*/ 171 w 172"/>
                <a:gd name="T25" fmla="*/ 75 h 212"/>
                <a:gd name="T26" fmla="*/ 172 w 172"/>
                <a:gd name="T27" fmla="*/ 70 h 212"/>
                <a:gd name="T28" fmla="*/ 171 w 172"/>
                <a:gd name="T29" fmla="*/ 64 h 212"/>
                <a:gd name="T30" fmla="*/ 171 w 172"/>
                <a:gd name="T31" fmla="*/ 59 h 212"/>
                <a:gd name="T32" fmla="*/ 170 w 172"/>
                <a:gd name="T33" fmla="*/ 54 h 212"/>
                <a:gd name="T34" fmla="*/ 170 w 172"/>
                <a:gd name="T35" fmla="*/ 49 h 212"/>
                <a:gd name="T36" fmla="*/ 168 w 172"/>
                <a:gd name="T37" fmla="*/ 43 h 212"/>
                <a:gd name="T38" fmla="*/ 167 w 172"/>
                <a:gd name="T39" fmla="*/ 38 h 212"/>
                <a:gd name="T40" fmla="*/ 166 w 172"/>
                <a:gd name="T41" fmla="*/ 33 h 212"/>
                <a:gd name="T42" fmla="*/ 164 w 172"/>
                <a:gd name="T43" fmla="*/ 28 h 212"/>
                <a:gd name="T44" fmla="*/ 162 w 172"/>
                <a:gd name="T45" fmla="*/ 23 h 212"/>
                <a:gd name="T46" fmla="*/ 159 w 172"/>
                <a:gd name="T47" fmla="*/ 18 h 212"/>
                <a:gd name="T48" fmla="*/ 157 w 172"/>
                <a:gd name="T49" fmla="*/ 13 h 212"/>
                <a:gd name="T50" fmla="*/ 154 w 172"/>
                <a:gd name="T51" fmla="*/ 9 h 212"/>
                <a:gd name="T52" fmla="*/ 151 w 172"/>
                <a:gd name="T53" fmla="*/ 4 h 212"/>
                <a:gd name="T54" fmla="*/ 148 w 172"/>
                <a:gd name="T55" fmla="*/ 0 h 212"/>
                <a:gd name="T56" fmla="*/ 80 w 172"/>
                <a:gd name="T57" fmla="*/ 107 h 212"/>
                <a:gd name="T58" fmla="*/ 5 w 172"/>
                <a:gd name="T59" fmla="*/ 187 h 212"/>
                <a:gd name="T60" fmla="*/ 27 w 172"/>
                <a:gd name="T61" fmla="*/ 196 h 212"/>
                <a:gd name="T62" fmla="*/ 72 w 172"/>
                <a:gd name="T63" fmla="*/ 181 h 212"/>
                <a:gd name="T64" fmla="*/ 111 w 172"/>
                <a:gd name="T65" fmla="*/ 169 h 212"/>
                <a:gd name="T66" fmla="*/ 131 w 172"/>
                <a:gd name="T67" fmla="*/ 156 h 212"/>
                <a:gd name="T68" fmla="*/ 136 w 172"/>
                <a:gd name="T69" fmla="*/ 152 h 212"/>
                <a:gd name="T70" fmla="*/ 140 w 172"/>
                <a:gd name="T71" fmla="*/ 148 h 212"/>
                <a:gd name="T72" fmla="*/ 144 w 172"/>
                <a:gd name="T73" fmla="*/ 144 h 212"/>
                <a:gd name="T74" fmla="*/ 147 w 172"/>
                <a:gd name="T75" fmla="*/ 140 h 2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2" h="212">
                  <a:moveTo>
                    <a:pt x="149" y="138"/>
                  </a:moveTo>
                  <a:cubicBezTo>
                    <a:pt x="149" y="137"/>
                    <a:pt x="150" y="136"/>
                    <a:pt x="151" y="135"/>
                  </a:cubicBezTo>
                  <a:cubicBezTo>
                    <a:pt x="151" y="134"/>
                    <a:pt x="152" y="134"/>
                    <a:pt x="152" y="133"/>
                  </a:cubicBezTo>
                  <a:cubicBezTo>
                    <a:pt x="153" y="132"/>
                    <a:pt x="153" y="131"/>
                    <a:pt x="154" y="131"/>
                  </a:cubicBezTo>
                  <a:cubicBezTo>
                    <a:pt x="154" y="130"/>
                    <a:pt x="155" y="129"/>
                    <a:pt x="155" y="128"/>
                  </a:cubicBezTo>
                  <a:cubicBezTo>
                    <a:pt x="156" y="128"/>
                    <a:pt x="156" y="127"/>
                    <a:pt x="156" y="126"/>
                  </a:cubicBezTo>
                  <a:cubicBezTo>
                    <a:pt x="157" y="125"/>
                    <a:pt x="157" y="124"/>
                    <a:pt x="158" y="124"/>
                  </a:cubicBezTo>
                  <a:cubicBezTo>
                    <a:pt x="158" y="123"/>
                    <a:pt x="159" y="122"/>
                    <a:pt x="159" y="121"/>
                  </a:cubicBezTo>
                  <a:cubicBezTo>
                    <a:pt x="159" y="120"/>
                    <a:pt x="160" y="120"/>
                    <a:pt x="160" y="119"/>
                  </a:cubicBezTo>
                  <a:cubicBezTo>
                    <a:pt x="161" y="118"/>
                    <a:pt x="161" y="117"/>
                    <a:pt x="161" y="116"/>
                  </a:cubicBezTo>
                  <a:cubicBezTo>
                    <a:pt x="162" y="116"/>
                    <a:pt x="162" y="115"/>
                    <a:pt x="163" y="114"/>
                  </a:cubicBezTo>
                  <a:cubicBezTo>
                    <a:pt x="163" y="113"/>
                    <a:pt x="163" y="112"/>
                    <a:pt x="164" y="111"/>
                  </a:cubicBezTo>
                  <a:cubicBezTo>
                    <a:pt x="164" y="111"/>
                    <a:pt x="164" y="110"/>
                    <a:pt x="165" y="109"/>
                  </a:cubicBezTo>
                  <a:cubicBezTo>
                    <a:pt x="165" y="108"/>
                    <a:pt x="165" y="107"/>
                    <a:pt x="165" y="106"/>
                  </a:cubicBezTo>
                  <a:cubicBezTo>
                    <a:pt x="166" y="106"/>
                    <a:pt x="166" y="105"/>
                    <a:pt x="166" y="104"/>
                  </a:cubicBezTo>
                  <a:cubicBezTo>
                    <a:pt x="167" y="103"/>
                    <a:pt x="167" y="102"/>
                    <a:pt x="167" y="101"/>
                  </a:cubicBezTo>
                  <a:cubicBezTo>
                    <a:pt x="167" y="100"/>
                    <a:pt x="168" y="99"/>
                    <a:pt x="168" y="98"/>
                  </a:cubicBezTo>
                  <a:cubicBezTo>
                    <a:pt x="168" y="98"/>
                    <a:pt x="168" y="97"/>
                    <a:pt x="168" y="96"/>
                  </a:cubicBezTo>
                  <a:cubicBezTo>
                    <a:pt x="169" y="95"/>
                    <a:pt x="169" y="94"/>
                    <a:pt x="169" y="93"/>
                  </a:cubicBezTo>
                  <a:cubicBezTo>
                    <a:pt x="169" y="92"/>
                    <a:pt x="169" y="92"/>
                    <a:pt x="169" y="91"/>
                  </a:cubicBezTo>
                  <a:cubicBezTo>
                    <a:pt x="170" y="90"/>
                    <a:pt x="170" y="89"/>
                    <a:pt x="170" y="88"/>
                  </a:cubicBezTo>
                  <a:cubicBezTo>
                    <a:pt x="170" y="87"/>
                    <a:pt x="170" y="86"/>
                    <a:pt x="170" y="86"/>
                  </a:cubicBezTo>
                  <a:cubicBezTo>
                    <a:pt x="171" y="85"/>
                    <a:pt x="171" y="84"/>
                    <a:pt x="171" y="83"/>
                  </a:cubicBezTo>
                  <a:cubicBezTo>
                    <a:pt x="171" y="82"/>
                    <a:pt x="171" y="81"/>
                    <a:pt x="171" y="80"/>
                  </a:cubicBezTo>
                  <a:cubicBezTo>
                    <a:pt x="171" y="79"/>
                    <a:pt x="171" y="78"/>
                    <a:pt x="171" y="77"/>
                  </a:cubicBezTo>
                  <a:cubicBezTo>
                    <a:pt x="171" y="77"/>
                    <a:pt x="171" y="76"/>
                    <a:pt x="171" y="75"/>
                  </a:cubicBezTo>
                  <a:cubicBezTo>
                    <a:pt x="171" y="74"/>
                    <a:pt x="171" y="73"/>
                    <a:pt x="171" y="72"/>
                  </a:cubicBezTo>
                  <a:cubicBezTo>
                    <a:pt x="172" y="71"/>
                    <a:pt x="172" y="70"/>
                    <a:pt x="172" y="70"/>
                  </a:cubicBezTo>
                  <a:cubicBezTo>
                    <a:pt x="172" y="69"/>
                    <a:pt x="172" y="68"/>
                    <a:pt x="171" y="66"/>
                  </a:cubicBezTo>
                  <a:cubicBezTo>
                    <a:pt x="171" y="66"/>
                    <a:pt x="171" y="65"/>
                    <a:pt x="171" y="64"/>
                  </a:cubicBezTo>
                  <a:cubicBezTo>
                    <a:pt x="171" y="63"/>
                    <a:pt x="171" y="62"/>
                    <a:pt x="171" y="61"/>
                  </a:cubicBezTo>
                  <a:cubicBezTo>
                    <a:pt x="171" y="60"/>
                    <a:pt x="171" y="60"/>
                    <a:pt x="171" y="59"/>
                  </a:cubicBezTo>
                  <a:cubicBezTo>
                    <a:pt x="171" y="58"/>
                    <a:pt x="171" y="57"/>
                    <a:pt x="171" y="56"/>
                  </a:cubicBezTo>
                  <a:cubicBezTo>
                    <a:pt x="171" y="55"/>
                    <a:pt x="171" y="54"/>
                    <a:pt x="170" y="54"/>
                  </a:cubicBezTo>
                  <a:cubicBezTo>
                    <a:pt x="170" y="53"/>
                    <a:pt x="170" y="52"/>
                    <a:pt x="170" y="50"/>
                  </a:cubicBezTo>
                  <a:cubicBezTo>
                    <a:pt x="170" y="50"/>
                    <a:pt x="170" y="49"/>
                    <a:pt x="170" y="49"/>
                  </a:cubicBezTo>
                  <a:cubicBezTo>
                    <a:pt x="169" y="47"/>
                    <a:pt x="169" y="46"/>
                    <a:pt x="169" y="45"/>
                  </a:cubicBezTo>
                  <a:cubicBezTo>
                    <a:pt x="169" y="44"/>
                    <a:pt x="169" y="44"/>
                    <a:pt x="168" y="43"/>
                  </a:cubicBezTo>
                  <a:cubicBezTo>
                    <a:pt x="168" y="42"/>
                    <a:pt x="168" y="41"/>
                    <a:pt x="168" y="40"/>
                  </a:cubicBezTo>
                  <a:cubicBezTo>
                    <a:pt x="167" y="39"/>
                    <a:pt x="167" y="39"/>
                    <a:pt x="167" y="38"/>
                  </a:cubicBezTo>
                  <a:cubicBezTo>
                    <a:pt x="167" y="37"/>
                    <a:pt x="166" y="36"/>
                    <a:pt x="166" y="34"/>
                  </a:cubicBezTo>
                  <a:cubicBezTo>
                    <a:pt x="166" y="34"/>
                    <a:pt x="166" y="34"/>
                    <a:pt x="166" y="33"/>
                  </a:cubicBezTo>
                  <a:cubicBezTo>
                    <a:pt x="165" y="32"/>
                    <a:pt x="165" y="31"/>
                    <a:pt x="164" y="29"/>
                  </a:cubicBezTo>
                  <a:cubicBezTo>
                    <a:pt x="164" y="29"/>
                    <a:pt x="164" y="28"/>
                    <a:pt x="164" y="28"/>
                  </a:cubicBezTo>
                  <a:cubicBezTo>
                    <a:pt x="163" y="27"/>
                    <a:pt x="163" y="25"/>
                    <a:pt x="162" y="24"/>
                  </a:cubicBezTo>
                  <a:cubicBezTo>
                    <a:pt x="162" y="24"/>
                    <a:pt x="162" y="23"/>
                    <a:pt x="162" y="23"/>
                  </a:cubicBezTo>
                  <a:cubicBezTo>
                    <a:pt x="161" y="22"/>
                    <a:pt x="160" y="20"/>
                    <a:pt x="160" y="19"/>
                  </a:cubicBezTo>
                  <a:cubicBezTo>
                    <a:pt x="159" y="18"/>
                    <a:pt x="159" y="18"/>
                    <a:pt x="159" y="18"/>
                  </a:cubicBezTo>
                  <a:cubicBezTo>
                    <a:pt x="159" y="17"/>
                    <a:pt x="158" y="15"/>
                    <a:pt x="157" y="14"/>
                  </a:cubicBezTo>
                  <a:cubicBezTo>
                    <a:pt x="157" y="13"/>
                    <a:pt x="157" y="13"/>
                    <a:pt x="157" y="13"/>
                  </a:cubicBezTo>
                  <a:cubicBezTo>
                    <a:pt x="156" y="12"/>
                    <a:pt x="155" y="11"/>
                    <a:pt x="154" y="9"/>
                  </a:cubicBezTo>
                  <a:cubicBezTo>
                    <a:pt x="154" y="9"/>
                    <a:pt x="154" y="9"/>
                    <a:pt x="154" y="9"/>
                  </a:cubicBezTo>
                  <a:cubicBezTo>
                    <a:pt x="153" y="7"/>
                    <a:pt x="152" y="6"/>
                    <a:pt x="151" y="5"/>
                  </a:cubicBezTo>
                  <a:cubicBezTo>
                    <a:pt x="151" y="4"/>
                    <a:pt x="151" y="4"/>
                    <a:pt x="151" y="4"/>
                  </a:cubicBezTo>
                  <a:cubicBezTo>
                    <a:pt x="150" y="3"/>
                    <a:pt x="149" y="1"/>
                    <a:pt x="148" y="0"/>
                  </a:cubicBezTo>
                  <a:cubicBezTo>
                    <a:pt x="148" y="0"/>
                    <a:pt x="148" y="0"/>
                    <a:pt x="148" y="0"/>
                  </a:cubicBezTo>
                  <a:cubicBezTo>
                    <a:pt x="149" y="40"/>
                    <a:pt x="124" y="77"/>
                    <a:pt x="85" y="88"/>
                  </a:cubicBezTo>
                  <a:cubicBezTo>
                    <a:pt x="84" y="95"/>
                    <a:pt x="82" y="101"/>
                    <a:pt x="80" y="107"/>
                  </a:cubicBezTo>
                  <a:cubicBezTo>
                    <a:pt x="67" y="142"/>
                    <a:pt x="35" y="164"/>
                    <a:pt x="0" y="166"/>
                  </a:cubicBezTo>
                  <a:cubicBezTo>
                    <a:pt x="5" y="187"/>
                    <a:pt x="5" y="187"/>
                    <a:pt x="5" y="187"/>
                  </a:cubicBezTo>
                  <a:cubicBezTo>
                    <a:pt x="10" y="212"/>
                    <a:pt x="10" y="212"/>
                    <a:pt x="10" y="212"/>
                  </a:cubicBezTo>
                  <a:cubicBezTo>
                    <a:pt x="27" y="196"/>
                    <a:pt x="27" y="196"/>
                    <a:pt x="27" y="196"/>
                  </a:cubicBezTo>
                  <a:cubicBezTo>
                    <a:pt x="43" y="180"/>
                    <a:pt x="43" y="180"/>
                    <a:pt x="43" y="180"/>
                  </a:cubicBezTo>
                  <a:cubicBezTo>
                    <a:pt x="53" y="182"/>
                    <a:pt x="63" y="182"/>
                    <a:pt x="72" y="181"/>
                  </a:cubicBezTo>
                  <a:cubicBezTo>
                    <a:pt x="76" y="180"/>
                    <a:pt x="80" y="180"/>
                    <a:pt x="84" y="179"/>
                  </a:cubicBezTo>
                  <a:cubicBezTo>
                    <a:pt x="93" y="177"/>
                    <a:pt x="102" y="174"/>
                    <a:pt x="111" y="169"/>
                  </a:cubicBezTo>
                  <a:cubicBezTo>
                    <a:pt x="115" y="167"/>
                    <a:pt x="118" y="165"/>
                    <a:pt x="122" y="163"/>
                  </a:cubicBezTo>
                  <a:cubicBezTo>
                    <a:pt x="125" y="161"/>
                    <a:pt x="128" y="158"/>
                    <a:pt x="131" y="156"/>
                  </a:cubicBezTo>
                  <a:cubicBezTo>
                    <a:pt x="132" y="155"/>
                    <a:pt x="132" y="155"/>
                    <a:pt x="132" y="155"/>
                  </a:cubicBezTo>
                  <a:cubicBezTo>
                    <a:pt x="133" y="154"/>
                    <a:pt x="134" y="153"/>
                    <a:pt x="136" y="152"/>
                  </a:cubicBezTo>
                  <a:cubicBezTo>
                    <a:pt x="136" y="151"/>
                    <a:pt x="137" y="151"/>
                    <a:pt x="137" y="150"/>
                  </a:cubicBezTo>
                  <a:cubicBezTo>
                    <a:pt x="138" y="150"/>
                    <a:pt x="139" y="149"/>
                    <a:pt x="140" y="148"/>
                  </a:cubicBezTo>
                  <a:cubicBezTo>
                    <a:pt x="140" y="147"/>
                    <a:pt x="141" y="147"/>
                    <a:pt x="141" y="146"/>
                  </a:cubicBezTo>
                  <a:cubicBezTo>
                    <a:pt x="142" y="145"/>
                    <a:pt x="143" y="145"/>
                    <a:pt x="144" y="144"/>
                  </a:cubicBezTo>
                  <a:cubicBezTo>
                    <a:pt x="144" y="143"/>
                    <a:pt x="145" y="143"/>
                    <a:pt x="145" y="142"/>
                  </a:cubicBezTo>
                  <a:cubicBezTo>
                    <a:pt x="146" y="141"/>
                    <a:pt x="147" y="140"/>
                    <a:pt x="147" y="140"/>
                  </a:cubicBezTo>
                  <a:cubicBezTo>
                    <a:pt x="148" y="139"/>
                    <a:pt x="148" y="138"/>
                    <a:pt x="149" y="138"/>
                  </a:cubicBezTo>
                  <a:close/>
                </a:path>
              </a:pathLst>
            </a:custGeom>
            <a:solidFill>
              <a:srgbClr val="008EAA"/>
            </a:solidFill>
            <a:ln w="9525">
              <a:noFill/>
              <a:round/>
              <a:headEnd/>
              <a:tailEnd/>
            </a:ln>
          </p:spPr>
          <p:txBody>
            <a:bodyPr/>
            <a:lstStyle/>
            <a:p>
              <a:endParaRPr lang="en-GB"/>
            </a:p>
          </p:txBody>
        </p:sp>
        <p:sp>
          <p:nvSpPr>
            <p:cNvPr id="64" name="Freeform 42"/>
            <p:cNvSpPr>
              <a:spLocks/>
            </p:cNvSpPr>
            <p:nvPr userDrawn="1"/>
          </p:nvSpPr>
          <p:spPr bwMode="auto">
            <a:xfrm>
              <a:off x="450" y="274"/>
              <a:ext cx="117" cy="101"/>
            </a:xfrm>
            <a:custGeom>
              <a:avLst/>
              <a:gdLst>
                <a:gd name="T0" fmla="*/ 7 w 171"/>
                <a:gd name="T1" fmla="*/ 40 h 148"/>
                <a:gd name="T2" fmla="*/ 0 w 171"/>
                <a:gd name="T3" fmla="*/ 47 h 148"/>
                <a:gd name="T4" fmla="*/ 50 w 171"/>
                <a:gd name="T5" fmla="*/ 50 h 148"/>
                <a:gd name="T6" fmla="*/ 107 w 171"/>
                <a:gd name="T7" fmla="*/ 148 h 148"/>
                <a:gd name="T8" fmla="*/ 170 w 171"/>
                <a:gd name="T9" fmla="*/ 60 h 148"/>
                <a:gd name="T10" fmla="*/ 167 w 171"/>
                <a:gd name="T11" fmla="*/ 56 h 148"/>
                <a:gd name="T12" fmla="*/ 7 w 171"/>
                <a:gd name="T13" fmla="*/ 40 h 1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48">
                  <a:moveTo>
                    <a:pt x="7" y="40"/>
                  </a:moveTo>
                  <a:cubicBezTo>
                    <a:pt x="5" y="42"/>
                    <a:pt x="2" y="44"/>
                    <a:pt x="0" y="47"/>
                  </a:cubicBezTo>
                  <a:cubicBezTo>
                    <a:pt x="16" y="43"/>
                    <a:pt x="34" y="44"/>
                    <a:pt x="50" y="50"/>
                  </a:cubicBezTo>
                  <a:cubicBezTo>
                    <a:pt x="91" y="65"/>
                    <a:pt x="113" y="107"/>
                    <a:pt x="107" y="148"/>
                  </a:cubicBezTo>
                  <a:cubicBezTo>
                    <a:pt x="146" y="137"/>
                    <a:pt x="171" y="100"/>
                    <a:pt x="170" y="60"/>
                  </a:cubicBezTo>
                  <a:cubicBezTo>
                    <a:pt x="169" y="59"/>
                    <a:pt x="168" y="57"/>
                    <a:pt x="167" y="56"/>
                  </a:cubicBezTo>
                  <a:cubicBezTo>
                    <a:pt x="126" y="7"/>
                    <a:pt x="55" y="0"/>
                    <a:pt x="7" y="40"/>
                  </a:cubicBezTo>
                  <a:close/>
                </a:path>
              </a:pathLst>
            </a:custGeom>
            <a:solidFill>
              <a:srgbClr val="009639"/>
            </a:solidFill>
            <a:ln w="9525">
              <a:noFill/>
              <a:round/>
              <a:headEnd/>
              <a:tailEnd/>
            </a:ln>
          </p:spPr>
          <p:txBody>
            <a:bodyPr/>
            <a:lstStyle/>
            <a:p>
              <a:endParaRPr lang="en-GB"/>
            </a:p>
          </p:txBody>
        </p:sp>
        <p:sp>
          <p:nvSpPr>
            <p:cNvPr id="65" name="Freeform 43"/>
            <p:cNvSpPr>
              <a:spLocks/>
            </p:cNvSpPr>
            <p:nvPr userDrawn="1"/>
          </p:nvSpPr>
          <p:spPr bwMode="auto">
            <a:xfrm>
              <a:off x="422" y="312"/>
              <a:ext cx="101" cy="116"/>
            </a:xfrm>
            <a:custGeom>
              <a:avLst/>
              <a:gdLst>
                <a:gd name="T0" fmla="*/ 35 w 149"/>
                <a:gd name="T1" fmla="*/ 24 h 170"/>
                <a:gd name="T2" fmla="*/ 34 w 149"/>
                <a:gd name="T3" fmla="*/ 0 h 170"/>
                <a:gd name="T4" fmla="*/ 36 w 149"/>
                <a:gd name="T5" fmla="*/ 144 h 170"/>
                <a:gd name="T6" fmla="*/ 64 w 149"/>
                <a:gd name="T7" fmla="*/ 168 h 170"/>
                <a:gd name="T8" fmla="*/ 64 w 149"/>
                <a:gd name="T9" fmla="*/ 170 h 170"/>
                <a:gd name="T10" fmla="*/ 144 w 149"/>
                <a:gd name="T11" fmla="*/ 111 h 170"/>
                <a:gd name="T12" fmla="*/ 149 w 149"/>
                <a:gd name="T13" fmla="*/ 92 h 170"/>
                <a:gd name="T14" fmla="*/ 142 w 149"/>
                <a:gd name="T15" fmla="*/ 94 h 170"/>
                <a:gd name="T16" fmla="*/ 35 w 149"/>
                <a:gd name="T17" fmla="*/ 24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9" h="170">
                  <a:moveTo>
                    <a:pt x="35" y="24"/>
                  </a:moveTo>
                  <a:cubicBezTo>
                    <a:pt x="34" y="16"/>
                    <a:pt x="33" y="8"/>
                    <a:pt x="34" y="0"/>
                  </a:cubicBezTo>
                  <a:cubicBezTo>
                    <a:pt x="1" y="41"/>
                    <a:pt x="0" y="101"/>
                    <a:pt x="36" y="144"/>
                  </a:cubicBezTo>
                  <a:cubicBezTo>
                    <a:pt x="44" y="154"/>
                    <a:pt x="54" y="162"/>
                    <a:pt x="64" y="168"/>
                  </a:cubicBezTo>
                  <a:cubicBezTo>
                    <a:pt x="64" y="170"/>
                    <a:pt x="64" y="170"/>
                    <a:pt x="64" y="170"/>
                  </a:cubicBezTo>
                  <a:cubicBezTo>
                    <a:pt x="99" y="168"/>
                    <a:pt x="131" y="146"/>
                    <a:pt x="144" y="111"/>
                  </a:cubicBezTo>
                  <a:cubicBezTo>
                    <a:pt x="146" y="105"/>
                    <a:pt x="148" y="99"/>
                    <a:pt x="149" y="92"/>
                  </a:cubicBezTo>
                  <a:cubicBezTo>
                    <a:pt x="147" y="93"/>
                    <a:pt x="144" y="94"/>
                    <a:pt x="142" y="94"/>
                  </a:cubicBezTo>
                  <a:cubicBezTo>
                    <a:pt x="93" y="105"/>
                    <a:pt x="46" y="73"/>
                    <a:pt x="35" y="24"/>
                  </a:cubicBezTo>
                  <a:close/>
                </a:path>
              </a:pathLst>
            </a:custGeom>
            <a:solidFill>
              <a:srgbClr val="AA0061"/>
            </a:solidFill>
            <a:ln w="9525">
              <a:noFill/>
              <a:round/>
              <a:headEnd/>
              <a:tailEnd/>
            </a:ln>
          </p:spPr>
          <p:txBody>
            <a:bodyPr/>
            <a:lstStyle/>
            <a:p>
              <a:endParaRPr lang="en-GB"/>
            </a:p>
          </p:txBody>
        </p:sp>
        <p:sp>
          <p:nvSpPr>
            <p:cNvPr id="66" name="Freeform 44"/>
            <p:cNvSpPr>
              <a:spLocks/>
            </p:cNvSpPr>
            <p:nvPr userDrawn="1"/>
          </p:nvSpPr>
          <p:spPr bwMode="auto">
            <a:xfrm>
              <a:off x="444" y="303"/>
              <a:ext cx="84" cy="81"/>
            </a:xfrm>
            <a:custGeom>
              <a:avLst/>
              <a:gdLst>
                <a:gd name="T0" fmla="*/ 59 w 122"/>
                <a:gd name="T1" fmla="*/ 7 h 118"/>
                <a:gd name="T2" fmla="*/ 9 w 122"/>
                <a:gd name="T3" fmla="*/ 4 h 118"/>
                <a:gd name="T4" fmla="*/ 1 w 122"/>
                <a:gd name="T5" fmla="*/ 13 h 118"/>
                <a:gd name="T6" fmla="*/ 2 w 122"/>
                <a:gd name="T7" fmla="*/ 37 h 118"/>
                <a:gd name="T8" fmla="*/ 109 w 122"/>
                <a:gd name="T9" fmla="*/ 107 h 118"/>
                <a:gd name="T10" fmla="*/ 116 w 122"/>
                <a:gd name="T11" fmla="*/ 105 h 118"/>
                <a:gd name="T12" fmla="*/ 59 w 122"/>
                <a:gd name="T13" fmla="*/ 7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8">
                  <a:moveTo>
                    <a:pt x="59" y="7"/>
                  </a:moveTo>
                  <a:cubicBezTo>
                    <a:pt x="43" y="1"/>
                    <a:pt x="25" y="0"/>
                    <a:pt x="9" y="4"/>
                  </a:cubicBezTo>
                  <a:cubicBezTo>
                    <a:pt x="6" y="7"/>
                    <a:pt x="3" y="10"/>
                    <a:pt x="1" y="13"/>
                  </a:cubicBezTo>
                  <a:cubicBezTo>
                    <a:pt x="0" y="21"/>
                    <a:pt x="1" y="29"/>
                    <a:pt x="2" y="37"/>
                  </a:cubicBezTo>
                  <a:cubicBezTo>
                    <a:pt x="13" y="86"/>
                    <a:pt x="60" y="118"/>
                    <a:pt x="109" y="107"/>
                  </a:cubicBezTo>
                  <a:cubicBezTo>
                    <a:pt x="111" y="107"/>
                    <a:pt x="114" y="106"/>
                    <a:pt x="116" y="105"/>
                  </a:cubicBezTo>
                  <a:cubicBezTo>
                    <a:pt x="122" y="64"/>
                    <a:pt x="100" y="22"/>
                    <a:pt x="59" y="7"/>
                  </a:cubicBezTo>
                  <a:close/>
                </a:path>
              </a:pathLst>
            </a:custGeom>
            <a:solidFill>
              <a:srgbClr val="001E62"/>
            </a:solidFill>
            <a:ln w="9525">
              <a:noFill/>
              <a:round/>
              <a:headEnd/>
              <a:tailEnd/>
            </a:ln>
          </p:spPr>
          <p:txBody>
            <a:bodyPr/>
            <a:lstStyle/>
            <a:p>
              <a:endParaRPr lang="en-GB"/>
            </a:p>
          </p:txBody>
        </p:sp>
      </p:gr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4"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rtl="0" fontAlgn="base">
        <a:spcBef>
          <a:spcPct val="0"/>
        </a:spcBef>
        <a:spcAft>
          <a:spcPct val="0"/>
        </a:spcAft>
        <a:defRPr sz="3200" kern="1200">
          <a:solidFill>
            <a:srgbClr val="009639"/>
          </a:solidFill>
          <a:latin typeface="+mj-lt"/>
          <a:ea typeface="+mj-ea"/>
          <a:cs typeface="+mj-cs"/>
        </a:defRPr>
      </a:lvl1pPr>
      <a:lvl2pPr algn="l" rtl="0" fontAlgn="base">
        <a:spcBef>
          <a:spcPct val="0"/>
        </a:spcBef>
        <a:spcAft>
          <a:spcPct val="0"/>
        </a:spcAft>
        <a:defRPr sz="3200">
          <a:solidFill>
            <a:srgbClr val="009639"/>
          </a:solidFill>
          <a:latin typeface="Calibri" pitchFamily="34" charset="0"/>
        </a:defRPr>
      </a:lvl2pPr>
      <a:lvl3pPr algn="l" rtl="0" fontAlgn="base">
        <a:spcBef>
          <a:spcPct val="0"/>
        </a:spcBef>
        <a:spcAft>
          <a:spcPct val="0"/>
        </a:spcAft>
        <a:defRPr sz="3200">
          <a:solidFill>
            <a:srgbClr val="009639"/>
          </a:solidFill>
          <a:latin typeface="Calibri" pitchFamily="34" charset="0"/>
        </a:defRPr>
      </a:lvl3pPr>
      <a:lvl4pPr algn="l" rtl="0" fontAlgn="base">
        <a:spcBef>
          <a:spcPct val="0"/>
        </a:spcBef>
        <a:spcAft>
          <a:spcPct val="0"/>
        </a:spcAft>
        <a:defRPr sz="3200">
          <a:solidFill>
            <a:srgbClr val="009639"/>
          </a:solidFill>
          <a:latin typeface="Calibri" pitchFamily="34" charset="0"/>
        </a:defRPr>
      </a:lvl4pPr>
      <a:lvl5pPr algn="l" rtl="0" fontAlgn="base">
        <a:spcBef>
          <a:spcPct val="0"/>
        </a:spcBef>
        <a:spcAft>
          <a:spcPct val="0"/>
        </a:spcAft>
        <a:defRPr sz="3200">
          <a:solidFill>
            <a:srgbClr val="009639"/>
          </a:solidFill>
          <a:latin typeface="Calibri" pitchFamily="34" charset="0"/>
        </a:defRPr>
      </a:lvl5pPr>
      <a:lvl6pPr marL="457200" algn="l" rtl="0" fontAlgn="base">
        <a:spcBef>
          <a:spcPct val="0"/>
        </a:spcBef>
        <a:spcAft>
          <a:spcPct val="0"/>
        </a:spcAft>
        <a:defRPr sz="3200">
          <a:solidFill>
            <a:srgbClr val="009639"/>
          </a:solidFill>
          <a:latin typeface="Calibri" pitchFamily="34" charset="0"/>
        </a:defRPr>
      </a:lvl6pPr>
      <a:lvl7pPr marL="914400" algn="l" rtl="0" fontAlgn="base">
        <a:spcBef>
          <a:spcPct val="0"/>
        </a:spcBef>
        <a:spcAft>
          <a:spcPct val="0"/>
        </a:spcAft>
        <a:defRPr sz="3200">
          <a:solidFill>
            <a:srgbClr val="009639"/>
          </a:solidFill>
          <a:latin typeface="Calibri" pitchFamily="34" charset="0"/>
        </a:defRPr>
      </a:lvl7pPr>
      <a:lvl8pPr marL="1371600" algn="l" rtl="0" fontAlgn="base">
        <a:spcBef>
          <a:spcPct val="0"/>
        </a:spcBef>
        <a:spcAft>
          <a:spcPct val="0"/>
        </a:spcAft>
        <a:defRPr sz="3200">
          <a:solidFill>
            <a:srgbClr val="009639"/>
          </a:solidFill>
          <a:latin typeface="Calibri" pitchFamily="34" charset="0"/>
        </a:defRPr>
      </a:lvl8pPr>
      <a:lvl9pPr marL="1828800" algn="l" rtl="0" fontAlgn="base">
        <a:spcBef>
          <a:spcPct val="0"/>
        </a:spcBef>
        <a:spcAft>
          <a:spcPct val="0"/>
        </a:spcAft>
        <a:defRPr sz="3200">
          <a:solidFill>
            <a:srgbClr val="009639"/>
          </a:solidFill>
          <a:latin typeface="Calibri" pitchFamily="34" charset="0"/>
        </a:defRPr>
      </a:lvl9pPr>
    </p:titleStyle>
    <p:bodyStyle>
      <a:lvl1pPr marL="285750" indent="-285750" algn="l" rtl="0" fontAlgn="base">
        <a:spcBef>
          <a:spcPct val="20000"/>
        </a:spcBef>
        <a:spcAft>
          <a:spcPct val="0"/>
        </a:spcAft>
        <a:buFontTx/>
        <a:buBlip>
          <a:blip r:embed="rId13"/>
        </a:buBlip>
        <a:defRPr sz="2400" b="1" kern="1200">
          <a:solidFill>
            <a:srgbClr val="001E62"/>
          </a:solidFill>
          <a:latin typeface="+mn-lt"/>
          <a:ea typeface="+mn-ea"/>
          <a:cs typeface="+mn-cs"/>
        </a:defRPr>
      </a:lvl1pPr>
      <a:lvl2pPr marL="457200" algn="l" rtl="0" fontAlgn="base">
        <a:spcBef>
          <a:spcPct val="20000"/>
        </a:spcBef>
        <a:spcAft>
          <a:spcPct val="0"/>
        </a:spcAft>
        <a:buFont typeface="Arial" charset="0"/>
        <a:defRPr sz="1600" kern="1200">
          <a:solidFill>
            <a:srgbClr val="002060"/>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2060"/>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2060"/>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2060"/>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rospa.com/road-safety/" TargetMode="External"/><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6676" y="771550"/>
            <a:ext cx="3153796" cy="2976616"/>
          </a:xfrm>
          <a:prstGeom prst="rect">
            <a:avLst/>
          </a:prstGeom>
        </p:spPr>
      </p:pic>
      <p:sp>
        <p:nvSpPr>
          <p:cNvPr id="4" name="Text Placeholder 3"/>
          <p:cNvSpPr>
            <a:spLocks noGrp="1"/>
          </p:cNvSpPr>
          <p:nvPr>
            <p:ph type="body" sz="quarter" idx="13"/>
          </p:nvPr>
        </p:nvSpPr>
        <p:spPr>
          <a:xfrm>
            <a:off x="279194" y="3460098"/>
            <a:ext cx="3960564" cy="263780"/>
          </a:xfrm>
        </p:spPr>
        <p:txBody>
          <a:bodyPr/>
          <a:lstStyle/>
          <a:p>
            <a:r>
              <a:rPr lang="en-US" sz="1600" dirty="0" smtClean="0">
                <a:solidFill>
                  <a:schemeClr val="tx1"/>
                </a:solidFill>
              </a:rPr>
              <a:t>Company Name</a:t>
            </a:r>
            <a:endParaRPr lang="en-GB" sz="1600" dirty="0">
              <a:solidFill>
                <a:schemeClr val="tx1"/>
              </a:solidFill>
            </a:endParaRPr>
          </a:p>
        </p:txBody>
      </p:sp>
      <p:sp>
        <p:nvSpPr>
          <p:cNvPr id="5" name="Text Placeholder 4"/>
          <p:cNvSpPr>
            <a:spLocks noGrp="1"/>
          </p:cNvSpPr>
          <p:nvPr>
            <p:ph type="body" sz="quarter" idx="14"/>
          </p:nvPr>
        </p:nvSpPr>
        <p:spPr/>
        <p:txBody>
          <a:bodyPr/>
          <a:lstStyle/>
          <a:p>
            <a:r>
              <a:rPr lang="en-US" sz="1600" dirty="0" smtClean="0">
                <a:solidFill>
                  <a:schemeClr val="tx1"/>
                </a:solidFill>
              </a:rPr>
              <a:t>Date</a:t>
            </a:r>
            <a:endParaRPr lang="en-GB" sz="1600" dirty="0">
              <a:solidFill>
                <a:schemeClr val="tx1"/>
              </a:solidFill>
            </a:endParaRPr>
          </a:p>
        </p:txBody>
      </p:sp>
      <p:sp>
        <p:nvSpPr>
          <p:cNvPr id="6" name="Text Placeholder 5"/>
          <p:cNvSpPr>
            <a:spLocks noGrp="1"/>
          </p:cNvSpPr>
          <p:nvPr>
            <p:ph type="body" sz="quarter" idx="15"/>
          </p:nvPr>
        </p:nvSpPr>
        <p:spPr/>
        <p:txBody>
          <a:bodyPr/>
          <a:lstStyle/>
          <a:p>
            <a:r>
              <a:rPr lang="en-US" dirty="0" smtClean="0">
                <a:solidFill>
                  <a:schemeClr val="accent6"/>
                </a:solidFill>
              </a:rPr>
              <a:t>Young Drivers at Work</a:t>
            </a:r>
            <a:endParaRPr lang="en-GB" dirty="0">
              <a:solidFill>
                <a:schemeClr val="accent6"/>
              </a:solidFill>
            </a:endParaRPr>
          </a:p>
        </p:txBody>
      </p:sp>
      <p:sp>
        <p:nvSpPr>
          <p:cNvPr id="7" name="Text Placeholder 6"/>
          <p:cNvSpPr>
            <a:spLocks noGrp="1"/>
          </p:cNvSpPr>
          <p:nvPr>
            <p:ph type="body" sz="quarter" idx="16"/>
          </p:nvPr>
        </p:nvSpPr>
        <p:spPr>
          <a:xfrm>
            <a:off x="270438" y="2979359"/>
            <a:ext cx="5544616" cy="384479"/>
          </a:xfrm>
        </p:spPr>
        <p:txBody>
          <a:bodyPr/>
          <a:lstStyle/>
          <a:p>
            <a:r>
              <a:rPr lang="en-US" sz="2000" dirty="0" smtClean="0">
                <a:solidFill>
                  <a:schemeClr val="tx1"/>
                </a:solidFill>
              </a:rPr>
              <a:t>Presenters Name</a:t>
            </a:r>
            <a:endParaRPr lang="en-GB"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Journey planning</a:t>
            </a:r>
            <a:endParaRPr lang="en-GB" dirty="0">
              <a:solidFill>
                <a:schemeClr val="accent6"/>
              </a:solidFill>
            </a:endParaRPr>
          </a:p>
        </p:txBody>
      </p:sp>
      <p:sp>
        <p:nvSpPr>
          <p:cNvPr id="4" name="Content Placeholder 3"/>
          <p:cNvSpPr>
            <a:spLocks noGrp="1"/>
          </p:cNvSpPr>
          <p:nvPr>
            <p:ph idx="1"/>
          </p:nvPr>
        </p:nvSpPr>
        <p:spPr>
          <a:xfrm>
            <a:off x="395536" y="1070484"/>
            <a:ext cx="4320480" cy="2509378"/>
          </a:xfrm>
        </p:spPr>
        <p:txBody>
          <a:bodyPr>
            <a:noAutofit/>
          </a:bodyPr>
          <a:lstStyle/>
          <a:p>
            <a:pPr marL="285750" indent="-285750">
              <a:buClr>
                <a:schemeClr val="accent6"/>
              </a:buClr>
              <a:buFont typeface="Arial" panose="020B0604020202020204" pitchFamily="34" charset="0"/>
              <a:buChar char="•"/>
            </a:pPr>
            <a:r>
              <a:rPr lang="en-GB" dirty="0" smtClean="0">
                <a:solidFill>
                  <a:schemeClr val="tx1"/>
                </a:solidFill>
              </a:rPr>
              <a:t>Plan </a:t>
            </a:r>
            <a:r>
              <a:rPr lang="en-GB" dirty="0">
                <a:solidFill>
                  <a:schemeClr val="tx1"/>
                </a:solidFill>
              </a:rPr>
              <a:t>your route before each </a:t>
            </a:r>
            <a:r>
              <a:rPr lang="en-GB" dirty="0" smtClean="0">
                <a:solidFill>
                  <a:schemeClr val="tx1"/>
                </a:solidFill>
              </a:rPr>
              <a:t>journey</a:t>
            </a:r>
            <a:endParaRPr lang="en-GB" dirty="0">
              <a:solidFill>
                <a:schemeClr val="tx1"/>
              </a:solidFill>
            </a:endParaRPr>
          </a:p>
          <a:p>
            <a:pPr marL="285750" indent="-285750">
              <a:buClr>
                <a:schemeClr val="accent6"/>
              </a:buClr>
              <a:buFont typeface="Arial" panose="020B0604020202020204" pitchFamily="34" charset="0"/>
              <a:buChar char="•"/>
            </a:pPr>
            <a:r>
              <a:rPr lang="en-GB" dirty="0">
                <a:solidFill>
                  <a:schemeClr val="tx1"/>
                </a:solidFill>
              </a:rPr>
              <a:t>Ask yourself: do I need to make the journey</a:t>
            </a:r>
            <a:r>
              <a:rPr lang="en-GB" dirty="0" smtClean="0">
                <a:solidFill>
                  <a:schemeClr val="tx1"/>
                </a:solidFill>
              </a:rPr>
              <a:t>?</a:t>
            </a:r>
            <a:endParaRPr lang="en-GB" dirty="0">
              <a:solidFill>
                <a:schemeClr val="tx1"/>
              </a:solidFill>
            </a:endParaRPr>
          </a:p>
          <a:p>
            <a:pPr marL="285750" indent="-285750">
              <a:buClr>
                <a:schemeClr val="accent6"/>
              </a:buClr>
              <a:buFont typeface="Arial" panose="020B0604020202020204" pitchFamily="34" charset="0"/>
              <a:buChar char="•"/>
            </a:pPr>
            <a:r>
              <a:rPr lang="en-GB" dirty="0">
                <a:solidFill>
                  <a:schemeClr val="tx1"/>
                </a:solidFill>
              </a:rPr>
              <a:t>Check weather forecasts and traffic </a:t>
            </a:r>
            <a:r>
              <a:rPr lang="en-GB" dirty="0" smtClean="0">
                <a:solidFill>
                  <a:schemeClr val="tx1"/>
                </a:solidFill>
              </a:rPr>
              <a:t>reports</a:t>
            </a:r>
            <a:endParaRPr lang="en-GB" dirty="0">
              <a:solidFill>
                <a:schemeClr val="tx1"/>
              </a:solidFill>
            </a:endParaRPr>
          </a:p>
          <a:p>
            <a:pPr marL="285750" indent="-285750">
              <a:buClr>
                <a:schemeClr val="accent6"/>
              </a:buClr>
              <a:buFont typeface="Arial" panose="020B0604020202020204" pitchFamily="34" charset="0"/>
              <a:buChar char="•"/>
            </a:pPr>
            <a:r>
              <a:rPr lang="en-GB" dirty="0">
                <a:solidFill>
                  <a:schemeClr val="tx1"/>
                </a:solidFill>
              </a:rPr>
              <a:t>Prevent driver fatigue by following your employer’s procedures and rules</a:t>
            </a:r>
            <a:r>
              <a:rPr lang="en-GB" dirty="0" smtClean="0">
                <a:solidFill>
                  <a:schemeClr val="tx1"/>
                </a:solidFill>
              </a:rPr>
              <a:t>.</a:t>
            </a:r>
            <a:endParaRPr lang="en-GB"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8916" y="555526"/>
            <a:ext cx="2917238" cy="3312368"/>
          </a:xfrm>
          <a:prstGeom prst="rect">
            <a:avLst/>
          </a:prstGeom>
        </p:spPr>
      </p:pic>
    </p:spTree>
    <p:extLst>
      <p:ext uri="{BB962C8B-B14F-4D97-AF65-F5344CB8AC3E}">
        <p14:creationId xmlns:p14="http://schemas.microsoft.com/office/powerpoint/2010/main" val="32832408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Fitness to drive</a:t>
            </a:r>
            <a:endParaRPr lang="en-GB" dirty="0">
              <a:solidFill>
                <a:schemeClr val="accent6"/>
              </a:solidFill>
            </a:endParaRPr>
          </a:p>
        </p:txBody>
      </p:sp>
      <p:sp>
        <p:nvSpPr>
          <p:cNvPr id="4" name="Content Placeholder 3"/>
          <p:cNvSpPr>
            <a:spLocks noGrp="1"/>
          </p:cNvSpPr>
          <p:nvPr>
            <p:ph idx="1"/>
          </p:nvPr>
        </p:nvSpPr>
        <p:spPr>
          <a:xfrm>
            <a:off x="395536" y="1070484"/>
            <a:ext cx="4320480"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Your physical and mental health plays a major part in your fitness to drive</a:t>
            </a:r>
          </a:p>
          <a:p>
            <a:pPr marL="285750" indent="-285750">
              <a:buClr>
                <a:schemeClr val="accent6"/>
              </a:buClr>
              <a:buFont typeface="Arial" panose="020B0604020202020204" pitchFamily="34" charset="0"/>
              <a:buChar char="•"/>
            </a:pPr>
            <a:r>
              <a:rPr lang="en-GB" dirty="0">
                <a:solidFill>
                  <a:schemeClr val="tx1"/>
                </a:solidFill>
              </a:rPr>
              <a:t>Inform the DVLA of any condition that may affect your ability to drive safely</a:t>
            </a:r>
          </a:p>
          <a:p>
            <a:pPr marL="285750" indent="-285750">
              <a:buClr>
                <a:schemeClr val="accent6"/>
              </a:buClr>
              <a:buFont typeface="Arial" panose="020B0604020202020204" pitchFamily="34" charset="0"/>
              <a:buChar char="•"/>
            </a:pPr>
            <a:r>
              <a:rPr lang="en-GB" dirty="0">
                <a:solidFill>
                  <a:schemeClr val="tx1"/>
                </a:solidFill>
              </a:rPr>
              <a:t>Discuss any concerns with your doctor </a:t>
            </a:r>
            <a:r>
              <a:rPr lang="en-GB" dirty="0" smtClean="0">
                <a:solidFill>
                  <a:schemeClr val="tx1"/>
                </a:solidFill>
              </a:rPr>
              <a:t>        and </a:t>
            </a:r>
            <a:r>
              <a:rPr lang="en-GB" dirty="0">
                <a:solidFill>
                  <a:schemeClr val="tx1"/>
                </a:solidFill>
              </a:rPr>
              <a:t>employer. </a:t>
            </a:r>
          </a:p>
          <a:p>
            <a:pPr>
              <a:buClr>
                <a:schemeClr val="accent6"/>
              </a:buClr>
            </a:pPr>
            <a:endParaRPr lang="en-GB"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843558"/>
            <a:ext cx="2909049" cy="3168352"/>
          </a:xfrm>
          <a:prstGeom prst="rect">
            <a:avLst/>
          </a:prstGeom>
        </p:spPr>
      </p:pic>
    </p:spTree>
    <p:extLst>
      <p:ext uri="{BB962C8B-B14F-4D97-AF65-F5344CB8AC3E}">
        <p14:creationId xmlns:p14="http://schemas.microsoft.com/office/powerpoint/2010/main" val="32051485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Eyesight</a:t>
            </a:r>
            <a:endParaRPr lang="en-GB" dirty="0">
              <a:solidFill>
                <a:schemeClr val="accent6"/>
              </a:solidFill>
            </a:endParaRPr>
          </a:p>
        </p:txBody>
      </p:sp>
      <p:sp>
        <p:nvSpPr>
          <p:cNvPr id="4" name="Content Placeholder 3"/>
          <p:cNvSpPr>
            <a:spLocks noGrp="1"/>
          </p:cNvSpPr>
          <p:nvPr>
            <p:ph idx="1"/>
          </p:nvPr>
        </p:nvSpPr>
        <p:spPr>
          <a:xfrm>
            <a:off x="395536" y="1070484"/>
            <a:ext cx="4320480"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You must be able to read a vehicle number plate from </a:t>
            </a:r>
            <a:r>
              <a:rPr lang="en-GB" b="1" dirty="0">
                <a:solidFill>
                  <a:schemeClr val="tx1"/>
                </a:solidFill>
              </a:rPr>
              <a:t>20 metres away </a:t>
            </a:r>
            <a:r>
              <a:rPr lang="en-GB" dirty="0">
                <a:solidFill>
                  <a:schemeClr val="tx1"/>
                </a:solidFill>
              </a:rPr>
              <a:t>in good daylight</a:t>
            </a:r>
          </a:p>
          <a:p>
            <a:pPr marL="285750" indent="-285750">
              <a:buClr>
                <a:schemeClr val="accent6"/>
              </a:buClr>
              <a:buFont typeface="Arial" panose="020B0604020202020204" pitchFamily="34" charset="0"/>
              <a:buChar char="•"/>
            </a:pPr>
            <a:r>
              <a:rPr lang="en-GB" dirty="0">
                <a:solidFill>
                  <a:schemeClr val="tx1"/>
                </a:solidFill>
              </a:rPr>
              <a:t>If you need glasses or contact lenses, you must wear them at all times when driving</a:t>
            </a:r>
          </a:p>
          <a:p>
            <a:pPr marL="285750" indent="-285750">
              <a:buClr>
                <a:schemeClr val="accent6"/>
              </a:buClr>
              <a:buFont typeface="Arial" panose="020B0604020202020204" pitchFamily="34" charset="0"/>
              <a:buChar char="•"/>
            </a:pPr>
            <a:r>
              <a:rPr lang="en-GB" dirty="0">
                <a:solidFill>
                  <a:schemeClr val="tx1"/>
                </a:solidFill>
              </a:rPr>
              <a:t>Have your eyesight checked regularly.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3597" y="555526"/>
            <a:ext cx="2877452" cy="3173524"/>
          </a:xfrm>
          <a:prstGeom prst="rect">
            <a:avLst/>
          </a:prstGeom>
        </p:spPr>
      </p:pic>
    </p:spTree>
    <p:extLst>
      <p:ext uri="{BB962C8B-B14F-4D97-AF65-F5344CB8AC3E}">
        <p14:creationId xmlns:p14="http://schemas.microsoft.com/office/powerpoint/2010/main" val="22433035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Alcohol</a:t>
            </a:r>
            <a:endParaRPr lang="en-GB" dirty="0">
              <a:solidFill>
                <a:schemeClr val="accent6"/>
              </a:solidFill>
            </a:endParaRPr>
          </a:p>
        </p:txBody>
      </p:sp>
      <p:sp>
        <p:nvSpPr>
          <p:cNvPr id="4" name="Content Placeholder 3"/>
          <p:cNvSpPr>
            <a:spLocks noGrp="1"/>
          </p:cNvSpPr>
          <p:nvPr>
            <p:ph idx="1"/>
          </p:nvPr>
        </p:nvSpPr>
        <p:spPr>
          <a:xfrm>
            <a:off x="395536" y="1070484"/>
            <a:ext cx="4320480"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Alcohol impairs safe driving. Even a small amount affects your ability to drive safely</a:t>
            </a:r>
          </a:p>
          <a:p>
            <a:pPr marL="285750" indent="-285750">
              <a:buClr>
                <a:schemeClr val="accent6"/>
              </a:buClr>
              <a:buFont typeface="Arial" panose="020B0604020202020204" pitchFamily="34" charset="0"/>
              <a:buChar char="•"/>
            </a:pPr>
            <a:r>
              <a:rPr lang="en-GB" dirty="0">
                <a:solidFill>
                  <a:schemeClr val="tx1"/>
                </a:solidFill>
              </a:rPr>
              <a:t>The drink-drive limit is 80mg of alcohol per 100ml of blood in England and Wales, but lower in Scotland, at 50mg of alcohol per 100ml of blood</a:t>
            </a:r>
          </a:p>
          <a:p>
            <a:pPr marL="285750" indent="-285750">
              <a:buClr>
                <a:schemeClr val="accent6"/>
              </a:buClr>
              <a:buFont typeface="Arial" panose="020B0604020202020204" pitchFamily="34" charset="0"/>
              <a:buChar char="•"/>
            </a:pPr>
            <a:r>
              <a:rPr lang="en-GB" dirty="0">
                <a:solidFill>
                  <a:schemeClr val="tx1"/>
                </a:solidFill>
              </a:rPr>
              <a:t>Many drivers are caught the morning after drinking. Avoid alcohol in the hours before you will be driving.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0972" y="796145"/>
            <a:ext cx="2877452" cy="3071749"/>
          </a:xfrm>
          <a:prstGeom prst="rect">
            <a:avLst/>
          </a:prstGeom>
        </p:spPr>
      </p:pic>
    </p:spTree>
    <p:extLst>
      <p:ext uri="{BB962C8B-B14F-4D97-AF65-F5344CB8AC3E}">
        <p14:creationId xmlns:p14="http://schemas.microsoft.com/office/powerpoint/2010/main" val="111655186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Drugs and medicines</a:t>
            </a:r>
            <a:endParaRPr lang="en-GB" dirty="0">
              <a:solidFill>
                <a:schemeClr val="accent6"/>
              </a:solidFill>
            </a:endParaRPr>
          </a:p>
        </p:txBody>
      </p:sp>
      <p:sp>
        <p:nvSpPr>
          <p:cNvPr id="4" name="Content Placeholder 3"/>
          <p:cNvSpPr>
            <a:spLocks noGrp="1"/>
          </p:cNvSpPr>
          <p:nvPr>
            <p:ph idx="1"/>
          </p:nvPr>
        </p:nvSpPr>
        <p:spPr>
          <a:xfrm>
            <a:off x="395536" y="1070484"/>
            <a:ext cx="4896544"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It is illegal and dangerous to drive if unfit to </a:t>
            </a:r>
            <a:r>
              <a:rPr lang="en-GB" dirty="0" smtClean="0">
                <a:solidFill>
                  <a:schemeClr val="tx1"/>
                </a:solidFill>
              </a:rPr>
              <a:t>do </a:t>
            </a:r>
            <a:r>
              <a:rPr lang="en-GB" dirty="0">
                <a:solidFill>
                  <a:schemeClr val="tx1"/>
                </a:solidFill>
              </a:rPr>
              <a:t>so because of drugs or medicines</a:t>
            </a:r>
          </a:p>
          <a:p>
            <a:pPr marL="285750" indent="-285750">
              <a:buClr>
                <a:schemeClr val="accent6"/>
              </a:buClr>
              <a:buFont typeface="Arial" panose="020B0604020202020204" pitchFamily="34" charset="0"/>
              <a:buChar char="•"/>
            </a:pPr>
            <a:r>
              <a:rPr lang="en-GB" dirty="0">
                <a:solidFill>
                  <a:schemeClr val="tx1"/>
                </a:solidFill>
              </a:rPr>
              <a:t>It is illegal in England, Scotland and Wales to drive with certain drugs in the body above a specified limit </a:t>
            </a:r>
          </a:p>
          <a:p>
            <a:pPr marL="285750" indent="-285750">
              <a:buClr>
                <a:schemeClr val="accent6"/>
              </a:buClr>
              <a:buFont typeface="Arial" panose="020B0604020202020204" pitchFamily="34" charset="0"/>
              <a:buChar char="•"/>
            </a:pPr>
            <a:r>
              <a:rPr lang="en-GB" dirty="0">
                <a:solidFill>
                  <a:schemeClr val="tx1"/>
                </a:solidFill>
              </a:rPr>
              <a:t>Check with your GP or pharmacist </a:t>
            </a:r>
            <a:r>
              <a:rPr lang="en-GB" dirty="0" smtClean="0">
                <a:solidFill>
                  <a:schemeClr val="tx1"/>
                </a:solidFill>
              </a:rPr>
              <a:t>whether</a:t>
            </a:r>
            <a:r>
              <a:rPr lang="en-GB" dirty="0">
                <a:solidFill>
                  <a:schemeClr val="tx1"/>
                </a:solidFill>
              </a:rPr>
              <a:t> </a:t>
            </a:r>
            <a:r>
              <a:rPr lang="en-GB" dirty="0" smtClean="0">
                <a:solidFill>
                  <a:schemeClr val="tx1"/>
                </a:solidFill>
              </a:rPr>
              <a:t>any </a:t>
            </a:r>
            <a:r>
              <a:rPr lang="en-GB" dirty="0">
                <a:solidFill>
                  <a:schemeClr val="tx1"/>
                </a:solidFill>
              </a:rPr>
              <a:t>medicines you take are likely to affect </a:t>
            </a:r>
            <a:r>
              <a:rPr lang="en-GB" dirty="0" smtClean="0">
                <a:solidFill>
                  <a:schemeClr val="tx1"/>
                </a:solidFill>
              </a:rPr>
              <a:t>your </a:t>
            </a:r>
            <a:r>
              <a:rPr lang="en-GB" dirty="0">
                <a:solidFill>
                  <a:schemeClr val="tx1"/>
                </a:solidFill>
              </a:rPr>
              <a:t>driving.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946732"/>
            <a:ext cx="2877452" cy="2770575"/>
          </a:xfrm>
          <a:prstGeom prst="rect">
            <a:avLst/>
          </a:prstGeom>
        </p:spPr>
      </p:pic>
    </p:spTree>
    <p:extLst>
      <p:ext uri="{BB962C8B-B14F-4D97-AF65-F5344CB8AC3E}">
        <p14:creationId xmlns:p14="http://schemas.microsoft.com/office/powerpoint/2010/main" val="59464540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Illness</a:t>
            </a:r>
            <a:endParaRPr lang="en-GB" dirty="0">
              <a:solidFill>
                <a:schemeClr val="accent6"/>
              </a:solidFill>
            </a:endParaRPr>
          </a:p>
        </p:txBody>
      </p:sp>
      <p:sp>
        <p:nvSpPr>
          <p:cNvPr id="4" name="Content Placeholder 3"/>
          <p:cNvSpPr>
            <a:spLocks noGrp="1"/>
          </p:cNvSpPr>
          <p:nvPr>
            <p:ph idx="1"/>
          </p:nvPr>
        </p:nvSpPr>
        <p:spPr>
          <a:xfrm>
            <a:off x="395536" y="1070484"/>
            <a:ext cx="4176464"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Do not be tempted to drive if you feel unwell and believe it could affect your ability </a:t>
            </a:r>
            <a:r>
              <a:rPr lang="en-GB" dirty="0" smtClean="0">
                <a:solidFill>
                  <a:schemeClr val="tx1"/>
                </a:solidFill>
              </a:rPr>
              <a:t>to	 </a:t>
            </a:r>
            <a:r>
              <a:rPr lang="en-GB" dirty="0">
                <a:solidFill>
                  <a:schemeClr val="tx1"/>
                </a:solidFill>
              </a:rPr>
              <a:t>drive safely</a:t>
            </a:r>
          </a:p>
          <a:p>
            <a:pPr marL="285750" indent="-285750">
              <a:buClr>
                <a:schemeClr val="accent6"/>
              </a:buClr>
              <a:buFont typeface="Arial" panose="020B0604020202020204" pitchFamily="34" charset="0"/>
              <a:buChar char="•"/>
            </a:pPr>
            <a:r>
              <a:rPr lang="en-GB" dirty="0">
                <a:solidFill>
                  <a:schemeClr val="tx1"/>
                </a:solidFill>
              </a:rPr>
              <a:t>If you start to feel unwell while driving, stop in a safe place.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615" y="946732"/>
            <a:ext cx="2702165" cy="2770575"/>
          </a:xfrm>
          <a:prstGeom prst="rect">
            <a:avLst/>
          </a:prstGeom>
        </p:spPr>
      </p:pic>
    </p:spTree>
    <p:extLst>
      <p:ext uri="{BB962C8B-B14F-4D97-AF65-F5344CB8AC3E}">
        <p14:creationId xmlns:p14="http://schemas.microsoft.com/office/powerpoint/2010/main" val="346088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Speed</a:t>
            </a:r>
            <a:endParaRPr lang="en-GB" dirty="0">
              <a:solidFill>
                <a:schemeClr val="accent6"/>
              </a:solidFill>
            </a:endParaRPr>
          </a:p>
        </p:txBody>
      </p:sp>
      <p:sp>
        <p:nvSpPr>
          <p:cNvPr id="4" name="Content Placeholder 3"/>
          <p:cNvSpPr>
            <a:spLocks noGrp="1"/>
          </p:cNvSpPr>
          <p:nvPr>
            <p:ph idx="1"/>
          </p:nvPr>
        </p:nvSpPr>
        <p:spPr>
          <a:xfrm>
            <a:off x="395536" y="1070484"/>
            <a:ext cx="4755396"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There are many reasons why drivers may be tempted to speed, such as work schedule pressures</a:t>
            </a:r>
          </a:p>
          <a:p>
            <a:pPr marL="285750" indent="-285750">
              <a:buClr>
                <a:schemeClr val="accent6"/>
              </a:buClr>
              <a:buFont typeface="Arial" panose="020B0604020202020204" pitchFamily="34" charset="0"/>
              <a:buChar char="•"/>
            </a:pPr>
            <a:r>
              <a:rPr lang="en-GB" dirty="0">
                <a:solidFill>
                  <a:schemeClr val="tx1"/>
                </a:solidFill>
              </a:rPr>
              <a:t>Speed limits are a maximum, not a target. In many instances, it is not appropriate to drive at the limit</a:t>
            </a:r>
          </a:p>
          <a:p>
            <a:pPr marL="285750" indent="-285750">
              <a:buClr>
                <a:schemeClr val="accent6"/>
              </a:buClr>
              <a:buFont typeface="Arial" panose="020B0604020202020204" pitchFamily="34" charset="0"/>
              <a:buChar char="•"/>
            </a:pPr>
            <a:r>
              <a:rPr lang="en-GB" dirty="0">
                <a:solidFill>
                  <a:schemeClr val="tx1"/>
                </a:solidFill>
              </a:rPr>
              <a:t>If you feel pressurised to exceed speed limits due to your schedule, discuss this with your employer</a:t>
            </a:r>
            <a:r>
              <a:rPr lang="en-GB" dirty="0"/>
              <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113" y="868152"/>
            <a:ext cx="3231170" cy="2927734"/>
          </a:xfrm>
          <a:prstGeom prst="rect">
            <a:avLst/>
          </a:prstGeom>
        </p:spPr>
      </p:pic>
    </p:spTree>
    <p:extLst>
      <p:ext uri="{BB962C8B-B14F-4D97-AF65-F5344CB8AC3E}">
        <p14:creationId xmlns:p14="http://schemas.microsoft.com/office/powerpoint/2010/main" val="13720145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Distracted driver</a:t>
            </a:r>
            <a:endParaRPr lang="en-GB" dirty="0">
              <a:solidFill>
                <a:schemeClr val="accent6"/>
              </a:solidFill>
            </a:endParaRPr>
          </a:p>
        </p:txBody>
      </p:sp>
      <p:sp>
        <p:nvSpPr>
          <p:cNvPr id="4" name="Content Placeholder 3"/>
          <p:cNvSpPr>
            <a:spLocks noGrp="1"/>
          </p:cNvSpPr>
          <p:nvPr>
            <p:ph idx="1"/>
          </p:nvPr>
        </p:nvSpPr>
        <p:spPr>
          <a:xfrm>
            <a:off x="395536" y="1070484"/>
            <a:ext cx="4608512"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A distracted driver is less aware of what is happening around them, miss hazards and react more slowly, which increases the chances of being involved in a collision</a:t>
            </a:r>
          </a:p>
          <a:p>
            <a:pPr marL="285750" indent="-285750">
              <a:buClr>
                <a:schemeClr val="accent6"/>
              </a:buClr>
              <a:buFont typeface="Arial" panose="020B0604020202020204" pitchFamily="34" charset="0"/>
              <a:buChar char="•"/>
            </a:pPr>
            <a:r>
              <a:rPr lang="en-GB" dirty="0">
                <a:solidFill>
                  <a:schemeClr val="tx1"/>
                </a:solidFill>
              </a:rPr>
              <a:t>A wide range of things can distract drivers.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812" y="868152"/>
            <a:ext cx="2685772" cy="2927734"/>
          </a:xfrm>
          <a:prstGeom prst="rect">
            <a:avLst/>
          </a:prstGeom>
        </p:spPr>
      </p:pic>
    </p:spTree>
    <p:extLst>
      <p:ext uri="{BB962C8B-B14F-4D97-AF65-F5344CB8AC3E}">
        <p14:creationId xmlns:p14="http://schemas.microsoft.com/office/powerpoint/2010/main" val="38620170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Mobile phones</a:t>
            </a:r>
            <a:endParaRPr lang="en-GB" dirty="0">
              <a:solidFill>
                <a:schemeClr val="accent6"/>
              </a:solidFill>
            </a:endParaRPr>
          </a:p>
        </p:txBody>
      </p:sp>
      <p:sp>
        <p:nvSpPr>
          <p:cNvPr id="4" name="Content Placeholder 3"/>
          <p:cNvSpPr>
            <a:spLocks noGrp="1"/>
          </p:cNvSpPr>
          <p:nvPr>
            <p:ph idx="1"/>
          </p:nvPr>
        </p:nvSpPr>
        <p:spPr>
          <a:xfrm>
            <a:off x="395536" y="1070484"/>
            <a:ext cx="4968552"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It is illegal to use a handheld phone while driving. Although hands-free phone use is not specifically illegal, you can be charged with failing to have proper control of the vehicle</a:t>
            </a:r>
          </a:p>
          <a:p>
            <a:pPr marL="285750" indent="-285750">
              <a:buClr>
                <a:schemeClr val="accent6"/>
              </a:buClr>
              <a:buFont typeface="Arial" panose="020B0604020202020204" pitchFamily="34" charset="0"/>
              <a:buChar char="•"/>
            </a:pPr>
            <a:r>
              <a:rPr lang="en-GB" dirty="0">
                <a:solidFill>
                  <a:schemeClr val="tx1"/>
                </a:solidFill>
              </a:rPr>
              <a:t>Hands-free phones do not significantly reduce the risk</a:t>
            </a:r>
          </a:p>
          <a:p>
            <a:pPr marL="285750" indent="-285750">
              <a:buClr>
                <a:schemeClr val="accent6"/>
              </a:buClr>
              <a:buFont typeface="Arial" panose="020B0604020202020204" pitchFamily="34" charset="0"/>
              <a:buChar char="•"/>
            </a:pPr>
            <a:r>
              <a:rPr lang="en-GB" dirty="0">
                <a:solidFill>
                  <a:schemeClr val="tx1"/>
                </a:solidFill>
              </a:rPr>
              <a:t>Avoid the temptation to take hands-free calls when you are driving.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812" y="912049"/>
            <a:ext cx="2685772" cy="2839940"/>
          </a:xfrm>
          <a:prstGeom prst="rect">
            <a:avLst/>
          </a:prstGeom>
        </p:spPr>
      </p:pic>
    </p:spTree>
    <p:extLst>
      <p:ext uri="{BB962C8B-B14F-4D97-AF65-F5344CB8AC3E}">
        <p14:creationId xmlns:p14="http://schemas.microsoft.com/office/powerpoint/2010/main" val="395221665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4816" y="940160"/>
            <a:ext cx="3269764" cy="2783718"/>
          </a:xfrm>
          <a:prstGeom prst="rect">
            <a:avLst/>
          </a:prstGeom>
        </p:spPr>
      </p:pic>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Accidents</a:t>
            </a:r>
            <a:endParaRPr lang="en-GB" dirty="0">
              <a:solidFill>
                <a:schemeClr val="accent6"/>
              </a:solidFill>
            </a:endParaRPr>
          </a:p>
        </p:txBody>
      </p:sp>
      <p:sp>
        <p:nvSpPr>
          <p:cNvPr id="4" name="Content Placeholder 3"/>
          <p:cNvSpPr>
            <a:spLocks noGrp="1"/>
          </p:cNvSpPr>
          <p:nvPr>
            <p:ph idx="1"/>
          </p:nvPr>
        </p:nvSpPr>
        <p:spPr>
          <a:xfrm>
            <a:off x="395536" y="1070484"/>
            <a:ext cx="5184576" cy="2509378"/>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Keep copies of procedure and other relevant documentation in your vehicle</a:t>
            </a:r>
          </a:p>
          <a:p>
            <a:pPr marL="285750" indent="-285750">
              <a:buClr>
                <a:schemeClr val="accent6"/>
              </a:buClr>
              <a:buFont typeface="Arial" panose="020B0604020202020204" pitchFamily="34" charset="0"/>
              <a:buChar char="•"/>
            </a:pPr>
            <a:r>
              <a:rPr lang="en-GB" dirty="0">
                <a:solidFill>
                  <a:schemeClr val="tx1"/>
                </a:solidFill>
              </a:rPr>
              <a:t>In the event of a collision, follow the company procedure </a:t>
            </a:r>
          </a:p>
          <a:p>
            <a:pPr marL="285750" indent="-285750">
              <a:buClr>
                <a:schemeClr val="accent6"/>
              </a:buClr>
              <a:buFont typeface="Arial" panose="020B0604020202020204" pitchFamily="34" charset="0"/>
              <a:buChar char="•"/>
            </a:pPr>
            <a:r>
              <a:rPr lang="en-GB" dirty="0">
                <a:solidFill>
                  <a:schemeClr val="tx1"/>
                </a:solidFill>
              </a:rPr>
              <a:t>Record and report the collision to your employer.</a:t>
            </a:r>
          </a:p>
        </p:txBody>
      </p:sp>
    </p:spTree>
    <p:extLst>
      <p:ext uri="{BB962C8B-B14F-4D97-AF65-F5344CB8AC3E}">
        <p14:creationId xmlns:p14="http://schemas.microsoft.com/office/powerpoint/2010/main" val="15768510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b="1" dirty="0">
                <a:solidFill>
                  <a:schemeClr val="accent6"/>
                </a:solidFill>
              </a:rPr>
              <a:t>Young drivers at </a:t>
            </a:r>
            <a:r>
              <a:rPr lang="en-GB" b="1" dirty="0" smtClean="0">
                <a:solidFill>
                  <a:schemeClr val="accent6"/>
                </a:solidFill>
              </a:rPr>
              <a:t>work</a:t>
            </a:r>
            <a:endParaRPr lang="en-GB" dirty="0">
              <a:solidFill>
                <a:schemeClr val="accent6"/>
              </a:solidFill>
            </a:endParaRPr>
          </a:p>
        </p:txBody>
      </p:sp>
      <p:sp>
        <p:nvSpPr>
          <p:cNvPr id="4" name="Content Placeholder 3"/>
          <p:cNvSpPr>
            <a:spLocks noGrp="1"/>
          </p:cNvSpPr>
          <p:nvPr>
            <p:ph idx="1"/>
          </p:nvPr>
        </p:nvSpPr>
        <p:spPr>
          <a:xfrm>
            <a:off x="395536" y="1059582"/>
            <a:ext cx="4032448" cy="2934326"/>
          </a:xfrm>
        </p:spPr>
        <p:txBody>
          <a:bodyPr/>
          <a:lstStyle/>
          <a:p>
            <a:pPr marL="285750" indent="-285750">
              <a:buClr>
                <a:schemeClr val="accent6"/>
              </a:buClr>
              <a:buFont typeface="Arial" panose="020B0604020202020204" pitchFamily="34" charset="0"/>
              <a:buChar char="•"/>
            </a:pPr>
            <a:r>
              <a:rPr lang="en-GB" dirty="0">
                <a:solidFill>
                  <a:schemeClr val="tx1"/>
                </a:solidFill>
              </a:rPr>
              <a:t>Each year, around </a:t>
            </a:r>
            <a:r>
              <a:rPr lang="en-GB" b="1" dirty="0">
                <a:solidFill>
                  <a:schemeClr val="tx1"/>
                </a:solidFill>
              </a:rPr>
              <a:t>1,800</a:t>
            </a:r>
            <a:r>
              <a:rPr lang="en-GB" dirty="0">
                <a:solidFill>
                  <a:schemeClr val="tx1"/>
                </a:solidFill>
              </a:rPr>
              <a:t> people are killed </a:t>
            </a:r>
            <a:r>
              <a:rPr lang="en-GB" dirty="0" smtClean="0">
                <a:solidFill>
                  <a:schemeClr val="tx1"/>
                </a:solidFill>
              </a:rPr>
              <a:t>      and a </a:t>
            </a:r>
            <a:r>
              <a:rPr lang="en-GB" dirty="0">
                <a:solidFill>
                  <a:schemeClr val="tx1"/>
                </a:solidFill>
              </a:rPr>
              <a:t>further </a:t>
            </a:r>
            <a:r>
              <a:rPr lang="en-GB" b="1" dirty="0">
                <a:solidFill>
                  <a:schemeClr val="tx1"/>
                </a:solidFill>
              </a:rPr>
              <a:t>25,000</a:t>
            </a:r>
            <a:r>
              <a:rPr lang="en-GB" dirty="0">
                <a:solidFill>
                  <a:schemeClr val="tx1"/>
                </a:solidFill>
              </a:rPr>
              <a:t> are seriously injured </a:t>
            </a:r>
            <a:r>
              <a:rPr lang="en-GB" dirty="0" smtClean="0">
                <a:solidFill>
                  <a:schemeClr val="tx1"/>
                </a:solidFill>
              </a:rPr>
              <a:t>       on </a:t>
            </a:r>
            <a:r>
              <a:rPr lang="en-GB" dirty="0">
                <a:solidFill>
                  <a:schemeClr val="tx1"/>
                </a:solidFill>
              </a:rPr>
              <a:t>our roads</a:t>
            </a:r>
          </a:p>
          <a:p>
            <a:pPr marL="285750" indent="-285750">
              <a:buClr>
                <a:schemeClr val="accent6"/>
              </a:buClr>
              <a:buFont typeface="Arial" panose="020B0604020202020204" pitchFamily="34" charset="0"/>
              <a:buChar char="•"/>
            </a:pPr>
            <a:r>
              <a:rPr lang="en-GB" dirty="0">
                <a:solidFill>
                  <a:schemeClr val="tx1"/>
                </a:solidFill>
              </a:rPr>
              <a:t>One in four accidents involves someone driving for work</a:t>
            </a:r>
          </a:p>
          <a:p>
            <a:pPr marL="285750" indent="-285750">
              <a:buClr>
                <a:schemeClr val="accent6"/>
              </a:buClr>
              <a:buFont typeface="Arial" panose="020B0604020202020204" pitchFamily="34" charset="0"/>
              <a:buChar char="•"/>
            </a:pPr>
            <a:r>
              <a:rPr lang="en-GB" dirty="0">
                <a:solidFill>
                  <a:schemeClr val="tx1"/>
                </a:solidFill>
              </a:rPr>
              <a:t>Young drivers face higher risks because they are inexperienced as drivers and driving for work is different to driving </a:t>
            </a:r>
            <a:r>
              <a:rPr lang="en-GB" dirty="0" smtClean="0">
                <a:solidFill>
                  <a:schemeClr val="tx1"/>
                </a:solidFill>
              </a:rPr>
              <a:t>     for </a:t>
            </a:r>
            <a:r>
              <a:rPr lang="en-GB" dirty="0">
                <a:solidFill>
                  <a:schemeClr val="tx1"/>
                </a:solidFill>
              </a:rPr>
              <a:t>personal </a:t>
            </a:r>
            <a:r>
              <a:rPr lang="en-GB" dirty="0" smtClean="0">
                <a:solidFill>
                  <a:schemeClr val="tx1"/>
                </a:solidFill>
              </a:rPr>
              <a:t>reasons.</a:t>
            </a:r>
            <a:endParaRPr lang="en-GB"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9413" y="483518"/>
            <a:ext cx="2760196" cy="3420380"/>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Breakdowns</a:t>
            </a:r>
            <a:endParaRPr lang="en-GB" dirty="0">
              <a:solidFill>
                <a:schemeClr val="accent6"/>
              </a:solidFill>
            </a:endParaRPr>
          </a:p>
        </p:txBody>
      </p:sp>
      <p:sp>
        <p:nvSpPr>
          <p:cNvPr id="4" name="Content Placeholder 3"/>
          <p:cNvSpPr>
            <a:spLocks noGrp="1"/>
          </p:cNvSpPr>
          <p:nvPr>
            <p:ph idx="1"/>
          </p:nvPr>
        </p:nvSpPr>
        <p:spPr>
          <a:xfrm>
            <a:off x="395536" y="1070484"/>
            <a:ext cx="4608512" cy="2509378"/>
          </a:xfrm>
        </p:spPr>
        <p:txBody>
          <a:bodyPr>
            <a:noAutofit/>
          </a:bodyPr>
          <a:lstStyle/>
          <a:p>
            <a:pPr>
              <a:buClr>
                <a:schemeClr val="accent6"/>
              </a:buClr>
            </a:pPr>
            <a:r>
              <a:rPr lang="en-GB" b="1" dirty="0">
                <a:solidFill>
                  <a:schemeClr val="tx1"/>
                </a:solidFill>
              </a:rPr>
              <a:t>In the event of a breakdown:</a:t>
            </a:r>
          </a:p>
          <a:p>
            <a:pPr marL="285750" indent="-285750">
              <a:buClr>
                <a:schemeClr val="accent6"/>
              </a:buClr>
              <a:buFont typeface="Arial" panose="020B0604020202020204" pitchFamily="34" charset="0"/>
              <a:buChar char="•"/>
            </a:pPr>
            <a:r>
              <a:rPr lang="en-GB" dirty="0">
                <a:solidFill>
                  <a:schemeClr val="tx1"/>
                </a:solidFill>
              </a:rPr>
              <a:t>Move the vehicle off the carriageway (if possible) and switch on hazard warning lights</a:t>
            </a:r>
          </a:p>
          <a:p>
            <a:pPr marL="285750" indent="-285750">
              <a:buClr>
                <a:schemeClr val="accent6"/>
              </a:buClr>
              <a:buFont typeface="Arial" panose="020B0604020202020204" pitchFamily="34" charset="0"/>
              <a:buChar char="•"/>
            </a:pPr>
            <a:r>
              <a:rPr lang="en-GB" dirty="0">
                <a:solidFill>
                  <a:schemeClr val="tx1"/>
                </a:solidFill>
              </a:rPr>
              <a:t>Call the emergency services or breakdown firm.</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5940" y="912049"/>
            <a:ext cx="2607515" cy="2839940"/>
          </a:xfrm>
          <a:prstGeom prst="rect">
            <a:avLst/>
          </a:prstGeom>
        </p:spPr>
      </p:pic>
    </p:spTree>
    <p:extLst>
      <p:ext uri="{BB962C8B-B14F-4D97-AF65-F5344CB8AC3E}">
        <p14:creationId xmlns:p14="http://schemas.microsoft.com/office/powerpoint/2010/main" val="8881240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6676" y="771550"/>
            <a:ext cx="3153796" cy="2976616"/>
          </a:xfrm>
          <a:prstGeom prst="rect">
            <a:avLst/>
          </a:prstGeom>
        </p:spPr>
      </p:pic>
      <p:sp>
        <p:nvSpPr>
          <p:cNvPr id="4" name="Text Placeholder 3"/>
          <p:cNvSpPr>
            <a:spLocks noGrp="1"/>
          </p:cNvSpPr>
          <p:nvPr>
            <p:ph type="body" sz="quarter" idx="13"/>
          </p:nvPr>
        </p:nvSpPr>
        <p:spPr>
          <a:xfrm>
            <a:off x="279194" y="3460098"/>
            <a:ext cx="3960564" cy="263780"/>
          </a:xfrm>
        </p:spPr>
        <p:txBody>
          <a:bodyPr/>
          <a:lstStyle/>
          <a:p>
            <a:r>
              <a:rPr lang="en-US" sz="1600" dirty="0" smtClean="0">
                <a:solidFill>
                  <a:schemeClr val="tx1"/>
                </a:solidFill>
              </a:rPr>
              <a:t>Company Name</a:t>
            </a:r>
            <a:endParaRPr lang="en-GB" sz="1600" dirty="0">
              <a:solidFill>
                <a:schemeClr val="tx1"/>
              </a:solidFill>
            </a:endParaRPr>
          </a:p>
        </p:txBody>
      </p:sp>
      <p:sp>
        <p:nvSpPr>
          <p:cNvPr id="5" name="Text Placeholder 4"/>
          <p:cNvSpPr>
            <a:spLocks noGrp="1"/>
          </p:cNvSpPr>
          <p:nvPr>
            <p:ph type="body" sz="quarter" idx="14"/>
          </p:nvPr>
        </p:nvSpPr>
        <p:spPr/>
        <p:txBody>
          <a:bodyPr/>
          <a:lstStyle/>
          <a:p>
            <a:r>
              <a:rPr lang="en-GB" sz="1600" dirty="0">
                <a:solidFill>
                  <a:schemeClr val="tx1"/>
                </a:solidFill>
              </a:rPr>
              <a:t>Link to company policies on safe driving</a:t>
            </a:r>
          </a:p>
        </p:txBody>
      </p:sp>
      <p:sp>
        <p:nvSpPr>
          <p:cNvPr id="6" name="Text Placeholder 5"/>
          <p:cNvSpPr>
            <a:spLocks noGrp="1"/>
          </p:cNvSpPr>
          <p:nvPr>
            <p:ph type="body" sz="quarter" idx="15"/>
          </p:nvPr>
        </p:nvSpPr>
        <p:spPr/>
        <p:txBody>
          <a:bodyPr/>
          <a:lstStyle/>
          <a:p>
            <a:r>
              <a:rPr lang="en-US" dirty="0" smtClean="0">
                <a:solidFill>
                  <a:schemeClr val="accent6"/>
                </a:solidFill>
              </a:rPr>
              <a:t>Thank you</a:t>
            </a:r>
            <a:endParaRPr lang="en-GB" dirty="0">
              <a:solidFill>
                <a:schemeClr val="accent6"/>
              </a:solidFill>
            </a:endParaRPr>
          </a:p>
        </p:txBody>
      </p:sp>
      <p:sp>
        <p:nvSpPr>
          <p:cNvPr id="7" name="Text Placeholder 6"/>
          <p:cNvSpPr>
            <a:spLocks noGrp="1"/>
          </p:cNvSpPr>
          <p:nvPr>
            <p:ph type="body" sz="quarter" idx="16"/>
          </p:nvPr>
        </p:nvSpPr>
        <p:spPr>
          <a:xfrm>
            <a:off x="270438" y="2979359"/>
            <a:ext cx="5544616" cy="384479"/>
          </a:xfrm>
        </p:spPr>
        <p:txBody>
          <a:bodyPr/>
          <a:lstStyle/>
          <a:p>
            <a:r>
              <a:rPr lang="en-US" sz="2000" dirty="0" smtClean="0">
                <a:solidFill>
                  <a:schemeClr val="tx1"/>
                </a:solidFill>
              </a:rPr>
              <a:t>Presenters Name</a:t>
            </a:r>
            <a:endParaRPr lang="en-GB" sz="2000" dirty="0">
              <a:solidFill>
                <a:schemeClr val="tx1"/>
              </a:solidFill>
            </a:endParaRPr>
          </a:p>
        </p:txBody>
      </p:sp>
      <p:sp>
        <p:nvSpPr>
          <p:cNvPr id="8" name="Text Placeholder 4"/>
          <p:cNvSpPr txBox="1">
            <a:spLocks/>
          </p:cNvSpPr>
          <p:nvPr/>
        </p:nvSpPr>
        <p:spPr bwMode="auto">
          <a:xfrm>
            <a:off x="4716016" y="4468247"/>
            <a:ext cx="4327213" cy="2637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fontAlgn="base">
              <a:lnSpc>
                <a:spcPts val="2500"/>
              </a:lnSpc>
              <a:spcBef>
                <a:spcPct val="20000"/>
              </a:spcBef>
              <a:spcAft>
                <a:spcPct val="0"/>
              </a:spcAft>
              <a:buFontTx/>
              <a:buNone/>
              <a:defRPr sz="2400" b="0" kern="1200" baseline="0">
                <a:solidFill>
                  <a:srgbClr val="002060"/>
                </a:solidFill>
                <a:latin typeface="+mn-lt"/>
                <a:ea typeface="+mn-ea"/>
                <a:cs typeface="+mn-cs"/>
              </a:defRPr>
            </a:lvl1pPr>
            <a:lvl2pPr marL="457200" algn="l" rtl="0" fontAlgn="base">
              <a:spcBef>
                <a:spcPct val="20000"/>
              </a:spcBef>
              <a:spcAft>
                <a:spcPct val="0"/>
              </a:spcAft>
              <a:buFont typeface="Arial" charset="0"/>
              <a:defRPr sz="1600" kern="1200">
                <a:solidFill>
                  <a:srgbClr val="002060"/>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2060"/>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2060"/>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2060"/>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0" dirty="0"/>
              <a:t>See </a:t>
            </a:r>
            <a:r>
              <a:rPr lang="en-GB" sz="1100" dirty="0">
                <a:hlinkClick r:id="rId3"/>
              </a:rPr>
              <a:t>www.rospa.com/road-safety/</a:t>
            </a:r>
            <a:r>
              <a:rPr lang="en-GB" sz="1100" dirty="0"/>
              <a:t> </a:t>
            </a:r>
            <a:r>
              <a:rPr lang="en-GB" sz="1100" dirty="0">
                <a:solidFill>
                  <a:schemeClr val="tx1"/>
                </a:solidFill>
              </a:rPr>
              <a:t>for more information from RoSPA</a:t>
            </a:r>
          </a:p>
        </p:txBody>
      </p:sp>
    </p:spTree>
    <p:extLst>
      <p:ext uri="{BB962C8B-B14F-4D97-AF65-F5344CB8AC3E}">
        <p14:creationId xmlns:p14="http://schemas.microsoft.com/office/powerpoint/2010/main" val="3370507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b="1" dirty="0" smtClean="0">
                <a:solidFill>
                  <a:schemeClr val="accent6"/>
                </a:solidFill>
              </a:rPr>
              <a:t>Your employer’s responsibility</a:t>
            </a:r>
            <a:endParaRPr lang="en-GB" dirty="0">
              <a:solidFill>
                <a:schemeClr val="accent6"/>
              </a:solidFill>
            </a:endParaRPr>
          </a:p>
        </p:txBody>
      </p:sp>
      <p:sp>
        <p:nvSpPr>
          <p:cNvPr id="4" name="Content Placeholder 3"/>
          <p:cNvSpPr>
            <a:spLocks noGrp="1"/>
          </p:cNvSpPr>
          <p:nvPr>
            <p:ph idx="1"/>
          </p:nvPr>
        </p:nvSpPr>
        <p:spPr>
          <a:xfrm>
            <a:off x="394562" y="1419622"/>
            <a:ext cx="3672408" cy="2088232"/>
          </a:xfrm>
        </p:spPr>
        <p:txBody>
          <a:bodyPr>
            <a:normAutofit lnSpcReduction="10000"/>
          </a:bodyPr>
          <a:lstStyle/>
          <a:p>
            <a:pPr algn="ctr"/>
            <a:r>
              <a:rPr lang="en-GB" dirty="0" smtClean="0">
                <a:solidFill>
                  <a:schemeClr val="tx1"/>
                </a:solidFill>
              </a:rPr>
              <a:t>“</a:t>
            </a:r>
            <a:r>
              <a:rPr lang="en-GB" i="1" dirty="0">
                <a:solidFill>
                  <a:schemeClr val="tx1"/>
                </a:solidFill>
              </a:rPr>
              <a:t>Health and safety law applies to work activities on the road in the same way as it does to all work activities and you need to manage the risks to drivers as part of your health and safety arrangements</a:t>
            </a:r>
            <a:r>
              <a:rPr lang="en-GB" dirty="0" smtClean="0">
                <a:solidFill>
                  <a:schemeClr val="tx1"/>
                </a:solidFill>
              </a:rPr>
              <a:t>.”</a:t>
            </a:r>
          </a:p>
          <a:p>
            <a:pPr algn="ctr"/>
            <a:endParaRPr lang="en-GB" dirty="0" smtClean="0">
              <a:solidFill>
                <a:schemeClr val="tx1"/>
              </a:solidFill>
            </a:endParaRPr>
          </a:p>
          <a:p>
            <a:pPr algn="ctr"/>
            <a:r>
              <a:rPr lang="en-GB" dirty="0" smtClean="0">
                <a:solidFill>
                  <a:schemeClr val="tx1"/>
                </a:solidFill>
              </a:rPr>
              <a:t> </a:t>
            </a:r>
            <a:r>
              <a:rPr lang="en-GB" dirty="0">
                <a:solidFill>
                  <a:schemeClr val="tx1"/>
                </a:solidFill>
                <a:latin typeface="Calibri Light" panose="020F0302020204030204" pitchFamily="34" charset="0"/>
                <a:cs typeface="Calibri Light" panose="020F0302020204030204" pitchFamily="34" charset="0"/>
              </a:rPr>
              <a:t>(</a:t>
            </a:r>
            <a:r>
              <a:rPr lang="en-GB" i="1" dirty="0">
                <a:solidFill>
                  <a:schemeClr val="tx1"/>
                </a:solidFill>
                <a:latin typeface="Calibri Light" panose="020F0302020204030204" pitchFamily="34" charset="0"/>
                <a:cs typeface="Calibri Light" panose="020F0302020204030204" pitchFamily="34" charset="0"/>
              </a:rPr>
              <a:t>HSE “Driving at Work” guidance for employers, 2014)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131590"/>
            <a:ext cx="4608512" cy="2952672"/>
          </a:xfrm>
          <a:prstGeom prst="rect">
            <a:avLst/>
          </a:prstGeom>
        </p:spPr>
      </p:pic>
    </p:spTree>
    <p:extLst>
      <p:ext uri="{BB962C8B-B14F-4D97-AF65-F5344CB8AC3E}">
        <p14:creationId xmlns:p14="http://schemas.microsoft.com/office/powerpoint/2010/main" val="1887547319"/>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b="1" dirty="0" smtClean="0">
                <a:solidFill>
                  <a:schemeClr val="accent6"/>
                </a:solidFill>
              </a:rPr>
              <a:t>Your responsibility</a:t>
            </a:r>
            <a:endParaRPr lang="en-GB" dirty="0">
              <a:solidFill>
                <a:schemeClr val="accent6"/>
              </a:solidFill>
            </a:endParaRPr>
          </a:p>
        </p:txBody>
      </p:sp>
      <p:sp>
        <p:nvSpPr>
          <p:cNvPr id="4" name="Content Placeholder 3"/>
          <p:cNvSpPr>
            <a:spLocks noGrp="1"/>
          </p:cNvSpPr>
          <p:nvPr>
            <p:ph idx="1"/>
          </p:nvPr>
        </p:nvSpPr>
        <p:spPr>
          <a:xfrm>
            <a:off x="395536" y="1347614"/>
            <a:ext cx="4608512" cy="2016224"/>
          </a:xfrm>
        </p:spPr>
        <p:txBody>
          <a:bodyPr/>
          <a:lstStyle/>
          <a:p>
            <a:r>
              <a:rPr lang="en-GB" b="1" dirty="0">
                <a:solidFill>
                  <a:schemeClr val="tx1"/>
                </a:solidFill>
              </a:rPr>
              <a:t>You must:</a:t>
            </a:r>
          </a:p>
          <a:p>
            <a:pPr marL="285750" indent="-285750">
              <a:buClr>
                <a:schemeClr val="accent6"/>
              </a:buClr>
              <a:buFont typeface="Arial" panose="020B0604020202020204" pitchFamily="34" charset="0"/>
              <a:buChar char="•"/>
            </a:pPr>
            <a:r>
              <a:rPr lang="en-GB" dirty="0">
                <a:solidFill>
                  <a:schemeClr val="tx1"/>
                </a:solidFill>
              </a:rPr>
              <a:t>Be properly licensed</a:t>
            </a:r>
          </a:p>
          <a:p>
            <a:pPr marL="285750" indent="-285750">
              <a:buClr>
                <a:schemeClr val="accent6"/>
              </a:buClr>
              <a:buFont typeface="Arial" panose="020B0604020202020204" pitchFamily="34" charset="0"/>
              <a:buChar char="•"/>
            </a:pPr>
            <a:r>
              <a:rPr lang="en-GB" dirty="0">
                <a:solidFill>
                  <a:schemeClr val="tx1"/>
                </a:solidFill>
              </a:rPr>
              <a:t>Be insured to drive for work</a:t>
            </a:r>
          </a:p>
          <a:p>
            <a:pPr marL="285750" indent="-285750">
              <a:buClr>
                <a:schemeClr val="accent6"/>
              </a:buClr>
              <a:buFont typeface="Arial" panose="020B0604020202020204" pitchFamily="34" charset="0"/>
              <a:buChar char="•"/>
            </a:pPr>
            <a:r>
              <a:rPr lang="en-GB" dirty="0">
                <a:solidFill>
                  <a:schemeClr val="tx1"/>
                </a:solidFill>
              </a:rPr>
              <a:t>Be fit to drive</a:t>
            </a:r>
          </a:p>
          <a:p>
            <a:pPr marL="285750" indent="-285750">
              <a:buClr>
                <a:schemeClr val="accent6"/>
              </a:buClr>
              <a:buFont typeface="Arial" panose="020B0604020202020204" pitchFamily="34" charset="0"/>
              <a:buChar char="•"/>
            </a:pPr>
            <a:r>
              <a:rPr lang="en-GB" dirty="0">
                <a:solidFill>
                  <a:schemeClr val="tx1"/>
                </a:solidFill>
              </a:rPr>
              <a:t>Comply with traffic laws</a:t>
            </a:r>
          </a:p>
          <a:p>
            <a:pPr marL="285750" indent="-285750">
              <a:buClr>
                <a:schemeClr val="accent6"/>
              </a:buClr>
              <a:buFont typeface="Arial" panose="020B0604020202020204" pitchFamily="34" charset="0"/>
              <a:buChar char="•"/>
            </a:pPr>
            <a:r>
              <a:rPr lang="en-GB" dirty="0">
                <a:solidFill>
                  <a:schemeClr val="tx1"/>
                </a:solidFill>
              </a:rPr>
              <a:t>Follow your employer’s policies and procedures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771550"/>
            <a:ext cx="2906504" cy="3168352"/>
          </a:xfrm>
          <a:prstGeom prst="rect">
            <a:avLst/>
          </a:prstGeom>
        </p:spPr>
      </p:pic>
    </p:spTree>
    <p:extLst>
      <p:ext uri="{BB962C8B-B14F-4D97-AF65-F5344CB8AC3E}">
        <p14:creationId xmlns:p14="http://schemas.microsoft.com/office/powerpoint/2010/main" val="9258348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additive="base">
                                        <p:cTn id="12"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additive="base">
                                        <p:cTn id="22"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b="1" dirty="0" smtClean="0">
                <a:solidFill>
                  <a:schemeClr val="accent6"/>
                </a:solidFill>
              </a:rPr>
              <a:t>The vehicle</a:t>
            </a:r>
            <a:endParaRPr lang="en-GB" dirty="0">
              <a:solidFill>
                <a:schemeClr val="accent6"/>
              </a:solidFill>
            </a:endParaRPr>
          </a:p>
        </p:txBody>
      </p:sp>
      <p:sp>
        <p:nvSpPr>
          <p:cNvPr id="4" name="Content Placeholder 3"/>
          <p:cNvSpPr>
            <a:spLocks noGrp="1"/>
          </p:cNvSpPr>
          <p:nvPr>
            <p:ph idx="1"/>
          </p:nvPr>
        </p:nvSpPr>
        <p:spPr>
          <a:xfrm>
            <a:off x="9348510" y="699542"/>
            <a:ext cx="1929553" cy="616542"/>
          </a:xfrm>
        </p:spPr>
        <p:txBody>
          <a:bodyPr>
            <a:normAutofit fontScale="70000" lnSpcReduction="20000"/>
          </a:bodyPr>
          <a:lstStyle/>
          <a:p>
            <a:r>
              <a:rPr lang="en-GB" dirty="0">
                <a:solidFill>
                  <a:schemeClr val="tx1"/>
                </a:solidFill>
              </a:rPr>
              <a:t>You are responsible for ensuring that the vehicle you are driving is safe and legal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519522"/>
            <a:ext cx="2899990" cy="3456384"/>
          </a:xfrm>
          <a:prstGeom prst="rect">
            <a:avLst/>
          </a:prstGeom>
        </p:spPr>
      </p:pic>
      <p:pic>
        <p:nvPicPr>
          <p:cNvPr id="6" name="Picture 5"/>
          <p:cNvPicPr>
            <a:picLocks noChangeAspect="1"/>
          </p:cNvPicPr>
          <p:nvPr/>
        </p:nvPicPr>
        <p:blipFill>
          <a:blip r:embed="rId4"/>
          <a:stretch>
            <a:fillRect/>
          </a:stretch>
        </p:blipFill>
        <p:spPr>
          <a:xfrm>
            <a:off x="9173938" y="3363838"/>
            <a:ext cx="2512078" cy="1008112"/>
          </a:xfrm>
          <a:prstGeom prst="rect">
            <a:avLst/>
          </a:prstGeom>
        </p:spPr>
      </p:pic>
      <p:pic>
        <p:nvPicPr>
          <p:cNvPr id="7" name="Picture 6"/>
          <p:cNvPicPr>
            <a:picLocks noChangeAspect="1"/>
          </p:cNvPicPr>
          <p:nvPr/>
        </p:nvPicPr>
        <p:blipFill>
          <a:blip r:embed="rId5"/>
          <a:stretch>
            <a:fillRect/>
          </a:stretch>
        </p:blipFill>
        <p:spPr>
          <a:xfrm flipH="1">
            <a:off x="-1440527" y="3310026"/>
            <a:ext cx="1010836" cy="972108"/>
          </a:xfrm>
          <a:prstGeom prst="rect">
            <a:avLst/>
          </a:prstGeom>
        </p:spPr>
      </p:pic>
      <p:grpSp>
        <p:nvGrpSpPr>
          <p:cNvPr id="14" name="Group 13"/>
          <p:cNvGrpSpPr/>
          <p:nvPr/>
        </p:nvGrpSpPr>
        <p:grpSpPr>
          <a:xfrm>
            <a:off x="1216162" y="996471"/>
            <a:ext cx="2574081" cy="2730149"/>
            <a:chOff x="1216162" y="996471"/>
            <a:chExt cx="2574081" cy="2730149"/>
          </a:xfrm>
        </p:grpSpPr>
        <p:sp>
          <p:nvSpPr>
            <p:cNvPr id="13" name="Freeform 12"/>
            <p:cNvSpPr/>
            <p:nvPr userDrawn="1"/>
          </p:nvSpPr>
          <p:spPr>
            <a:xfrm rot="18026589">
              <a:off x="1138128" y="1074505"/>
              <a:ext cx="2730149" cy="2574081"/>
            </a:xfrm>
            <a:custGeom>
              <a:avLst/>
              <a:gdLst>
                <a:gd name="connsiteX0" fmla="*/ 2550656 w 2730149"/>
                <a:gd name="connsiteY0" fmla="*/ 631340 h 2574081"/>
                <a:gd name="connsiteX1" fmla="*/ 2547171 w 2730149"/>
                <a:gd name="connsiteY1" fmla="*/ 1948113 h 2574081"/>
                <a:gd name="connsiteX2" fmla="*/ 782036 w 2730149"/>
                <a:gd name="connsiteY2" fmla="*/ 2391103 h 2574081"/>
                <a:gd name="connsiteX3" fmla="*/ 483443 w 2730149"/>
                <a:gd name="connsiteY3" fmla="*/ 2144883 h 2574081"/>
                <a:gd name="connsiteX4" fmla="*/ 481586 w 2730149"/>
                <a:gd name="connsiteY4" fmla="*/ 2142589 h 2574081"/>
                <a:gd name="connsiteX5" fmla="*/ 0 w 2730149"/>
                <a:gd name="connsiteY5" fmla="*/ 2142589 h 2574081"/>
                <a:gd name="connsiteX6" fmla="*/ 237034 w 2730149"/>
                <a:gd name="connsiteY6" fmla="*/ 1733910 h 2574081"/>
                <a:gd name="connsiteX7" fmla="*/ 230707 w 2730149"/>
                <a:gd name="connsiteY7" fmla="*/ 1718485 h 2574081"/>
                <a:gd name="connsiteX8" fmla="*/ 339047 w 2730149"/>
                <a:gd name="connsiteY8" fmla="*/ 625968 h 2574081"/>
                <a:gd name="connsiteX9" fmla="*/ 2104182 w 2730149"/>
                <a:gd name="connsiteY9" fmla="*/ 182979 h 2574081"/>
                <a:gd name="connsiteX10" fmla="*/ 2550656 w 2730149"/>
                <a:gd name="connsiteY10" fmla="*/ 631340 h 257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0149" h="2574081">
                  <a:moveTo>
                    <a:pt x="2550656" y="631340"/>
                  </a:moveTo>
                  <a:cubicBezTo>
                    <a:pt x="2782874" y="1024374"/>
                    <a:pt x="2798178" y="1528906"/>
                    <a:pt x="2547171" y="1948113"/>
                  </a:cubicBezTo>
                  <a:cubicBezTo>
                    <a:pt x="2182071" y="2557870"/>
                    <a:pt x="1391793" y="2756203"/>
                    <a:pt x="782036" y="2391103"/>
                  </a:cubicBezTo>
                  <a:cubicBezTo>
                    <a:pt x="667707" y="2322646"/>
                    <a:pt x="567842" y="2239242"/>
                    <a:pt x="483443" y="2144883"/>
                  </a:cubicBezTo>
                  <a:lnTo>
                    <a:pt x="481586" y="2142589"/>
                  </a:lnTo>
                  <a:lnTo>
                    <a:pt x="0" y="2142589"/>
                  </a:lnTo>
                  <a:lnTo>
                    <a:pt x="237034" y="1733910"/>
                  </a:lnTo>
                  <a:lnTo>
                    <a:pt x="230707" y="1718485"/>
                  </a:lnTo>
                  <a:cubicBezTo>
                    <a:pt x="106583" y="1369062"/>
                    <a:pt x="133678" y="968956"/>
                    <a:pt x="339047" y="625968"/>
                  </a:cubicBezTo>
                  <a:cubicBezTo>
                    <a:pt x="704148" y="16211"/>
                    <a:pt x="1494425" y="-182122"/>
                    <a:pt x="2104182" y="182979"/>
                  </a:cubicBezTo>
                  <a:cubicBezTo>
                    <a:pt x="2294731" y="297073"/>
                    <a:pt x="2445102" y="452688"/>
                    <a:pt x="2550656" y="6313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extBox 9"/>
            <p:cNvSpPr txBox="1"/>
            <p:nvPr userDrawn="1"/>
          </p:nvSpPr>
          <p:spPr>
            <a:xfrm>
              <a:off x="1368302" y="1713691"/>
              <a:ext cx="2290531" cy="1292662"/>
            </a:xfrm>
            <a:prstGeom prst="rect">
              <a:avLst/>
            </a:prstGeom>
            <a:noFill/>
          </p:spPr>
          <p:txBody>
            <a:bodyPr wrap="square" rtlCol="0">
              <a:spAutoFit/>
            </a:bodyPr>
            <a:lstStyle/>
            <a:p>
              <a:pPr algn="ctr"/>
              <a:r>
                <a:rPr lang="en-GB" sz="2400" b="1" dirty="0">
                  <a:solidFill>
                    <a:schemeClr val="bg1"/>
                  </a:solidFill>
                </a:rPr>
                <a:t>You</a:t>
              </a:r>
              <a:r>
                <a:rPr lang="en-GB" dirty="0">
                  <a:solidFill>
                    <a:schemeClr val="bg1"/>
                  </a:solidFill>
                </a:rPr>
                <a:t> are responsible for ensuring that the vehicle you are driving is </a:t>
              </a:r>
              <a:r>
                <a:rPr lang="en-GB" dirty="0" smtClean="0">
                  <a:solidFill>
                    <a:schemeClr val="bg1"/>
                  </a:solidFill>
                </a:rPr>
                <a:t>safe and </a:t>
              </a:r>
              <a:r>
                <a:rPr lang="en-GB" dirty="0">
                  <a:solidFill>
                    <a:schemeClr val="bg1"/>
                  </a:solidFill>
                </a:rPr>
                <a:t>legal</a:t>
              </a:r>
            </a:p>
          </p:txBody>
        </p:sp>
      </p:grpSp>
    </p:spTree>
    <p:extLst>
      <p:ext uri="{BB962C8B-B14F-4D97-AF65-F5344CB8AC3E}">
        <p14:creationId xmlns:p14="http://schemas.microsoft.com/office/powerpoint/2010/main" val="22936146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5E-6 -1.85185E-6 L -0.67153 -1.85185E-6 " pathEditMode="relative" rAng="0" ptsTypes="AA">
                                      <p:cBhvr>
                                        <p:cTn id="6" dur="2000" fill="hold"/>
                                        <p:tgtEl>
                                          <p:spTgt spid="6"/>
                                        </p:tgtEl>
                                        <p:attrNameLst>
                                          <p:attrName>ppt_x</p:attrName>
                                          <p:attrName>ppt_y</p:attrName>
                                        </p:attrNameLst>
                                      </p:cBhvr>
                                      <p:rCtr x="-33576" y="0"/>
                                    </p:animMotion>
                                  </p:childTnLst>
                                </p:cTn>
                              </p:par>
                              <p:par>
                                <p:cTn id="7" presetID="42" presetClass="path" presetSubtype="0" accel="50000" decel="50000" fill="hold" nodeType="withEffect">
                                  <p:stCondLst>
                                    <p:cond delay="0"/>
                                  </p:stCondLst>
                                  <p:childTnLst>
                                    <p:animMotion origin="layout" path="M -3.05556E-6 0.01698 L 0.28733 0.01729 " pathEditMode="relative" rAng="0" ptsTypes="AA">
                                      <p:cBhvr>
                                        <p:cTn id="8" dur="2000" fill="hold"/>
                                        <p:tgtEl>
                                          <p:spTgt spid="7"/>
                                        </p:tgtEl>
                                        <p:attrNameLst>
                                          <p:attrName>ppt_x</p:attrName>
                                          <p:attrName>ppt_y</p:attrName>
                                        </p:attrNameLst>
                                      </p:cBhvr>
                                      <p:rCtr x="14358" y="0"/>
                                    </p:animMotion>
                                  </p:childTnLst>
                                </p:cTn>
                              </p:par>
                            </p:childTnLst>
                          </p:cTn>
                        </p:par>
                        <p:par>
                          <p:cTn id="9" fill="hold">
                            <p:stCondLst>
                              <p:cond delay="20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b="1" dirty="0" smtClean="0">
                <a:solidFill>
                  <a:schemeClr val="accent6"/>
                </a:solidFill>
              </a:rPr>
              <a:t>Company vehicle</a:t>
            </a:r>
            <a:endParaRPr lang="en-GB" dirty="0">
              <a:solidFill>
                <a:schemeClr val="accent6"/>
              </a:solidFill>
            </a:endParaRPr>
          </a:p>
        </p:txBody>
      </p:sp>
      <p:sp>
        <p:nvSpPr>
          <p:cNvPr id="4" name="Content Placeholder 3"/>
          <p:cNvSpPr>
            <a:spLocks noGrp="1"/>
          </p:cNvSpPr>
          <p:nvPr>
            <p:ph idx="1"/>
          </p:nvPr>
        </p:nvSpPr>
        <p:spPr>
          <a:xfrm>
            <a:off x="395536" y="1347614"/>
            <a:ext cx="4536504" cy="2304256"/>
          </a:xfrm>
        </p:spPr>
        <p:txBody>
          <a:bodyPr>
            <a:noAutofit/>
          </a:bodyPr>
          <a:lstStyle/>
          <a:p>
            <a:r>
              <a:rPr lang="en-GB" b="1" dirty="0">
                <a:solidFill>
                  <a:schemeClr val="tx1"/>
                </a:solidFill>
              </a:rPr>
              <a:t>Your employer will have policies:</a:t>
            </a:r>
          </a:p>
          <a:p>
            <a:pPr marL="285750" indent="-285750">
              <a:buClr>
                <a:schemeClr val="accent6"/>
              </a:buClr>
              <a:buFont typeface="Arial" panose="020B0604020202020204" pitchFamily="34" charset="0"/>
              <a:buChar char="•"/>
            </a:pPr>
            <a:r>
              <a:rPr lang="en-GB" dirty="0">
                <a:solidFill>
                  <a:schemeClr val="tx1"/>
                </a:solidFill>
              </a:rPr>
              <a:t>To make sure your company vehicle is properly registered, taxed, </a:t>
            </a:r>
            <a:r>
              <a:rPr lang="en-GB" dirty="0" err="1">
                <a:solidFill>
                  <a:schemeClr val="tx1"/>
                </a:solidFill>
              </a:rPr>
              <a:t>MOT’d</a:t>
            </a:r>
            <a:r>
              <a:rPr lang="en-GB" dirty="0">
                <a:solidFill>
                  <a:schemeClr val="tx1"/>
                </a:solidFill>
              </a:rPr>
              <a:t> and serviced</a:t>
            </a:r>
          </a:p>
          <a:p>
            <a:pPr marL="285750" indent="-285750">
              <a:buClr>
                <a:schemeClr val="accent6"/>
              </a:buClr>
              <a:buFont typeface="Arial" panose="020B0604020202020204" pitchFamily="34" charset="0"/>
              <a:buChar char="•"/>
            </a:pPr>
            <a:r>
              <a:rPr lang="en-GB" dirty="0">
                <a:solidFill>
                  <a:schemeClr val="tx1"/>
                </a:solidFill>
              </a:rPr>
              <a:t>To check your driving licence</a:t>
            </a:r>
          </a:p>
          <a:p>
            <a:pPr marL="285750" indent="-285750">
              <a:buClr>
                <a:schemeClr val="accent6"/>
              </a:buClr>
              <a:buFont typeface="Arial" panose="020B0604020202020204" pitchFamily="34" charset="0"/>
              <a:buChar char="•"/>
            </a:pPr>
            <a:r>
              <a:rPr lang="en-GB" dirty="0">
                <a:solidFill>
                  <a:schemeClr val="tx1"/>
                </a:solidFill>
              </a:rPr>
              <a:t>On safe driving</a:t>
            </a:r>
          </a:p>
          <a:p>
            <a:endParaRPr lang="en-GB" dirty="0">
              <a:solidFill>
                <a:schemeClr val="tx1"/>
              </a:solidFill>
            </a:endParaRPr>
          </a:p>
          <a:p>
            <a:r>
              <a:rPr lang="en-GB" dirty="0">
                <a:solidFill>
                  <a:schemeClr val="tx1"/>
                </a:solidFill>
              </a:rPr>
              <a:t>Always familiarise yourself with a company vehicle before driving it.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627534"/>
            <a:ext cx="3716068" cy="3348372"/>
          </a:xfrm>
          <a:prstGeom prst="rect">
            <a:avLst/>
          </a:prstGeom>
        </p:spPr>
      </p:pic>
    </p:spTree>
    <p:extLst>
      <p:ext uri="{BB962C8B-B14F-4D97-AF65-F5344CB8AC3E}">
        <p14:creationId xmlns:p14="http://schemas.microsoft.com/office/powerpoint/2010/main" val="32144673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14442"/>
            <a:ext cx="8352928" cy="589156"/>
          </a:xfrm>
        </p:spPr>
        <p:txBody>
          <a:bodyPr>
            <a:noAutofit/>
          </a:bodyPr>
          <a:lstStyle/>
          <a:p>
            <a:r>
              <a:rPr lang="en-GB" b="1" dirty="0" smtClean="0">
                <a:solidFill>
                  <a:schemeClr val="accent6"/>
                </a:solidFill>
              </a:rPr>
              <a:t>Using your own vehicle</a:t>
            </a:r>
            <a:br>
              <a:rPr lang="en-GB" b="1" dirty="0" smtClean="0">
                <a:solidFill>
                  <a:schemeClr val="accent6"/>
                </a:solidFill>
              </a:rPr>
            </a:br>
            <a:r>
              <a:rPr lang="en-GB" b="1" dirty="0" smtClean="0">
                <a:solidFill>
                  <a:schemeClr val="accent6"/>
                </a:solidFill>
              </a:rPr>
              <a:t>for work</a:t>
            </a:r>
            <a:endParaRPr lang="en-GB" dirty="0">
              <a:solidFill>
                <a:schemeClr val="accent6"/>
              </a:solidFill>
            </a:endParaRPr>
          </a:p>
        </p:txBody>
      </p:sp>
      <p:sp>
        <p:nvSpPr>
          <p:cNvPr id="4" name="Content Placeholder 3"/>
          <p:cNvSpPr>
            <a:spLocks noGrp="1"/>
          </p:cNvSpPr>
          <p:nvPr>
            <p:ph idx="1"/>
          </p:nvPr>
        </p:nvSpPr>
        <p:spPr>
          <a:xfrm>
            <a:off x="395536" y="1563638"/>
            <a:ext cx="5169496" cy="2304256"/>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Even if the vehicle you are driving is your own, your employer has the same legal duty to check that it is safe and legal when it is being used for work</a:t>
            </a:r>
          </a:p>
          <a:p>
            <a:pPr marL="285750" indent="-285750">
              <a:buClr>
                <a:schemeClr val="accent6"/>
              </a:buClr>
              <a:buFont typeface="Arial" panose="020B0604020202020204" pitchFamily="34" charset="0"/>
              <a:buChar char="•"/>
            </a:pPr>
            <a:r>
              <a:rPr lang="en-GB" dirty="0">
                <a:solidFill>
                  <a:schemeClr val="tx1"/>
                </a:solidFill>
              </a:rPr>
              <a:t>Make sure your insurance policy includes business cover</a:t>
            </a:r>
          </a:p>
          <a:p>
            <a:pPr marL="285750" indent="-285750">
              <a:buClr>
                <a:schemeClr val="accent6"/>
              </a:buClr>
              <a:buFont typeface="Arial" panose="020B0604020202020204" pitchFamily="34" charset="0"/>
              <a:buChar char="•"/>
            </a:pPr>
            <a:r>
              <a:rPr lang="en-GB" dirty="0">
                <a:solidFill>
                  <a:schemeClr val="tx1"/>
                </a:solidFill>
              </a:rPr>
              <a:t>Follow your employer’s health and safety procedures, rules and policies in regard to your own vehicle, when it is used for work.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064" y="573528"/>
            <a:ext cx="2607368" cy="3276364"/>
          </a:xfrm>
          <a:prstGeom prst="rect">
            <a:avLst/>
          </a:prstGeom>
        </p:spPr>
      </p:pic>
    </p:spTree>
    <p:extLst>
      <p:ext uri="{BB962C8B-B14F-4D97-AF65-F5344CB8AC3E}">
        <p14:creationId xmlns:p14="http://schemas.microsoft.com/office/powerpoint/2010/main" val="325460369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Vehicle checks</a:t>
            </a:r>
            <a:endParaRPr lang="en-GB" dirty="0">
              <a:solidFill>
                <a:schemeClr val="accent6"/>
              </a:solidFill>
            </a:endParaRPr>
          </a:p>
        </p:txBody>
      </p:sp>
      <p:sp>
        <p:nvSpPr>
          <p:cNvPr id="4" name="Content Placeholder 3"/>
          <p:cNvSpPr>
            <a:spLocks noGrp="1"/>
          </p:cNvSpPr>
          <p:nvPr>
            <p:ph idx="1"/>
          </p:nvPr>
        </p:nvSpPr>
        <p:spPr>
          <a:xfrm>
            <a:off x="395536" y="1563638"/>
            <a:ext cx="4464496" cy="2304256"/>
          </a:xfrm>
        </p:spPr>
        <p:txBody>
          <a:bodyPr>
            <a:noAutofit/>
          </a:bodyPr>
          <a:lstStyle/>
          <a:p>
            <a:pPr marL="285750" indent="-285750">
              <a:buClr>
                <a:schemeClr val="accent6"/>
              </a:buClr>
              <a:buFont typeface="Arial" panose="020B0604020202020204" pitchFamily="34" charset="0"/>
              <a:buChar char="•"/>
            </a:pPr>
            <a:r>
              <a:rPr lang="en-GB" dirty="0">
                <a:solidFill>
                  <a:schemeClr val="tx1"/>
                </a:solidFill>
              </a:rPr>
              <a:t>Ensure that the vehicle you are driving or riding is in a safe, legal and roadworthy condition</a:t>
            </a:r>
            <a:r>
              <a:rPr lang="en-GB" dirty="0" smtClean="0">
                <a:solidFill>
                  <a:schemeClr val="tx1"/>
                </a:solidFill>
              </a:rPr>
              <a:t>.       </a:t>
            </a:r>
            <a:r>
              <a:rPr lang="en-GB" dirty="0">
                <a:solidFill>
                  <a:schemeClr val="tx1"/>
                </a:solidFill>
              </a:rPr>
              <a:t>If carrying goods, it must be loaded safely</a:t>
            </a:r>
          </a:p>
          <a:p>
            <a:pPr marL="285750" indent="-285750">
              <a:buClr>
                <a:schemeClr val="accent6"/>
              </a:buClr>
              <a:buFont typeface="Arial" panose="020B0604020202020204" pitchFamily="34" charset="0"/>
              <a:buChar char="•"/>
            </a:pPr>
            <a:r>
              <a:rPr lang="en-GB" dirty="0">
                <a:solidFill>
                  <a:schemeClr val="tx1"/>
                </a:solidFill>
              </a:rPr>
              <a:t>Always carry out a pre-drive safety check on an unfamiliar vehicle, or in any case once a week and before a long journey</a:t>
            </a:r>
            <a:r>
              <a:rPr lang="en-GB" dirty="0" smtClean="0">
                <a:solidFill>
                  <a:schemeClr val="tx1"/>
                </a:solidFill>
              </a:rPr>
              <a:t>. </a:t>
            </a:r>
            <a:endParaRPr lang="en-GB"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698376"/>
            <a:ext cx="2923524" cy="3024336"/>
          </a:xfrm>
          <a:prstGeom prst="rect">
            <a:avLst/>
          </a:prstGeom>
        </p:spPr>
      </p:pic>
    </p:spTree>
    <p:extLst>
      <p:ext uri="{BB962C8B-B14F-4D97-AF65-F5344CB8AC3E}">
        <p14:creationId xmlns:p14="http://schemas.microsoft.com/office/powerpoint/2010/main" val="31416596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555526"/>
            <a:ext cx="3026510" cy="3373636"/>
          </a:xfrm>
          <a:prstGeom prst="rect">
            <a:avLst/>
          </a:prstGeom>
        </p:spPr>
      </p:pic>
      <p:sp>
        <p:nvSpPr>
          <p:cNvPr id="2" name="Title 1"/>
          <p:cNvSpPr>
            <a:spLocks noGrp="1"/>
          </p:cNvSpPr>
          <p:nvPr>
            <p:ph type="ctrTitle"/>
          </p:nvPr>
        </p:nvSpPr>
        <p:spPr>
          <a:xfrm>
            <a:off x="395536" y="339502"/>
            <a:ext cx="8352928" cy="648072"/>
          </a:xfrm>
        </p:spPr>
        <p:txBody>
          <a:bodyPr>
            <a:noAutofit/>
          </a:bodyPr>
          <a:lstStyle/>
          <a:p>
            <a:r>
              <a:rPr lang="en-GB" b="1" dirty="0" smtClean="0">
                <a:solidFill>
                  <a:schemeClr val="accent6"/>
                </a:solidFill>
              </a:rPr>
              <a:t>Vehicle checks</a:t>
            </a:r>
            <a:endParaRPr lang="en-GB" dirty="0">
              <a:solidFill>
                <a:schemeClr val="accent6"/>
              </a:solidFill>
            </a:endParaRPr>
          </a:p>
        </p:txBody>
      </p:sp>
      <p:sp>
        <p:nvSpPr>
          <p:cNvPr id="4" name="Content Placeholder 3"/>
          <p:cNvSpPr>
            <a:spLocks noGrp="1"/>
          </p:cNvSpPr>
          <p:nvPr>
            <p:ph idx="1"/>
          </p:nvPr>
        </p:nvSpPr>
        <p:spPr>
          <a:xfrm>
            <a:off x="395536" y="1070484"/>
            <a:ext cx="5760640" cy="3672408"/>
          </a:xfrm>
        </p:spPr>
        <p:txBody>
          <a:bodyPr>
            <a:noAutofit/>
          </a:bodyPr>
          <a:lstStyle/>
          <a:p>
            <a:r>
              <a:rPr lang="en-GB" b="1" dirty="0">
                <a:solidFill>
                  <a:schemeClr val="tx1"/>
                </a:solidFill>
              </a:rPr>
              <a:t>Before driving the vehicle, check:</a:t>
            </a:r>
          </a:p>
          <a:p>
            <a:pPr marL="285750" indent="-285750">
              <a:buClr>
                <a:schemeClr val="accent6"/>
              </a:buClr>
              <a:buFont typeface="Arial" panose="020B0604020202020204" pitchFamily="34" charset="0"/>
              <a:buChar char="•"/>
            </a:pPr>
            <a:r>
              <a:rPr lang="en-GB" dirty="0">
                <a:solidFill>
                  <a:schemeClr val="tx1"/>
                </a:solidFill>
              </a:rPr>
              <a:t>Tyres</a:t>
            </a:r>
          </a:p>
          <a:p>
            <a:pPr marL="285750" indent="-285750">
              <a:buClr>
                <a:schemeClr val="accent6"/>
              </a:buClr>
              <a:buFont typeface="Arial" panose="020B0604020202020204" pitchFamily="34" charset="0"/>
              <a:buChar char="•"/>
            </a:pPr>
            <a:r>
              <a:rPr lang="en-GB" dirty="0">
                <a:solidFill>
                  <a:schemeClr val="tx1"/>
                </a:solidFill>
              </a:rPr>
              <a:t>For signs of vehicle damage</a:t>
            </a:r>
          </a:p>
          <a:p>
            <a:pPr marL="285750" indent="-285750">
              <a:buClr>
                <a:schemeClr val="accent6"/>
              </a:buClr>
              <a:buFont typeface="Arial" panose="020B0604020202020204" pitchFamily="34" charset="0"/>
              <a:buChar char="•"/>
            </a:pPr>
            <a:r>
              <a:rPr lang="en-GB" dirty="0">
                <a:solidFill>
                  <a:schemeClr val="tx1"/>
                </a:solidFill>
              </a:rPr>
              <a:t>Brakes</a:t>
            </a:r>
          </a:p>
          <a:p>
            <a:pPr marL="285750" indent="-285750">
              <a:buClr>
                <a:schemeClr val="accent6"/>
              </a:buClr>
              <a:buFont typeface="Arial" panose="020B0604020202020204" pitchFamily="34" charset="0"/>
              <a:buChar char="•"/>
            </a:pPr>
            <a:r>
              <a:rPr lang="en-GB" dirty="0">
                <a:solidFill>
                  <a:schemeClr val="tx1"/>
                </a:solidFill>
              </a:rPr>
              <a:t>Lights and indicators</a:t>
            </a:r>
          </a:p>
          <a:p>
            <a:pPr marL="285750" indent="-285750">
              <a:buClr>
                <a:schemeClr val="accent6"/>
              </a:buClr>
              <a:buFont typeface="Arial" panose="020B0604020202020204" pitchFamily="34" charset="0"/>
              <a:buChar char="•"/>
            </a:pPr>
            <a:r>
              <a:rPr lang="en-GB" dirty="0">
                <a:solidFill>
                  <a:schemeClr val="tx1"/>
                </a:solidFill>
              </a:rPr>
              <a:t>Fluid levels</a:t>
            </a:r>
          </a:p>
          <a:p>
            <a:pPr marL="285750" indent="-285750">
              <a:buClr>
                <a:schemeClr val="accent6"/>
              </a:buClr>
              <a:buFont typeface="Arial" panose="020B0604020202020204" pitchFamily="34" charset="0"/>
              <a:buChar char="•"/>
            </a:pPr>
            <a:r>
              <a:rPr lang="en-GB" dirty="0">
                <a:solidFill>
                  <a:schemeClr val="tx1"/>
                </a:solidFill>
              </a:rPr>
              <a:t>Windscreen wipers and washers</a:t>
            </a:r>
          </a:p>
          <a:p>
            <a:pPr marL="285750" indent="-285750">
              <a:buClr>
                <a:schemeClr val="accent6"/>
              </a:buClr>
              <a:buFont typeface="Arial" panose="020B0604020202020204" pitchFamily="34" charset="0"/>
              <a:buChar char="•"/>
            </a:pPr>
            <a:r>
              <a:rPr lang="en-GB" dirty="0">
                <a:solidFill>
                  <a:schemeClr val="tx1"/>
                </a:solidFill>
              </a:rPr>
              <a:t>Mirrors are correctly positioned</a:t>
            </a:r>
          </a:p>
          <a:p>
            <a:pPr marL="285750" indent="-285750">
              <a:buClr>
                <a:schemeClr val="accent6"/>
              </a:buClr>
              <a:buFont typeface="Arial" panose="020B0604020202020204" pitchFamily="34" charset="0"/>
              <a:buChar char="•"/>
            </a:pPr>
            <a:r>
              <a:rPr lang="en-GB" dirty="0">
                <a:solidFill>
                  <a:schemeClr val="tx1"/>
                </a:solidFill>
              </a:rPr>
              <a:t>Your view is </a:t>
            </a:r>
            <a:r>
              <a:rPr lang="en-GB" dirty="0" smtClean="0">
                <a:solidFill>
                  <a:schemeClr val="tx1"/>
                </a:solidFill>
              </a:rPr>
              <a:t>unobstructed</a:t>
            </a:r>
          </a:p>
          <a:p>
            <a:pPr>
              <a:lnSpc>
                <a:spcPct val="150000"/>
              </a:lnSpc>
            </a:pPr>
            <a:r>
              <a:rPr lang="en-GB" b="1" i="1" dirty="0" smtClean="0">
                <a:solidFill>
                  <a:schemeClr val="tx1"/>
                </a:solidFill>
              </a:rPr>
              <a:t>Never </a:t>
            </a:r>
            <a:r>
              <a:rPr lang="en-GB" b="1" i="1" dirty="0">
                <a:solidFill>
                  <a:schemeClr val="tx1"/>
                </a:solidFill>
              </a:rPr>
              <a:t>drive a vehicle if you believe it is in an unsafe condition.</a:t>
            </a:r>
          </a:p>
        </p:txBody>
      </p:sp>
    </p:spTree>
    <p:extLst>
      <p:ext uri="{BB962C8B-B14F-4D97-AF65-F5344CB8AC3E}">
        <p14:creationId xmlns:p14="http://schemas.microsoft.com/office/powerpoint/2010/main" val="27645994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 calcmode="lin" valueType="num">
                                      <p:cBhvr additive="base">
                                        <p:cTn id="35" dur="5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
                                            <p:txEl>
                                              <p:pRg st="7" end="7"/>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 calcmode="lin" valueType="num">
                                      <p:cBhvr additive="base">
                                        <p:cTn id="39"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
                                            <p:txEl>
                                              <p:pRg st="8" end="8"/>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 calcmode="lin" valueType="num">
                                      <p:cBhvr additive="base">
                                        <p:cTn id="43" dur="5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theme/theme1.xml><?xml version="1.0" encoding="utf-8"?>
<a:theme xmlns:a="http://schemas.openxmlformats.org/drawingml/2006/main" name="RoSPA 02022016">
  <a:themeElements>
    <a:clrScheme name="RoSPA">
      <a:dk1>
        <a:sysClr val="windowText" lastClr="000000"/>
      </a:dk1>
      <a:lt1>
        <a:sysClr val="window" lastClr="FFFFFF"/>
      </a:lt1>
      <a:dk2>
        <a:srgbClr val="001E62"/>
      </a:dk2>
      <a:lt2>
        <a:srgbClr val="EEECE1"/>
      </a:lt2>
      <a:accent1>
        <a:srgbClr val="FFA300"/>
      </a:accent1>
      <a:accent2>
        <a:srgbClr val="FF671F"/>
      </a:accent2>
      <a:accent3>
        <a:srgbClr val="97D700"/>
      </a:accent3>
      <a:accent4>
        <a:srgbClr val="009639"/>
      </a:accent4>
      <a:accent5>
        <a:srgbClr val="008EAA"/>
      </a:accent5>
      <a:accent6>
        <a:srgbClr val="3A5DAE"/>
      </a:accent6>
      <a:hlink>
        <a:srgbClr val="D0006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671</TotalTime>
  <Words>4368</Words>
  <Application>Microsoft Office PowerPoint</Application>
  <PresentationFormat>On-screen Show (16:9)</PresentationFormat>
  <Paragraphs>284</Paragraphs>
  <Slides>21</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Webdings</vt:lpstr>
      <vt:lpstr>RoSPA 02022016</vt:lpstr>
      <vt:lpstr>PowerPoint Presentation</vt:lpstr>
      <vt:lpstr>Young drivers at work</vt:lpstr>
      <vt:lpstr>Your employer’s responsibility</vt:lpstr>
      <vt:lpstr>Your responsibility</vt:lpstr>
      <vt:lpstr>The vehicle</vt:lpstr>
      <vt:lpstr>Company vehicle</vt:lpstr>
      <vt:lpstr>Using your own vehicle for work</vt:lpstr>
      <vt:lpstr>Vehicle checks</vt:lpstr>
      <vt:lpstr>Vehicle checks</vt:lpstr>
      <vt:lpstr>Journey planning</vt:lpstr>
      <vt:lpstr>Fitness to drive</vt:lpstr>
      <vt:lpstr>Eyesight</vt:lpstr>
      <vt:lpstr>Alcohol</vt:lpstr>
      <vt:lpstr>Drugs and medicines</vt:lpstr>
      <vt:lpstr>Illness</vt:lpstr>
      <vt:lpstr>Speed</vt:lpstr>
      <vt:lpstr>Distracted driver</vt:lpstr>
      <vt:lpstr>Mobile phones</vt:lpstr>
      <vt:lpstr>Accidents</vt:lpstr>
      <vt:lpstr>Breakdowns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dc:creator>
  <cp:lastModifiedBy>Rebecca Needham</cp:lastModifiedBy>
  <cp:revision>82</cp:revision>
  <dcterms:created xsi:type="dcterms:W3CDTF">2016-02-01T19:43:55Z</dcterms:created>
  <dcterms:modified xsi:type="dcterms:W3CDTF">2021-02-19T15:14:54Z</dcterms:modified>
</cp:coreProperties>
</file>